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1"/>
  </p:notesMasterIdLst>
  <p:sldIdLst>
    <p:sldId id="256" r:id="rId2"/>
    <p:sldId id="282" r:id="rId3"/>
    <p:sldId id="283" r:id="rId4"/>
    <p:sldId id="258" r:id="rId5"/>
    <p:sldId id="259" r:id="rId6"/>
    <p:sldId id="260" r:id="rId7"/>
    <p:sldId id="261" r:id="rId8"/>
    <p:sldId id="262" r:id="rId9"/>
    <p:sldId id="263" r:id="rId10"/>
    <p:sldId id="302" r:id="rId11"/>
    <p:sldId id="303" r:id="rId12"/>
    <p:sldId id="304" r:id="rId13"/>
    <p:sldId id="305" r:id="rId14"/>
    <p:sldId id="306" r:id="rId15"/>
    <p:sldId id="307" r:id="rId16"/>
    <p:sldId id="308" r:id="rId17"/>
    <p:sldId id="309" r:id="rId18"/>
    <p:sldId id="310" r:id="rId19"/>
    <p:sldId id="311" r:id="rId20"/>
    <p:sldId id="329" r:id="rId21"/>
    <p:sldId id="331" r:id="rId22"/>
    <p:sldId id="332" r:id="rId23"/>
    <p:sldId id="333" r:id="rId24"/>
    <p:sldId id="330" r:id="rId25"/>
    <p:sldId id="334" r:id="rId26"/>
    <p:sldId id="335" r:id="rId27"/>
    <p:sldId id="336" r:id="rId28"/>
    <p:sldId id="337" r:id="rId29"/>
    <p:sldId id="338" r:id="rId30"/>
    <p:sldId id="339" r:id="rId31"/>
    <p:sldId id="312" r:id="rId32"/>
    <p:sldId id="284" r:id="rId33"/>
    <p:sldId id="287" r:id="rId34"/>
    <p:sldId id="266" r:id="rId35"/>
    <p:sldId id="267" r:id="rId36"/>
    <p:sldId id="268" r:id="rId37"/>
    <p:sldId id="269" r:id="rId38"/>
    <p:sldId id="270" r:id="rId39"/>
    <p:sldId id="271" r:id="rId40"/>
    <p:sldId id="272" r:id="rId41"/>
    <p:sldId id="288" r:id="rId42"/>
    <p:sldId id="296" r:id="rId43"/>
    <p:sldId id="290" r:id="rId44"/>
    <p:sldId id="292" r:id="rId45"/>
    <p:sldId id="297" r:id="rId46"/>
    <p:sldId id="293" r:id="rId47"/>
    <p:sldId id="294" r:id="rId48"/>
    <p:sldId id="295" r:id="rId49"/>
    <p:sldId id="298" r:id="rId50"/>
    <p:sldId id="285" r:id="rId51"/>
    <p:sldId id="286" r:id="rId52"/>
    <p:sldId id="275" r:id="rId53"/>
    <p:sldId id="276" r:id="rId54"/>
    <p:sldId id="277" r:id="rId55"/>
    <p:sldId id="278" r:id="rId56"/>
    <p:sldId id="279" r:id="rId57"/>
    <p:sldId id="299" r:id="rId58"/>
    <p:sldId id="301" r:id="rId59"/>
    <p:sldId id="300" r:id="rId60"/>
  </p:sldIdLst>
  <p:sldSz cx="12190413" cy="6859588"/>
  <p:notesSz cx="6797675" cy="9929813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39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C695"/>
    <a:srgbClr val="45B97C"/>
    <a:srgbClr val="55308D"/>
    <a:srgbClr val="FFFFD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538" autoAdjust="0"/>
  </p:normalViewPr>
  <p:slideViewPr>
    <p:cSldViewPr snapToGrid="0">
      <p:cViewPr varScale="1">
        <p:scale>
          <a:sx n="111" d="100"/>
          <a:sy n="111" d="100"/>
        </p:scale>
        <p:origin x="558" y="108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ru-RU" sz="1800" b="0" strike="noStrike" spc="-1">
                <a:solidFill>
                  <a:srgbClr val="000000"/>
                </a:solidFill>
                <a:latin typeface="Arial"/>
              </a:rPr>
              <a:t>Для перемещения страницы щёлкните мышью</a:t>
            </a: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ru-RU" sz="2000" b="0" strike="noStrike" spc="-1">
                <a:latin typeface="Arial"/>
              </a:rPr>
              <a:t>Для правки формата примечаний щёлкните мышью</a:t>
            </a:r>
          </a:p>
        </p:txBody>
      </p:sp>
      <p:sp>
        <p:nvSpPr>
          <p:cNvPr id="40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ru-RU" sz="1400" b="0" strike="noStrike" spc="-1">
                <a:latin typeface="Times New Roman"/>
              </a:rPr>
              <a:t> </a:t>
            </a:r>
          </a:p>
        </p:txBody>
      </p:sp>
      <p:sp>
        <p:nvSpPr>
          <p:cNvPr id="41" name="PlaceHolder 4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r"/>
            <a:r>
              <a:rPr lang="ru-RU" sz="1400" b="0" strike="noStrike" spc="-1">
                <a:latin typeface="Times New Roman"/>
              </a:rPr>
              <a:t> </a:t>
            </a:r>
          </a:p>
        </p:txBody>
      </p:sp>
      <p:sp>
        <p:nvSpPr>
          <p:cNvPr id="42" name="PlaceHolder 5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r>
              <a:rPr lang="ru-RU" sz="1400" b="0" strike="noStrike" spc="-1">
                <a:latin typeface="Times New Roman"/>
              </a:rPr>
              <a:t> </a:t>
            </a:r>
          </a:p>
        </p:txBody>
      </p:sp>
      <p:sp>
        <p:nvSpPr>
          <p:cNvPr id="43" name="PlaceHolder 6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pPr algn="r"/>
            <a:fld id="{A5266E03-2CB8-4EC3-9062-CE97FE76379B}" type="slidenum">
              <a:rPr lang="ru-RU" sz="1400" b="0" strike="noStrike" spc="-1">
                <a:latin typeface="Times New Roman"/>
              </a:rPr>
              <a:t>‹#›</a:t>
            </a:fld>
            <a:endParaRPr lang="ru-RU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5785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algn="r"/>
            <a:fld id="{A5266E03-2CB8-4EC3-9062-CE97FE76379B}" type="slidenum">
              <a:rPr lang="ru-RU" sz="1400" b="0" strike="noStrike" spc="-1" smtClean="0">
                <a:latin typeface="Times New Roman"/>
              </a:rPr>
              <a:t>2</a:t>
            </a:fld>
            <a:endParaRPr lang="ru-RU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19637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3525" cy="3722688"/>
          </a:xfrm>
          <a:prstGeom prst="rect">
            <a:avLst/>
          </a:prstGeom>
        </p:spPr>
      </p:sp>
      <p:sp>
        <p:nvSpPr>
          <p:cNvPr id="826" name="PlaceHolder 2"/>
          <p:cNvSpPr>
            <a:spLocks noGrp="1"/>
          </p:cNvSpPr>
          <p:nvPr>
            <p:ph type="body"/>
          </p:nvPr>
        </p:nvSpPr>
        <p:spPr>
          <a:xfrm>
            <a:off x="679797" y="4716576"/>
            <a:ext cx="5437403" cy="4467491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1800" spc="-1" dirty="0">
              <a:latin typeface="Arial"/>
            </a:endParaRPr>
          </a:p>
        </p:txBody>
      </p:sp>
      <p:sp>
        <p:nvSpPr>
          <p:cNvPr id="827" name="CustomShape 3"/>
          <p:cNvSpPr/>
          <p:nvPr/>
        </p:nvSpPr>
        <p:spPr>
          <a:xfrm>
            <a:off x="3847649" y="9433487"/>
            <a:ext cx="2949347" cy="49549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2475A990-0A02-4675-844A-8CB4CDB25339}" type="slidenum">
              <a:rPr lang="ru-RU" sz="1300" spc="-1">
                <a:solidFill>
                  <a:srgbClr val="000000"/>
                </a:solidFill>
                <a:latin typeface="Times New Roman"/>
              </a:rPr>
              <a:t>10</a:t>
            </a:fld>
            <a:endParaRPr lang="ru-RU" sz="1300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84781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  <a:prstGeom prst="rect">
            <a:avLst/>
          </a:prstGeom>
        </p:spPr>
      </p:sp>
      <p:sp>
        <p:nvSpPr>
          <p:cNvPr id="826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 dirty="0">
              <a:latin typeface="Arial"/>
            </a:endParaRPr>
          </a:p>
        </p:txBody>
      </p:sp>
      <p:sp>
        <p:nvSpPr>
          <p:cNvPr id="827" name="CustomShape 3"/>
          <p:cNvSpPr/>
          <p:nvPr/>
        </p:nvSpPr>
        <p:spPr>
          <a:xfrm>
            <a:off x="4278960" y="10157400"/>
            <a:ext cx="3279960" cy="5335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2475A990-0A02-4675-844A-8CB4CDB25339}" type="slidenum">
              <a:rPr lang="ru-RU" sz="14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11</a:t>
            </a:fld>
            <a:endParaRPr lang="ru-RU" sz="1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21535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3525" cy="3722688"/>
          </a:xfrm>
          <a:prstGeom prst="rect">
            <a:avLst/>
          </a:prstGeom>
        </p:spPr>
      </p:sp>
      <p:sp>
        <p:nvSpPr>
          <p:cNvPr id="826" name="PlaceHolder 2"/>
          <p:cNvSpPr>
            <a:spLocks noGrp="1"/>
          </p:cNvSpPr>
          <p:nvPr>
            <p:ph type="body"/>
          </p:nvPr>
        </p:nvSpPr>
        <p:spPr>
          <a:xfrm>
            <a:off x="679797" y="4716576"/>
            <a:ext cx="5437403" cy="4467491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1800" spc="-1">
              <a:latin typeface="Arial"/>
            </a:endParaRPr>
          </a:p>
        </p:txBody>
      </p:sp>
      <p:sp>
        <p:nvSpPr>
          <p:cNvPr id="827" name="CustomShape 3"/>
          <p:cNvSpPr/>
          <p:nvPr/>
        </p:nvSpPr>
        <p:spPr>
          <a:xfrm>
            <a:off x="3847649" y="9433487"/>
            <a:ext cx="2949347" cy="49549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2475A990-0A02-4675-844A-8CB4CDB25339}" type="slidenum">
              <a:rPr lang="ru-RU" sz="1300" spc="-1">
                <a:solidFill>
                  <a:srgbClr val="000000"/>
                </a:solidFill>
                <a:latin typeface="Times New Roman"/>
              </a:rPr>
              <a:t>13</a:t>
            </a:fld>
            <a:endParaRPr lang="ru-RU" sz="1300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122347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3525" cy="3722688"/>
          </a:xfrm>
          <a:prstGeom prst="rect">
            <a:avLst/>
          </a:prstGeom>
        </p:spPr>
      </p:sp>
      <p:sp>
        <p:nvSpPr>
          <p:cNvPr id="826" name="PlaceHolder 2"/>
          <p:cNvSpPr>
            <a:spLocks noGrp="1"/>
          </p:cNvSpPr>
          <p:nvPr>
            <p:ph type="body"/>
          </p:nvPr>
        </p:nvSpPr>
        <p:spPr>
          <a:xfrm>
            <a:off x="679797" y="4716576"/>
            <a:ext cx="5437403" cy="4467491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1800" spc="-1">
              <a:latin typeface="Arial"/>
            </a:endParaRPr>
          </a:p>
        </p:txBody>
      </p:sp>
      <p:sp>
        <p:nvSpPr>
          <p:cNvPr id="827" name="CustomShape 3"/>
          <p:cNvSpPr/>
          <p:nvPr/>
        </p:nvSpPr>
        <p:spPr>
          <a:xfrm>
            <a:off x="3847649" y="9433487"/>
            <a:ext cx="2949347" cy="49549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2475A990-0A02-4675-844A-8CB4CDB25339}" type="slidenum">
              <a:rPr lang="ru-RU" sz="1300" spc="-1">
                <a:solidFill>
                  <a:srgbClr val="000000"/>
                </a:solidFill>
                <a:latin typeface="Times New Roman"/>
              </a:rPr>
              <a:t>14</a:t>
            </a:fld>
            <a:endParaRPr lang="ru-RU" sz="1300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43427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3525" cy="3722688"/>
          </a:xfrm>
          <a:prstGeom prst="rect">
            <a:avLst/>
          </a:prstGeom>
        </p:spPr>
      </p:sp>
      <p:sp>
        <p:nvSpPr>
          <p:cNvPr id="826" name="PlaceHolder 2"/>
          <p:cNvSpPr>
            <a:spLocks noGrp="1"/>
          </p:cNvSpPr>
          <p:nvPr>
            <p:ph type="body"/>
          </p:nvPr>
        </p:nvSpPr>
        <p:spPr>
          <a:xfrm>
            <a:off x="679797" y="4716576"/>
            <a:ext cx="5437403" cy="4467491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1800" spc="-1" dirty="0">
              <a:latin typeface="Arial"/>
            </a:endParaRPr>
          </a:p>
        </p:txBody>
      </p:sp>
      <p:sp>
        <p:nvSpPr>
          <p:cNvPr id="827" name="CustomShape 3"/>
          <p:cNvSpPr/>
          <p:nvPr/>
        </p:nvSpPr>
        <p:spPr>
          <a:xfrm>
            <a:off x="3847649" y="9433487"/>
            <a:ext cx="2949347" cy="49549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2475A990-0A02-4675-844A-8CB4CDB25339}" type="slidenum">
              <a:rPr lang="ru-RU" sz="1300" spc="-1">
                <a:solidFill>
                  <a:srgbClr val="000000"/>
                </a:solidFill>
                <a:latin typeface="Times New Roman"/>
              </a:rPr>
              <a:t>15</a:t>
            </a:fld>
            <a:endParaRPr lang="ru-RU" sz="1300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323900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3525" cy="3722688"/>
          </a:xfrm>
          <a:prstGeom prst="rect">
            <a:avLst/>
          </a:prstGeom>
        </p:spPr>
      </p:sp>
      <p:sp>
        <p:nvSpPr>
          <p:cNvPr id="826" name="PlaceHolder 2"/>
          <p:cNvSpPr>
            <a:spLocks noGrp="1"/>
          </p:cNvSpPr>
          <p:nvPr>
            <p:ph type="body"/>
          </p:nvPr>
        </p:nvSpPr>
        <p:spPr>
          <a:xfrm>
            <a:off x="679797" y="4716576"/>
            <a:ext cx="5437403" cy="4467491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1800" spc="-1">
              <a:latin typeface="Arial"/>
            </a:endParaRPr>
          </a:p>
        </p:txBody>
      </p:sp>
      <p:sp>
        <p:nvSpPr>
          <p:cNvPr id="827" name="CustomShape 3"/>
          <p:cNvSpPr/>
          <p:nvPr/>
        </p:nvSpPr>
        <p:spPr>
          <a:xfrm>
            <a:off x="3847649" y="9433487"/>
            <a:ext cx="2949347" cy="49549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2475A990-0A02-4675-844A-8CB4CDB25339}" type="slidenum">
              <a:rPr lang="ru-RU" sz="1300" spc="-1">
                <a:solidFill>
                  <a:srgbClr val="000000"/>
                </a:solidFill>
                <a:latin typeface="Times New Roman"/>
              </a:rPr>
              <a:t>16</a:t>
            </a:fld>
            <a:endParaRPr lang="ru-RU" sz="1300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038350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3525" cy="3722688"/>
          </a:xfrm>
          <a:prstGeom prst="rect">
            <a:avLst/>
          </a:prstGeom>
        </p:spPr>
      </p:sp>
      <p:sp>
        <p:nvSpPr>
          <p:cNvPr id="826" name="PlaceHolder 2"/>
          <p:cNvSpPr>
            <a:spLocks noGrp="1"/>
          </p:cNvSpPr>
          <p:nvPr>
            <p:ph type="body"/>
          </p:nvPr>
        </p:nvSpPr>
        <p:spPr>
          <a:xfrm>
            <a:off x="679797" y="4716576"/>
            <a:ext cx="5437403" cy="4467491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1800" spc="-1">
              <a:latin typeface="Arial"/>
            </a:endParaRPr>
          </a:p>
        </p:txBody>
      </p:sp>
      <p:sp>
        <p:nvSpPr>
          <p:cNvPr id="827" name="CustomShape 3"/>
          <p:cNvSpPr/>
          <p:nvPr/>
        </p:nvSpPr>
        <p:spPr>
          <a:xfrm>
            <a:off x="3847649" y="9433487"/>
            <a:ext cx="2949347" cy="49549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2475A990-0A02-4675-844A-8CB4CDB25339}" type="slidenum">
              <a:rPr lang="ru-RU" sz="1300" spc="-1">
                <a:solidFill>
                  <a:srgbClr val="000000"/>
                </a:solidFill>
                <a:latin typeface="Times New Roman"/>
              </a:rPr>
              <a:t>17</a:t>
            </a:fld>
            <a:endParaRPr lang="ru-RU" sz="1300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628766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3525" cy="3722688"/>
          </a:xfrm>
          <a:prstGeom prst="rect">
            <a:avLst/>
          </a:prstGeom>
        </p:spPr>
      </p:sp>
      <p:sp>
        <p:nvSpPr>
          <p:cNvPr id="826" name="PlaceHolder 2"/>
          <p:cNvSpPr>
            <a:spLocks noGrp="1"/>
          </p:cNvSpPr>
          <p:nvPr>
            <p:ph type="body"/>
          </p:nvPr>
        </p:nvSpPr>
        <p:spPr>
          <a:xfrm>
            <a:off x="679797" y="4716576"/>
            <a:ext cx="5437403" cy="4467491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1800" spc="-1" dirty="0">
              <a:latin typeface="Arial"/>
            </a:endParaRPr>
          </a:p>
        </p:txBody>
      </p:sp>
      <p:sp>
        <p:nvSpPr>
          <p:cNvPr id="827" name="CustomShape 3"/>
          <p:cNvSpPr/>
          <p:nvPr/>
        </p:nvSpPr>
        <p:spPr>
          <a:xfrm>
            <a:off x="3847649" y="9433487"/>
            <a:ext cx="2949347" cy="49549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2475A990-0A02-4675-844A-8CB4CDB25339}" type="slidenum">
              <a:rPr lang="ru-RU" sz="1300" spc="-1">
                <a:solidFill>
                  <a:srgbClr val="000000"/>
                </a:solidFill>
                <a:latin typeface="Times New Roman"/>
              </a:rPr>
              <a:t>18</a:t>
            </a:fld>
            <a:endParaRPr lang="ru-RU" sz="1300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180508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  <a:prstGeom prst="rect">
            <a:avLst/>
          </a:prstGeom>
        </p:spPr>
      </p:sp>
      <p:sp>
        <p:nvSpPr>
          <p:cNvPr id="823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824" name="CustomShape 3"/>
          <p:cNvSpPr/>
          <p:nvPr/>
        </p:nvSpPr>
        <p:spPr>
          <a:xfrm>
            <a:off x="4278960" y="10157400"/>
            <a:ext cx="3279960" cy="5335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42866D65-DB9E-4A0D-BA03-D61BE203E892}" type="slidenum">
              <a:rPr lang="ru-RU" sz="14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19</a:t>
            </a:fld>
            <a:endParaRPr lang="ru-RU" sz="1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002911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1938" cy="3721100"/>
          </a:xfrm>
          <a:prstGeom prst="rect">
            <a:avLst/>
          </a:prstGeom>
        </p:spPr>
      </p:sp>
      <p:sp>
        <p:nvSpPr>
          <p:cNvPr id="503" name="PlaceHolder 2"/>
          <p:cNvSpPr>
            <a:spLocks noGrp="1"/>
          </p:cNvSpPr>
          <p:nvPr>
            <p:ph type="body"/>
          </p:nvPr>
        </p:nvSpPr>
        <p:spPr>
          <a:xfrm>
            <a:off x="679681" y="4716720"/>
            <a:ext cx="5434920" cy="446508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504" name="CustomShape 3"/>
          <p:cNvSpPr/>
          <p:nvPr/>
        </p:nvSpPr>
        <p:spPr>
          <a:xfrm>
            <a:off x="3847680" y="9433440"/>
            <a:ext cx="2946960" cy="4932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7FAD2799-8C23-4D0C-A7E7-BFEAA0BED3A5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20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390132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1938" cy="3721100"/>
          </a:xfrm>
          <a:prstGeom prst="rect">
            <a:avLst/>
          </a:prstGeom>
        </p:spPr>
      </p:sp>
      <p:sp>
        <p:nvSpPr>
          <p:cNvPr id="503" name="PlaceHolder 2"/>
          <p:cNvSpPr>
            <a:spLocks noGrp="1"/>
          </p:cNvSpPr>
          <p:nvPr>
            <p:ph type="body"/>
          </p:nvPr>
        </p:nvSpPr>
        <p:spPr>
          <a:xfrm>
            <a:off x="679680" y="4716720"/>
            <a:ext cx="5434920" cy="446508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504" name="CustomShape 3"/>
          <p:cNvSpPr/>
          <p:nvPr/>
        </p:nvSpPr>
        <p:spPr>
          <a:xfrm>
            <a:off x="3847680" y="9433440"/>
            <a:ext cx="2946960" cy="4932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7FAD2799-8C23-4D0C-A7E7-BFEAA0BED3A5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21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332358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1938" cy="3721100"/>
          </a:xfrm>
          <a:prstGeom prst="rect">
            <a:avLst/>
          </a:prstGeom>
        </p:spPr>
      </p:sp>
      <p:sp>
        <p:nvSpPr>
          <p:cNvPr id="503" name="PlaceHolder 2"/>
          <p:cNvSpPr>
            <a:spLocks noGrp="1"/>
          </p:cNvSpPr>
          <p:nvPr>
            <p:ph type="body"/>
          </p:nvPr>
        </p:nvSpPr>
        <p:spPr>
          <a:xfrm>
            <a:off x="679680" y="4716720"/>
            <a:ext cx="5434920" cy="446508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504" name="CustomShape 3"/>
          <p:cNvSpPr/>
          <p:nvPr/>
        </p:nvSpPr>
        <p:spPr>
          <a:xfrm>
            <a:off x="3847680" y="9433440"/>
            <a:ext cx="2946960" cy="4932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7FAD2799-8C23-4D0C-A7E7-BFEAA0BED3A5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22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720341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0350" cy="3719513"/>
          </a:xfrm>
          <a:prstGeom prst="rect">
            <a:avLst/>
          </a:prstGeom>
        </p:spPr>
      </p:sp>
      <p:sp>
        <p:nvSpPr>
          <p:cNvPr id="433" name="PlaceHolder 2"/>
          <p:cNvSpPr>
            <a:spLocks noGrp="1"/>
          </p:cNvSpPr>
          <p:nvPr>
            <p:ph type="body"/>
          </p:nvPr>
        </p:nvSpPr>
        <p:spPr>
          <a:xfrm>
            <a:off x="679680" y="4716720"/>
            <a:ext cx="5433480" cy="44636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434" name="CustomShape 3"/>
          <p:cNvSpPr/>
          <p:nvPr/>
        </p:nvSpPr>
        <p:spPr>
          <a:xfrm>
            <a:off x="3847680" y="9433440"/>
            <a:ext cx="2945520" cy="4917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C1406F64-6422-41DA-A552-5D4F825617B1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23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128564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1938" cy="3721100"/>
          </a:xfrm>
          <a:prstGeom prst="rect">
            <a:avLst/>
          </a:prstGeom>
        </p:spPr>
      </p:sp>
      <p:sp>
        <p:nvSpPr>
          <p:cNvPr id="503" name="PlaceHolder 2"/>
          <p:cNvSpPr>
            <a:spLocks noGrp="1"/>
          </p:cNvSpPr>
          <p:nvPr>
            <p:ph type="body"/>
          </p:nvPr>
        </p:nvSpPr>
        <p:spPr>
          <a:xfrm>
            <a:off x="679681" y="4716720"/>
            <a:ext cx="5434920" cy="446508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504" name="CustomShape 3"/>
          <p:cNvSpPr/>
          <p:nvPr/>
        </p:nvSpPr>
        <p:spPr>
          <a:xfrm>
            <a:off x="3847680" y="9433440"/>
            <a:ext cx="2946960" cy="4932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7FAD2799-8C23-4D0C-A7E7-BFEAA0BED3A5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24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219406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0350" cy="3719513"/>
          </a:xfrm>
          <a:prstGeom prst="rect">
            <a:avLst/>
          </a:prstGeom>
        </p:spPr>
      </p:sp>
      <p:sp>
        <p:nvSpPr>
          <p:cNvPr id="430" name="PlaceHolder 2"/>
          <p:cNvSpPr>
            <a:spLocks noGrp="1"/>
          </p:cNvSpPr>
          <p:nvPr>
            <p:ph type="body"/>
          </p:nvPr>
        </p:nvSpPr>
        <p:spPr>
          <a:xfrm>
            <a:off x="679680" y="4716720"/>
            <a:ext cx="5433480" cy="44636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431" name="CustomShape 3"/>
          <p:cNvSpPr/>
          <p:nvPr/>
        </p:nvSpPr>
        <p:spPr>
          <a:xfrm>
            <a:off x="3847680" y="9433440"/>
            <a:ext cx="2945520" cy="4917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D4E7EF1D-886F-4440-AD78-E1C9897D81DA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25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000206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1938" cy="3721100"/>
          </a:xfrm>
          <a:prstGeom prst="rect">
            <a:avLst/>
          </a:prstGeom>
        </p:spPr>
      </p:sp>
      <p:sp>
        <p:nvSpPr>
          <p:cNvPr id="503" name="PlaceHolder 2"/>
          <p:cNvSpPr>
            <a:spLocks noGrp="1"/>
          </p:cNvSpPr>
          <p:nvPr>
            <p:ph type="body"/>
          </p:nvPr>
        </p:nvSpPr>
        <p:spPr>
          <a:xfrm>
            <a:off x="679681" y="4716720"/>
            <a:ext cx="5434920" cy="446508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504" name="CustomShape 3"/>
          <p:cNvSpPr/>
          <p:nvPr/>
        </p:nvSpPr>
        <p:spPr>
          <a:xfrm>
            <a:off x="3847680" y="9433440"/>
            <a:ext cx="2946960" cy="4932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7FAD2799-8C23-4D0C-A7E7-BFEAA0BED3A5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26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874878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1938" cy="3721100"/>
          </a:xfrm>
          <a:prstGeom prst="rect">
            <a:avLst/>
          </a:prstGeom>
        </p:spPr>
      </p:sp>
      <p:sp>
        <p:nvSpPr>
          <p:cNvPr id="503" name="PlaceHolder 2"/>
          <p:cNvSpPr>
            <a:spLocks noGrp="1"/>
          </p:cNvSpPr>
          <p:nvPr>
            <p:ph type="body"/>
          </p:nvPr>
        </p:nvSpPr>
        <p:spPr>
          <a:xfrm>
            <a:off x="679681" y="4716720"/>
            <a:ext cx="5434920" cy="446508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504" name="CustomShape 3"/>
          <p:cNvSpPr/>
          <p:nvPr/>
        </p:nvSpPr>
        <p:spPr>
          <a:xfrm>
            <a:off x="3847680" y="9433440"/>
            <a:ext cx="2946960" cy="4932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7FAD2799-8C23-4D0C-A7E7-BFEAA0BED3A5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27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227354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1938" cy="3721100"/>
          </a:xfrm>
          <a:prstGeom prst="rect">
            <a:avLst/>
          </a:prstGeom>
        </p:spPr>
      </p:sp>
      <p:sp>
        <p:nvSpPr>
          <p:cNvPr id="503" name="PlaceHolder 2"/>
          <p:cNvSpPr>
            <a:spLocks noGrp="1"/>
          </p:cNvSpPr>
          <p:nvPr>
            <p:ph type="body"/>
          </p:nvPr>
        </p:nvSpPr>
        <p:spPr>
          <a:xfrm>
            <a:off x="679680" y="4716720"/>
            <a:ext cx="5434920" cy="446508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504" name="CustomShape 3"/>
          <p:cNvSpPr/>
          <p:nvPr/>
        </p:nvSpPr>
        <p:spPr>
          <a:xfrm>
            <a:off x="3847680" y="9433440"/>
            <a:ext cx="2946960" cy="4932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7FAD2799-8C23-4D0C-A7E7-BFEAA0BED3A5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28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8240783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1938" cy="3721100"/>
          </a:xfrm>
          <a:prstGeom prst="rect">
            <a:avLst/>
          </a:prstGeom>
        </p:spPr>
      </p:sp>
      <p:sp>
        <p:nvSpPr>
          <p:cNvPr id="503" name="PlaceHolder 2"/>
          <p:cNvSpPr>
            <a:spLocks noGrp="1"/>
          </p:cNvSpPr>
          <p:nvPr>
            <p:ph type="body"/>
          </p:nvPr>
        </p:nvSpPr>
        <p:spPr>
          <a:xfrm>
            <a:off x="679680" y="4716720"/>
            <a:ext cx="5434920" cy="446508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504" name="CustomShape 3"/>
          <p:cNvSpPr/>
          <p:nvPr/>
        </p:nvSpPr>
        <p:spPr>
          <a:xfrm>
            <a:off x="3847680" y="9433440"/>
            <a:ext cx="2946960" cy="4932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7FAD2799-8C23-4D0C-A7E7-BFEAA0BED3A5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29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1187251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0350" cy="3719513"/>
          </a:xfrm>
          <a:prstGeom prst="rect">
            <a:avLst/>
          </a:prstGeom>
        </p:spPr>
      </p:sp>
      <p:sp>
        <p:nvSpPr>
          <p:cNvPr id="430" name="PlaceHolder 2"/>
          <p:cNvSpPr>
            <a:spLocks noGrp="1"/>
          </p:cNvSpPr>
          <p:nvPr>
            <p:ph type="body"/>
          </p:nvPr>
        </p:nvSpPr>
        <p:spPr>
          <a:xfrm>
            <a:off x="679680" y="4716720"/>
            <a:ext cx="5433480" cy="44636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431" name="CustomShape 3"/>
          <p:cNvSpPr/>
          <p:nvPr/>
        </p:nvSpPr>
        <p:spPr>
          <a:xfrm>
            <a:off x="3847680" y="9433440"/>
            <a:ext cx="2945520" cy="4917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D4E7EF1D-886F-4440-AD78-E1C9897D81DA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30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857267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1938" cy="3721100"/>
          </a:xfrm>
          <a:prstGeom prst="rect">
            <a:avLst/>
          </a:prstGeom>
        </p:spPr>
      </p:sp>
      <p:sp>
        <p:nvSpPr>
          <p:cNvPr id="503" name="PlaceHolder 2"/>
          <p:cNvSpPr>
            <a:spLocks noGrp="1"/>
          </p:cNvSpPr>
          <p:nvPr>
            <p:ph type="body"/>
          </p:nvPr>
        </p:nvSpPr>
        <p:spPr>
          <a:xfrm>
            <a:off x="679680" y="4716720"/>
            <a:ext cx="5434920" cy="446508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 dirty="0">
              <a:latin typeface="Arial"/>
            </a:endParaRPr>
          </a:p>
        </p:txBody>
      </p:sp>
      <p:sp>
        <p:nvSpPr>
          <p:cNvPr id="504" name="CustomShape 3"/>
          <p:cNvSpPr/>
          <p:nvPr/>
        </p:nvSpPr>
        <p:spPr>
          <a:xfrm>
            <a:off x="3847680" y="9433440"/>
            <a:ext cx="2946960" cy="4932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7FAD2799-8C23-4D0C-A7E7-BFEAA0BED3A5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31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297293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algn="r"/>
            <a:fld id="{A5266E03-2CB8-4EC3-9062-CE97FE76379B}" type="slidenum">
              <a:rPr lang="ru-RU" sz="1400" b="0" strike="noStrike" spc="-1" smtClean="0">
                <a:latin typeface="Times New Roman"/>
              </a:rPr>
              <a:t>32</a:t>
            </a:fld>
            <a:endParaRPr lang="ru-RU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0230626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algn="r"/>
            <a:fld id="{B56F8838-DBD9-4B43-B2A1-9D0F997030D4}" type="slidenum">
              <a:rPr lang="ru-RU" sz="1400" b="0" strike="noStrike" spc="-1" smtClean="0">
                <a:latin typeface="Times New Roman"/>
              </a:rPr>
              <a:pPr algn="r"/>
              <a:t>33</a:t>
            </a:fld>
            <a:endParaRPr lang="ru-RU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3146207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9075" y="812800"/>
            <a:ext cx="7119938" cy="4006850"/>
          </a:xfrm>
          <a:prstGeom prst="rect">
            <a:avLst/>
          </a:prstGeom>
        </p:spPr>
      </p:sp>
      <p:sp>
        <p:nvSpPr>
          <p:cNvPr id="436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200" cy="480960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437" name="CustomShape 3"/>
          <p:cNvSpPr/>
          <p:nvPr/>
        </p:nvSpPr>
        <p:spPr>
          <a:xfrm>
            <a:off x="4278960" y="10157400"/>
            <a:ext cx="3279240" cy="532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9D975FC9-2C71-4FAA-9813-2B5250E6D0B5}" type="slidenum">
              <a:rPr lang="ru-RU" sz="14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35</a:t>
            </a:fld>
            <a:endParaRPr lang="ru-RU" sz="1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4405101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9075" y="812800"/>
            <a:ext cx="7119938" cy="4006850"/>
          </a:xfrm>
          <a:prstGeom prst="rect">
            <a:avLst/>
          </a:prstGeom>
        </p:spPr>
      </p:sp>
      <p:sp>
        <p:nvSpPr>
          <p:cNvPr id="439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200" cy="480960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 dirty="0">
              <a:latin typeface="Arial"/>
            </a:endParaRPr>
          </a:p>
        </p:txBody>
      </p:sp>
      <p:sp>
        <p:nvSpPr>
          <p:cNvPr id="440" name="CustomShape 3"/>
          <p:cNvSpPr/>
          <p:nvPr/>
        </p:nvSpPr>
        <p:spPr>
          <a:xfrm>
            <a:off x="4278960" y="10157400"/>
            <a:ext cx="3279240" cy="532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FB269EE4-72B7-4D5B-B0CE-8B217E50B14B}" type="slidenum">
              <a:rPr lang="ru-RU" sz="14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36</a:t>
            </a:fld>
            <a:endParaRPr lang="ru-RU" sz="1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742295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9075" y="812800"/>
            <a:ext cx="7119938" cy="4006850"/>
          </a:xfrm>
          <a:prstGeom prst="rect">
            <a:avLst/>
          </a:prstGeom>
        </p:spPr>
      </p:sp>
      <p:sp>
        <p:nvSpPr>
          <p:cNvPr id="442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200" cy="480960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 dirty="0">
              <a:latin typeface="Arial"/>
            </a:endParaRPr>
          </a:p>
        </p:txBody>
      </p:sp>
      <p:sp>
        <p:nvSpPr>
          <p:cNvPr id="443" name="CustomShape 3"/>
          <p:cNvSpPr/>
          <p:nvPr/>
        </p:nvSpPr>
        <p:spPr>
          <a:xfrm>
            <a:off x="4278960" y="10157400"/>
            <a:ext cx="3279240" cy="532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9D74A83D-55A7-40C9-B0AA-857161268FF7}" type="slidenum">
              <a:rPr lang="ru-RU" sz="14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37</a:t>
            </a:fld>
            <a:endParaRPr lang="ru-RU" sz="1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9395439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9075" y="812800"/>
            <a:ext cx="7119938" cy="4006850"/>
          </a:xfrm>
          <a:prstGeom prst="rect">
            <a:avLst/>
          </a:prstGeom>
        </p:spPr>
      </p:sp>
      <p:sp>
        <p:nvSpPr>
          <p:cNvPr id="445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200" cy="480960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 dirty="0">
              <a:latin typeface="Arial"/>
            </a:endParaRPr>
          </a:p>
        </p:txBody>
      </p:sp>
      <p:sp>
        <p:nvSpPr>
          <p:cNvPr id="446" name="CustomShape 3"/>
          <p:cNvSpPr/>
          <p:nvPr/>
        </p:nvSpPr>
        <p:spPr>
          <a:xfrm>
            <a:off x="4278960" y="10157400"/>
            <a:ext cx="3279240" cy="532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41AEC610-4543-48BE-A113-B2B5E5D493D8}" type="slidenum">
              <a:rPr lang="ru-RU" sz="14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38</a:t>
            </a:fld>
            <a:endParaRPr lang="ru-RU" sz="1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3324285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9075" y="812800"/>
            <a:ext cx="7119938" cy="4006850"/>
          </a:xfrm>
          <a:prstGeom prst="rect">
            <a:avLst/>
          </a:prstGeom>
        </p:spPr>
      </p:sp>
      <p:sp>
        <p:nvSpPr>
          <p:cNvPr id="448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200" cy="480960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449" name="CustomShape 3"/>
          <p:cNvSpPr/>
          <p:nvPr/>
        </p:nvSpPr>
        <p:spPr>
          <a:xfrm>
            <a:off x="4278960" y="10157400"/>
            <a:ext cx="3279240" cy="532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FAEF96C0-FC99-4A00-895D-02BA64351862}" type="slidenum">
              <a:rPr lang="ru-RU" sz="14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39</a:t>
            </a:fld>
            <a:endParaRPr lang="ru-RU" sz="1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6694671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9075" y="812800"/>
            <a:ext cx="7119938" cy="4006850"/>
          </a:xfrm>
          <a:prstGeom prst="rect">
            <a:avLst/>
          </a:prstGeom>
        </p:spPr>
      </p:sp>
      <p:sp>
        <p:nvSpPr>
          <p:cNvPr id="451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200" cy="480960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452" name="CustomShape 3"/>
          <p:cNvSpPr/>
          <p:nvPr/>
        </p:nvSpPr>
        <p:spPr>
          <a:xfrm>
            <a:off x="4278960" y="10157400"/>
            <a:ext cx="3279240" cy="532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C584CE24-57A5-41CF-A0E6-48867FC81319}" type="slidenum">
              <a:rPr lang="ru-RU" sz="14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40</a:t>
            </a:fld>
            <a:endParaRPr lang="ru-RU" sz="1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5121202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algn="r"/>
            <a:fld id="{B56F8838-DBD9-4B43-B2A1-9D0F997030D4}" type="slidenum">
              <a:rPr lang="ru-RU" sz="1400" b="0" strike="noStrike" spc="-1" smtClean="0">
                <a:latin typeface="Times New Roman"/>
              </a:rPr>
              <a:pPr algn="r"/>
              <a:t>41</a:t>
            </a:fld>
            <a:endParaRPr lang="ru-RU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4828103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algn="r"/>
            <a:fld id="{B56F8838-DBD9-4B43-B2A1-9D0F997030D4}" type="slidenum">
              <a:rPr lang="ru-RU" sz="1400" b="0" strike="noStrike" spc="-1" smtClean="0">
                <a:latin typeface="Times New Roman"/>
              </a:rPr>
              <a:pPr algn="r"/>
              <a:t>42</a:t>
            </a:fld>
            <a:endParaRPr lang="ru-RU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16720248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algn="r"/>
            <a:fld id="{B56F8838-DBD9-4B43-B2A1-9D0F997030D4}" type="slidenum">
              <a:rPr lang="ru-RU" sz="1400" b="0" strike="noStrike" spc="-1" smtClean="0">
                <a:latin typeface="Times New Roman"/>
              </a:rPr>
              <a:pPr algn="r"/>
              <a:t>43</a:t>
            </a:fld>
            <a:endParaRPr lang="ru-RU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10067146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algn="r"/>
            <a:fld id="{B56F8838-DBD9-4B43-B2A1-9D0F997030D4}" type="slidenum">
              <a:rPr lang="ru-RU" sz="1400" b="0" strike="noStrike" spc="-1" smtClean="0">
                <a:latin typeface="Times New Roman"/>
              </a:rPr>
              <a:pPr algn="r"/>
              <a:t>44</a:t>
            </a:fld>
            <a:endParaRPr lang="ru-RU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7155977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algn="r"/>
            <a:fld id="{B56F8838-DBD9-4B43-B2A1-9D0F997030D4}" type="slidenum">
              <a:rPr lang="ru-RU" sz="1400" b="0" strike="noStrike" spc="-1" smtClean="0">
                <a:latin typeface="Times New Roman"/>
              </a:rPr>
              <a:pPr algn="r"/>
              <a:t>45</a:t>
            </a:fld>
            <a:endParaRPr lang="ru-RU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54548425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algn="r"/>
            <a:fld id="{B56F8838-DBD9-4B43-B2A1-9D0F997030D4}" type="slidenum">
              <a:rPr lang="ru-RU" sz="1400" b="0" strike="noStrike" spc="-1" smtClean="0">
                <a:latin typeface="Times New Roman"/>
              </a:rPr>
              <a:t>46</a:t>
            </a:fld>
            <a:endParaRPr lang="ru-RU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3078586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  <a:prstGeom prst="rect">
            <a:avLst/>
          </a:prstGeom>
        </p:spPr>
      </p:sp>
      <p:sp>
        <p:nvSpPr>
          <p:cNvPr id="844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5840" cy="48092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 dirty="0">
              <a:latin typeface="Arial"/>
            </a:endParaRPr>
          </a:p>
        </p:txBody>
      </p:sp>
      <p:sp>
        <p:nvSpPr>
          <p:cNvPr id="845" name="CustomShape 3"/>
          <p:cNvSpPr/>
          <p:nvPr/>
        </p:nvSpPr>
        <p:spPr>
          <a:xfrm>
            <a:off x="4278960" y="10157400"/>
            <a:ext cx="3278880" cy="5324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894BC991-C29C-4188-B3FD-4D3C5F6E90A4}" type="slidenum">
              <a:rPr lang="ru-RU" sz="1400" b="0" strike="noStrike" spc="-1">
                <a:solidFill>
                  <a:srgbClr val="000000"/>
                </a:solidFill>
                <a:latin typeface="Times New Roman"/>
                <a:ea typeface="+mn-ea"/>
              </a:rPr>
              <a:pPr algn="r">
                <a:lnSpc>
                  <a:spcPct val="100000"/>
                </a:lnSpc>
              </a:pPr>
              <a:t>47</a:t>
            </a:fld>
            <a:endParaRPr lang="ru-RU" sz="1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4825527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  <a:prstGeom prst="rect">
            <a:avLst/>
          </a:prstGeom>
        </p:spPr>
      </p:sp>
      <p:sp>
        <p:nvSpPr>
          <p:cNvPr id="844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5840" cy="48092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 dirty="0">
              <a:latin typeface="Arial"/>
            </a:endParaRPr>
          </a:p>
        </p:txBody>
      </p:sp>
      <p:sp>
        <p:nvSpPr>
          <p:cNvPr id="845" name="CustomShape 3"/>
          <p:cNvSpPr/>
          <p:nvPr/>
        </p:nvSpPr>
        <p:spPr>
          <a:xfrm>
            <a:off x="4278960" y="10157400"/>
            <a:ext cx="3278880" cy="5324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894BC991-C29C-4188-B3FD-4D3C5F6E90A4}" type="slidenum">
              <a:rPr lang="ru-RU" sz="1400" b="0" strike="noStrike" spc="-1">
                <a:solidFill>
                  <a:srgbClr val="000000"/>
                </a:solidFill>
                <a:latin typeface="Times New Roman"/>
                <a:ea typeface="+mn-ea"/>
              </a:rPr>
              <a:pPr algn="r">
                <a:lnSpc>
                  <a:spcPct val="100000"/>
                </a:lnSpc>
              </a:pPr>
              <a:t>48</a:t>
            </a:fld>
            <a:endParaRPr lang="ru-RU" sz="1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2528764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  <a:prstGeom prst="rect">
            <a:avLst/>
          </a:prstGeom>
        </p:spPr>
      </p:sp>
      <p:sp>
        <p:nvSpPr>
          <p:cNvPr id="844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5840" cy="48092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 dirty="0">
              <a:latin typeface="Arial"/>
            </a:endParaRPr>
          </a:p>
        </p:txBody>
      </p:sp>
      <p:sp>
        <p:nvSpPr>
          <p:cNvPr id="845" name="CustomShape 3"/>
          <p:cNvSpPr/>
          <p:nvPr/>
        </p:nvSpPr>
        <p:spPr>
          <a:xfrm>
            <a:off x="4278960" y="10157400"/>
            <a:ext cx="3278880" cy="5324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894BC991-C29C-4188-B3FD-4D3C5F6E90A4}" type="slidenum">
              <a:rPr lang="ru-RU" sz="1400" b="0" strike="noStrike" spc="-1">
                <a:solidFill>
                  <a:srgbClr val="000000"/>
                </a:solidFill>
                <a:latin typeface="Times New Roman"/>
                <a:ea typeface="+mn-ea"/>
              </a:rPr>
              <a:pPr algn="r">
                <a:lnSpc>
                  <a:spcPct val="100000"/>
                </a:lnSpc>
              </a:pPr>
              <a:t>49</a:t>
            </a:fld>
            <a:endParaRPr lang="ru-RU" sz="1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0338802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algn="r"/>
            <a:fld id="{A5266E03-2CB8-4EC3-9062-CE97FE76379B}" type="slidenum">
              <a:rPr lang="ru-RU" sz="1400" b="0" strike="noStrike" spc="-1" smtClean="0">
                <a:latin typeface="Times New Roman"/>
              </a:rPr>
              <a:t>50</a:t>
            </a:fld>
            <a:endParaRPr lang="ru-RU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91463339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0350" cy="3719513"/>
          </a:xfrm>
          <a:prstGeom prst="rect">
            <a:avLst/>
          </a:prstGeom>
        </p:spPr>
      </p:sp>
      <p:sp>
        <p:nvSpPr>
          <p:cNvPr id="460" name="PlaceHolder 2"/>
          <p:cNvSpPr>
            <a:spLocks noGrp="1"/>
          </p:cNvSpPr>
          <p:nvPr>
            <p:ph type="body"/>
          </p:nvPr>
        </p:nvSpPr>
        <p:spPr>
          <a:xfrm>
            <a:off x="679680" y="4716720"/>
            <a:ext cx="5433480" cy="44636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461" name="CustomShape 3"/>
          <p:cNvSpPr/>
          <p:nvPr/>
        </p:nvSpPr>
        <p:spPr>
          <a:xfrm>
            <a:off x="3847680" y="9433440"/>
            <a:ext cx="2945520" cy="4917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2C4D9122-11ED-402D-A2B5-5E6F1243EBF9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56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3811522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0350" cy="3719513"/>
          </a:xfrm>
          <a:prstGeom prst="rect">
            <a:avLst/>
          </a:prstGeom>
        </p:spPr>
      </p:sp>
      <p:sp>
        <p:nvSpPr>
          <p:cNvPr id="460" name="PlaceHolder 2"/>
          <p:cNvSpPr>
            <a:spLocks noGrp="1"/>
          </p:cNvSpPr>
          <p:nvPr>
            <p:ph type="body"/>
          </p:nvPr>
        </p:nvSpPr>
        <p:spPr>
          <a:xfrm>
            <a:off x="679680" y="4716720"/>
            <a:ext cx="5433480" cy="44636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461" name="CustomShape 3"/>
          <p:cNvSpPr/>
          <p:nvPr/>
        </p:nvSpPr>
        <p:spPr>
          <a:xfrm>
            <a:off x="3847680" y="9433440"/>
            <a:ext cx="2945520" cy="4917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2C4D9122-11ED-402D-A2B5-5E6F1243EBF9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57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3811522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0350" cy="3719513"/>
          </a:xfrm>
          <a:prstGeom prst="rect">
            <a:avLst/>
          </a:prstGeom>
        </p:spPr>
      </p:sp>
      <p:sp>
        <p:nvSpPr>
          <p:cNvPr id="460" name="PlaceHolder 2"/>
          <p:cNvSpPr>
            <a:spLocks noGrp="1"/>
          </p:cNvSpPr>
          <p:nvPr>
            <p:ph type="body"/>
          </p:nvPr>
        </p:nvSpPr>
        <p:spPr>
          <a:xfrm>
            <a:off x="679680" y="4716720"/>
            <a:ext cx="5433480" cy="44636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461" name="CustomShape 3"/>
          <p:cNvSpPr/>
          <p:nvPr/>
        </p:nvSpPr>
        <p:spPr>
          <a:xfrm>
            <a:off x="3847680" y="9433440"/>
            <a:ext cx="2945520" cy="4917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2C4D9122-11ED-402D-A2B5-5E6F1243EBF9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58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3811522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92075" y="755650"/>
            <a:ext cx="6610350" cy="3719513"/>
          </a:xfrm>
          <a:prstGeom prst="rect">
            <a:avLst/>
          </a:prstGeom>
        </p:spPr>
      </p:sp>
      <p:sp>
        <p:nvSpPr>
          <p:cNvPr id="460" name="PlaceHolder 2"/>
          <p:cNvSpPr>
            <a:spLocks noGrp="1"/>
          </p:cNvSpPr>
          <p:nvPr>
            <p:ph type="body"/>
          </p:nvPr>
        </p:nvSpPr>
        <p:spPr>
          <a:xfrm>
            <a:off x="679680" y="4716720"/>
            <a:ext cx="5433480" cy="44636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ru-RU" sz="2000" b="0" strike="noStrike" spc="-1">
              <a:latin typeface="Arial"/>
            </a:endParaRPr>
          </a:p>
        </p:txBody>
      </p:sp>
      <p:sp>
        <p:nvSpPr>
          <p:cNvPr id="461" name="CustomShape 3"/>
          <p:cNvSpPr/>
          <p:nvPr/>
        </p:nvSpPr>
        <p:spPr>
          <a:xfrm>
            <a:off x="3847680" y="9433440"/>
            <a:ext cx="2945520" cy="4917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b">
            <a:noAutofit/>
          </a:bodyPr>
          <a:lstStyle/>
          <a:p>
            <a:pPr algn="r">
              <a:lnSpc>
                <a:spcPct val="100000"/>
              </a:lnSpc>
            </a:pPr>
            <a:fld id="{2C4D9122-11ED-402D-A2B5-5E6F1243EBF9}" type="slidenum">
              <a:rPr lang="ru-RU" sz="13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59</a:t>
            </a:fld>
            <a:endParaRPr lang="ru-RU" sz="13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381152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064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609480" y="1604880"/>
            <a:ext cx="10970640" cy="397800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pPr algn="ctr"/>
            <a:endParaRPr lang="ru-R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064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609480" y="1604880"/>
            <a:ext cx="10970640" cy="39780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064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609480" y="1604880"/>
            <a:ext cx="5353560" cy="39780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6231240" y="1604880"/>
            <a:ext cx="5353560" cy="39780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064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0640" cy="530964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pPr algn="ctr"/>
            <a:endParaRPr lang="ru-R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064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609480" y="1604880"/>
            <a:ext cx="535356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6231240" y="1604880"/>
            <a:ext cx="5353560" cy="39780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609480" y="3682800"/>
            <a:ext cx="535356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064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609480" y="1604880"/>
            <a:ext cx="5353560" cy="39780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6231240" y="1604880"/>
            <a:ext cx="535356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6231240" y="3682800"/>
            <a:ext cx="535356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064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609480" y="1604880"/>
            <a:ext cx="535356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6231240" y="1604880"/>
            <a:ext cx="535356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609480" y="3682800"/>
            <a:ext cx="1097064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064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609480" y="1604880"/>
            <a:ext cx="1097064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609480" y="3682800"/>
            <a:ext cx="1097064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064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609480" y="1604880"/>
            <a:ext cx="535356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6231240" y="1604880"/>
            <a:ext cx="535356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609480" y="3682800"/>
            <a:ext cx="535356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6231240" y="3682800"/>
            <a:ext cx="535356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0640" cy="114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ru-RU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609480" y="1604880"/>
            <a:ext cx="353232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4318920" y="1604880"/>
            <a:ext cx="353232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8028000" y="1604880"/>
            <a:ext cx="353232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609480" y="3682800"/>
            <a:ext cx="353232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4318920" y="3682800"/>
            <a:ext cx="353232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8028000" y="3682800"/>
            <a:ext cx="3532320" cy="18972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ru-RU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0640" cy="11451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ru-RU" sz="1800" b="0" strike="noStrike" spc="-1">
                <a:solidFill>
                  <a:srgbClr val="000000"/>
                </a:solidFill>
                <a:latin typeface="Arial"/>
              </a:rPr>
              <a:t>Для правки текста заглавия щёлкните мышью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609480" y="1604880"/>
            <a:ext cx="10970640" cy="39780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ru-RU" sz="2800" b="0" strike="noStrike" spc="-1">
                <a:solidFill>
                  <a:srgbClr val="000000"/>
                </a:solidFill>
                <a:latin typeface="Arial"/>
              </a:rPr>
              <a:t>Для правки структуры щёлкните мышью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ru-RU" sz="2000" b="0" strike="noStrike" spc="-1">
                <a:solidFill>
                  <a:srgbClr val="000000"/>
                </a:solidFill>
                <a:latin typeface="Arial"/>
              </a:rPr>
              <a:t>Второй уровень структуры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ru-RU" sz="1800" b="0" strike="noStrike" spc="-1">
                <a:solidFill>
                  <a:srgbClr val="000000"/>
                </a:solidFill>
                <a:latin typeface="Arial"/>
              </a:rPr>
              <a:t>Третий уровень структуры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ru-RU" sz="1800" b="0" strike="noStrike" spc="-1">
                <a:solidFill>
                  <a:srgbClr val="000000"/>
                </a:solidFill>
                <a:latin typeface="Arial"/>
              </a:rPr>
              <a:t>Четвёртый уровень структуры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ru-RU" sz="2000" b="0" strike="noStrike" spc="-1">
                <a:solidFill>
                  <a:srgbClr val="000000"/>
                </a:solidFill>
                <a:latin typeface="Arial"/>
              </a:rPr>
              <a:t>Пятый уровень структуры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ru-RU" sz="2000" b="0" strike="noStrike" spc="-1">
                <a:solidFill>
                  <a:srgbClr val="000000"/>
                </a:solidFill>
                <a:latin typeface="Arial"/>
              </a:rPr>
              <a:t>Шестой уровень структуры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ru-RU" sz="2000" b="0" strike="noStrike" spc="-1">
                <a:solidFill>
                  <a:srgbClr val="000000"/>
                </a:solidFill>
                <a:latin typeface="Arial"/>
              </a:rPr>
              <a:t>Седьмой уровень структуры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6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6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6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6.jpe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6.jpe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6.jpeg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8.jpeg"/><Relationship Id="rId18" Type="http://schemas.openxmlformats.org/officeDocument/2006/relationships/image" Target="../media/image23.png"/><Relationship Id="rId26" Type="http://schemas.openxmlformats.org/officeDocument/2006/relationships/image" Target="../media/image31.png"/><Relationship Id="rId3" Type="http://schemas.openxmlformats.org/officeDocument/2006/relationships/image" Target="../media/image8.jpeg"/><Relationship Id="rId21" Type="http://schemas.openxmlformats.org/officeDocument/2006/relationships/image" Target="../media/image26.pn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17" Type="http://schemas.openxmlformats.org/officeDocument/2006/relationships/image" Target="../media/image22.png"/><Relationship Id="rId25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1.jpeg"/><Relationship Id="rId20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11" Type="http://schemas.openxmlformats.org/officeDocument/2006/relationships/image" Target="../media/image16.jpeg"/><Relationship Id="rId24" Type="http://schemas.openxmlformats.org/officeDocument/2006/relationships/image" Target="../media/image29.png"/><Relationship Id="rId5" Type="http://schemas.openxmlformats.org/officeDocument/2006/relationships/image" Target="../media/image10.jpeg"/><Relationship Id="rId15" Type="http://schemas.openxmlformats.org/officeDocument/2006/relationships/image" Target="../media/image20.jpeg"/><Relationship Id="rId23" Type="http://schemas.openxmlformats.org/officeDocument/2006/relationships/image" Target="../media/image28.png"/><Relationship Id="rId10" Type="http://schemas.openxmlformats.org/officeDocument/2006/relationships/image" Target="../media/image15.jpeg"/><Relationship Id="rId19" Type="http://schemas.openxmlformats.org/officeDocument/2006/relationships/image" Target="../media/image24.png"/><Relationship Id="rId4" Type="http://schemas.openxmlformats.org/officeDocument/2006/relationships/image" Target="../media/image9.jpeg"/><Relationship Id="rId9" Type="http://schemas.openxmlformats.org/officeDocument/2006/relationships/image" Target="../media/image14.jpeg"/><Relationship Id="rId14" Type="http://schemas.openxmlformats.org/officeDocument/2006/relationships/image" Target="../media/image19.jpeg"/><Relationship Id="rId22" Type="http://schemas.openxmlformats.org/officeDocument/2006/relationships/image" Target="../media/image27.png"/><Relationship Id="rId27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13" Type="http://schemas.openxmlformats.org/officeDocument/2006/relationships/image" Target="../media/image42.png"/><Relationship Id="rId3" Type="http://schemas.openxmlformats.org/officeDocument/2006/relationships/image" Target="../media/image11.png"/><Relationship Id="rId7" Type="http://schemas.openxmlformats.org/officeDocument/2006/relationships/image" Target="../media/image36.jpeg"/><Relationship Id="rId12" Type="http://schemas.openxmlformats.org/officeDocument/2006/relationships/image" Target="../media/image41.png"/><Relationship Id="rId17" Type="http://schemas.openxmlformats.org/officeDocument/2006/relationships/image" Target="../media/image46.jpe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4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jpeg"/><Relationship Id="rId11" Type="http://schemas.openxmlformats.org/officeDocument/2006/relationships/image" Target="../media/image40.jpeg"/><Relationship Id="rId5" Type="http://schemas.openxmlformats.org/officeDocument/2006/relationships/image" Target="../media/image34.jpeg"/><Relationship Id="rId15" Type="http://schemas.openxmlformats.org/officeDocument/2006/relationships/image" Target="../media/image44.png"/><Relationship Id="rId10" Type="http://schemas.openxmlformats.org/officeDocument/2006/relationships/image" Target="../media/image39.jpeg"/><Relationship Id="rId4" Type="http://schemas.openxmlformats.org/officeDocument/2006/relationships/image" Target="../media/image33.jpeg"/><Relationship Id="rId9" Type="http://schemas.openxmlformats.org/officeDocument/2006/relationships/image" Target="../media/image38.jpeg"/><Relationship Id="rId14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eg"/><Relationship Id="rId13" Type="http://schemas.openxmlformats.org/officeDocument/2006/relationships/image" Target="../media/image57.png"/><Relationship Id="rId18" Type="http://schemas.openxmlformats.org/officeDocument/2006/relationships/image" Target="../media/image62.png"/><Relationship Id="rId3" Type="http://schemas.openxmlformats.org/officeDocument/2006/relationships/image" Target="../media/image47.jpeg"/><Relationship Id="rId7" Type="http://schemas.openxmlformats.org/officeDocument/2006/relationships/image" Target="../media/image51.jpeg"/><Relationship Id="rId12" Type="http://schemas.openxmlformats.org/officeDocument/2006/relationships/image" Target="../media/image56.png"/><Relationship Id="rId17" Type="http://schemas.openxmlformats.org/officeDocument/2006/relationships/image" Target="../media/image61.png"/><Relationship Id="rId2" Type="http://schemas.openxmlformats.org/officeDocument/2006/relationships/image" Target="../media/image11.png"/><Relationship Id="rId16" Type="http://schemas.openxmlformats.org/officeDocument/2006/relationships/image" Target="../media/image6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0.jpeg"/><Relationship Id="rId11" Type="http://schemas.openxmlformats.org/officeDocument/2006/relationships/image" Target="../media/image55.jpeg"/><Relationship Id="rId5" Type="http://schemas.openxmlformats.org/officeDocument/2006/relationships/image" Target="../media/image49.jpeg"/><Relationship Id="rId15" Type="http://schemas.openxmlformats.org/officeDocument/2006/relationships/image" Target="../media/image59.png"/><Relationship Id="rId10" Type="http://schemas.openxmlformats.org/officeDocument/2006/relationships/image" Target="../media/image54.jpeg"/><Relationship Id="rId19" Type="http://schemas.openxmlformats.org/officeDocument/2006/relationships/image" Target="../media/image63.png"/><Relationship Id="rId4" Type="http://schemas.openxmlformats.org/officeDocument/2006/relationships/image" Target="../media/image48.jpeg"/><Relationship Id="rId9" Type="http://schemas.openxmlformats.org/officeDocument/2006/relationships/image" Target="../media/image53.jpeg"/><Relationship Id="rId14" Type="http://schemas.openxmlformats.org/officeDocument/2006/relationships/image" Target="../media/image5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jpeg"/><Relationship Id="rId13" Type="http://schemas.openxmlformats.org/officeDocument/2006/relationships/image" Target="../media/image73.png"/><Relationship Id="rId18" Type="http://schemas.openxmlformats.org/officeDocument/2006/relationships/image" Target="../media/image78.jpeg"/><Relationship Id="rId3" Type="http://schemas.openxmlformats.org/officeDocument/2006/relationships/image" Target="../media/image64.jpg"/><Relationship Id="rId21" Type="http://schemas.openxmlformats.org/officeDocument/2006/relationships/image" Target="../media/image81.png"/><Relationship Id="rId7" Type="http://schemas.openxmlformats.org/officeDocument/2006/relationships/image" Target="../media/image11.png"/><Relationship Id="rId12" Type="http://schemas.openxmlformats.org/officeDocument/2006/relationships/image" Target="../media/image72.jpeg"/><Relationship Id="rId17" Type="http://schemas.openxmlformats.org/officeDocument/2006/relationships/image" Target="../media/image77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76.png"/><Relationship Id="rId20" Type="http://schemas.openxmlformats.org/officeDocument/2006/relationships/image" Target="../media/image8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7.jpeg"/><Relationship Id="rId11" Type="http://schemas.openxmlformats.org/officeDocument/2006/relationships/image" Target="../media/image71.jpeg"/><Relationship Id="rId5" Type="http://schemas.openxmlformats.org/officeDocument/2006/relationships/image" Target="../media/image66.jpg"/><Relationship Id="rId15" Type="http://schemas.openxmlformats.org/officeDocument/2006/relationships/image" Target="../media/image75.png"/><Relationship Id="rId10" Type="http://schemas.openxmlformats.org/officeDocument/2006/relationships/image" Target="../media/image70.jpeg"/><Relationship Id="rId19" Type="http://schemas.openxmlformats.org/officeDocument/2006/relationships/image" Target="../media/image79.png"/><Relationship Id="rId4" Type="http://schemas.openxmlformats.org/officeDocument/2006/relationships/image" Target="../media/image65.jpeg"/><Relationship Id="rId9" Type="http://schemas.openxmlformats.org/officeDocument/2006/relationships/image" Target="../media/image69.jpeg"/><Relationship Id="rId14" Type="http://schemas.openxmlformats.org/officeDocument/2006/relationships/image" Target="../media/image7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jpeg"/><Relationship Id="rId13" Type="http://schemas.openxmlformats.org/officeDocument/2006/relationships/image" Target="../media/image91.png"/><Relationship Id="rId18" Type="http://schemas.openxmlformats.org/officeDocument/2006/relationships/image" Target="../media/image96.png"/><Relationship Id="rId3" Type="http://schemas.openxmlformats.org/officeDocument/2006/relationships/image" Target="../media/image82.jpeg"/><Relationship Id="rId21" Type="http://schemas.openxmlformats.org/officeDocument/2006/relationships/image" Target="../media/image99.png"/><Relationship Id="rId7" Type="http://schemas.openxmlformats.org/officeDocument/2006/relationships/image" Target="../media/image85.jpeg"/><Relationship Id="rId12" Type="http://schemas.openxmlformats.org/officeDocument/2006/relationships/image" Target="../media/image90.png"/><Relationship Id="rId17" Type="http://schemas.openxmlformats.org/officeDocument/2006/relationships/image" Target="../media/image95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94.png"/><Relationship Id="rId20" Type="http://schemas.openxmlformats.org/officeDocument/2006/relationships/image" Target="../media/image9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4.jpeg"/><Relationship Id="rId11" Type="http://schemas.openxmlformats.org/officeDocument/2006/relationships/image" Target="../media/image89.jpeg"/><Relationship Id="rId5" Type="http://schemas.openxmlformats.org/officeDocument/2006/relationships/image" Target="../media/image83.jpeg"/><Relationship Id="rId15" Type="http://schemas.openxmlformats.org/officeDocument/2006/relationships/image" Target="../media/image93.png"/><Relationship Id="rId10" Type="http://schemas.openxmlformats.org/officeDocument/2006/relationships/image" Target="../media/image88.jpeg"/><Relationship Id="rId19" Type="http://schemas.openxmlformats.org/officeDocument/2006/relationships/image" Target="../media/image97.png"/><Relationship Id="rId4" Type="http://schemas.openxmlformats.org/officeDocument/2006/relationships/image" Target="../media/image11.png"/><Relationship Id="rId9" Type="http://schemas.openxmlformats.org/officeDocument/2006/relationships/image" Target="../media/image87.jpeg"/><Relationship Id="rId14" Type="http://schemas.openxmlformats.org/officeDocument/2006/relationships/image" Target="../media/image9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jpeg"/><Relationship Id="rId13" Type="http://schemas.openxmlformats.org/officeDocument/2006/relationships/image" Target="../media/image109.png"/><Relationship Id="rId18" Type="http://schemas.openxmlformats.org/officeDocument/2006/relationships/image" Target="../media/image114.png"/><Relationship Id="rId3" Type="http://schemas.openxmlformats.org/officeDocument/2006/relationships/image" Target="../media/image100.jpeg"/><Relationship Id="rId7" Type="http://schemas.openxmlformats.org/officeDocument/2006/relationships/image" Target="../media/image103.jpeg"/><Relationship Id="rId12" Type="http://schemas.openxmlformats.org/officeDocument/2006/relationships/image" Target="../media/image108.jpeg"/><Relationship Id="rId17" Type="http://schemas.openxmlformats.org/officeDocument/2006/relationships/image" Target="../media/image113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112.png"/><Relationship Id="rId20" Type="http://schemas.openxmlformats.org/officeDocument/2006/relationships/image" Target="../media/image1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2.jpeg"/><Relationship Id="rId11" Type="http://schemas.openxmlformats.org/officeDocument/2006/relationships/image" Target="../media/image107.jpeg"/><Relationship Id="rId5" Type="http://schemas.openxmlformats.org/officeDocument/2006/relationships/image" Target="../media/image101.jpeg"/><Relationship Id="rId15" Type="http://schemas.openxmlformats.org/officeDocument/2006/relationships/image" Target="../media/image111.png"/><Relationship Id="rId10" Type="http://schemas.openxmlformats.org/officeDocument/2006/relationships/image" Target="../media/image106.jpeg"/><Relationship Id="rId19" Type="http://schemas.openxmlformats.org/officeDocument/2006/relationships/image" Target="../media/image115.png"/><Relationship Id="rId4" Type="http://schemas.openxmlformats.org/officeDocument/2006/relationships/image" Target="../media/image11.png"/><Relationship Id="rId9" Type="http://schemas.openxmlformats.org/officeDocument/2006/relationships/image" Target="../media/image105.jpeg"/><Relationship Id="rId14" Type="http://schemas.openxmlformats.org/officeDocument/2006/relationships/image" Target="../media/image11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1.jpeg"/><Relationship Id="rId13" Type="http://schemas.openxmlformats.org/officeDocument/2006/relationships/image" Target="../media/image126.png"/><Relationship Id="rId18" Type="http://schemas.openxmlformats.org/officeDocument/2006/relationships/image" Target="../media/image131.png"/><Relationship Id="rId3" Type="http://schemas.openxmlformats.org/officeDocument/2006/relationships/image" Target="../media/image117.jpeg"/><Relationship Id="rId7" Type="http://schemas.openxmlformats.org/officeDocument/2006/relationships/image" Target="../media/image120.jpeg"/><Relationship Id="rId12" Type="http://schemas.openxmlformats.org/officeDocument/2006/relationships/image" Target="../media/image125.png"/><Relationship Id="rId17" Type="http://schemas.openxmlformats.org/officeDocument/2006/relationships/image" Target="../media/image130.jpe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29.png"/><Relationship Id="rId20" Type="http://schemas.openxmlformats.org/officeDocument/2006/relationships/image" Target="../media/image13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9.jpeg"/><Relationship Id="rId11" Type="http://schemas.openxmlformats.org/officeDocument/2006/relationships/image" Target="../media/image124.jpeg"/><Relationship Id="rId5" Type="http://schemas.openxmlformats.org/officeDocument/2006/relationships/image" Target="../media/image118.jpeg"/><Relationship Id="rId15" Type="http://schemas.openxmlformats.org/officeDocument/2006/relationships/image" Target="../media/image128.png"/><Relationship Id="rId10" Type="http://schemas.openxmlformats.org/officeDocument/2006/relationships/image" Target="../media/image123.jpeg"/><Relationship Id="rId19" Type="http://schemas.openxmlformats.org/officeDocument/2006/relationships/image" Target="../media/image132.png"/><Relationship Id="rId4" Type="http://schemas.openxmlformats.org/officeDocument/2006/relationships/image" Target="../media/image11.png"/><Relationship Id="rId9" Type="http://schemas.openxmlformats.org/officeDocument/2006/relationships/image" Target="../media/image122.jpeg"/><Relationship Id="rId14" Type="http://schemas.openxmlformats.org/officeDocument/2006/relationships/image" Target="../media/image12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8.png"/><Relationship Id="rId13" Type="http://schemas.openxmlformats.org/officeDocument/2006/relationships/image" Target="../media/image143.png"/><Relationship Id="rId3" Type="http://schemas.openxmlformats.org/officeDocument/2006/relationships/image" Target="../media/image11.png"/><Relationship Id="rId7" Type="http://schemas.openxmlformats.org/officeDocument/2006/relationships/image" Target="../media/image137.png"/><Relationship Id="rId12" Type="http://schemas.openxmlformats.org/officeDocument/2006/relationships/image" Target="../media/image14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6.jpeg"/><Relationship Id="rId11" Type="http://schemas.openxmlformats.org/officeDocument/2006/relationships/image" Target="../media/image141.png"/><Relationship Id="rId5" Type="http://schemas.openxmlformats.org/officeDocument/2006/relationships/image" Target="../media/image135.jpeg"/><Relationship Id="rId10" Type="http://schemas.openxmlformats.org/officeDocument/2006/relationships/image" Target="../media/image140.png"/><Relationship Id="rId4" Type="http://schemas.openxmlformats.org/officeDocument/2006/relationships/image" Target="../media/image134.jpeg"/><Relationship Id="rId9" Type="http://schemas.openxmlformats.org/officeDocument/2006/relationships/image" Target="../media/image13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8.jpeg"/><Relationship Id="rId13" Type="http://schemas.openxmlformats.org/officeDocument/2006/relationships/image" Target="../media/image153.png"/><Relationship Id="rId3" Type="http://schemas.openxmlformats.org/officeDocument/2006/relationships/image" Target="../media/image144.jpeg"/><Relationship Id="rId7" Type="http://schemas.openxmlformats.org/officeDocument/2006/relationships/image" Target="../media/image147.jpeg"/><Relationship Id="rId12" Type="http://schemas.openxmlformats.org/officeDocument/2006/relationships/image" Target="../media/image15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6.jpg"/><Relationship Id="rId11" Type="http://schemas.openxmlformats.org/officeDocument/2006/relationships/image" Target="../media/image151.jpeg"/><Relationship Id="rId5" Type="http://schemas.openxmlformats.org/officeDocument/2006/relationships/image" Target="../media/image145.jpeg"/><Relationship Id="rId15" Type="http://schemas.openxmlformats.org/officeDocument/2006/relationships/image" Target="../media/image155.png"/><Relationship Id="rId10" Type="http://schemas.openxmlformats.org/officeDocument/2006/relationships/image" Target="../media/image150.jpeg"/><Relationship Id="rId4" Type="http://schemas.openxmlformats.org/officeDocument/2006/relationships/image" Target="../media/image11.png"/><Relationship Id="rId9" Type="http://schemas.openxmlformats.org/officeDocument/2006/relationships/image" Target="../media/image149.jpeg"/><Relationship Id="rId14" Type="http://schemas.openxmlformats.org/officeDocument/2006/relationships/image" Target="../media/image15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0.jpeg"/><Relationship Id="rId13" Type="http://schemas.openxmlformats.org/officeDocument/2006/relationships/image" Target="../media/image165.png"/><Relationship Id="rId3" Type="http://schemas.openxmlformats.org/officeDocument/2006/relationships/image" Target="../media/image156.jpeg"/><Relationship Id="rId7" Type="http://schemas.openxmlformats.org/officeDocument/2006/relationships/image" Target="../media/image159.jpeg"/><Relationship Id="rId12" Type="http://schemas.openxmlformats.org/officeDocument/2006/relationships/image" Target="../media/image164.pn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16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8.jpeg"/><Relationship Id="rId11" Type="http://schemas.openxmlformats.org/officeDocument/2006/relationships/image" Target="../media/image163.png"/><Relationship Id="rId5" Type="http://schemas.openxmlformats.org/officeDocument/2006/relationships/image" Target="../media/image11.png"/><Relationship Id="rId15" Type="http://schemas.openxmlformats.org/officeDocument/2006/relationships/image" Target="../media/image167.png"/><Relationship Id="rId10" Type="http://schemas.openxmlformats.org/officeDocument/2006/relationships/image" Target="../media/image162.png"/><Relationship Id="rId4" Type="http://schemas.openxmlformats.org/officeDocument/2006/relationships/image" Target="../media/image157.jpeg"/><Relationship Id="rId9" Type="http://schemas.openxmlformats.org/officeDocument/2006/relationships/image" Target="../media/image161.jpeg"/><Relationship Id="rId14" Type="http://schemas.openxmlformats.org/officeDocument/2006/relationships/image" Target="../media/image166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69.jpeg"/><Relationship Id="rId7" Type="http://schemas.openxmlformats.org/officeDocument/2006/relationships/image" Target="../media/image17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2.jpeg"/><Relationship Id="rId5" Type="http://schemas.openxmlformats.org/officeDocument/2006/relationships/image" Target="../media/image171.jpg"/><Relationship Id="rId4" Type="http://schemas.openxmlformats.org/officeDocument/2006/relationships/image" Target="../media/image17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jpe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7.jpeg"/><Relationship Id="rId5" Type="http://schemas.openxmlformats.org/officeDocument/2006/relationships/image" Target="../media/image176.jpeg"/><Relationship Id="rId4" Type="http://schemas.openxmlformats.org/officeDocument/2006/relationships/image" Target="../media/image17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1.jpeg"/><Relationship Id="rId5" Type="http://schemas.openxmlformats.org/officeDocument/2006/relationships/image" Target="../media/image180.jpeg"/><Relationship Id="rId4" Type="http://schemas.openxmlformats.org/officeDocument/2006/relationships/image" Target="../media/image17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8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4.png"/><Relationship Id="rId5" Type="http://schemas.openxmlformats.org/officeDocument/2006/relationships/image" Target="../media/image183.png"/><Relationship Id="rId4" Type="http://schemas.openxmlformats.org/officeDocument/2006/relationships/image" Target="../media/image182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1.jpeg"/><Relationship Id="rId3" Type="http://schemas.openxmlformats.org/officeDocument/2006/relationships/image" Target="../media/image186.jpeg"/><Relationship Id="rId7" Type="http://schemas.openxmlformats.org/officeDocument/2006/relationships/image" Target="../media/image19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9.jpeg"/><Relationship Id="rId5" Type="http://schemas.openxmlformats.org/officeDocument/2006/relationships/image" Target="../media/image188.jpeg"/><Relationship Id="rId10" Type="http://schemas.openxmlformats.org/officeDocument/2006/relationships/image" Target="../media/image11.png"/><Relationship Id="rId4" Type="http://schemas.openxmlformats.org/officeDocument/2006/relationships/image" Target="../media/image187.jpeg"/><Relationship Id="rId9" Type="http://schemas.openxmlformats.org/officeDocument/2006/relationships/image" Target="../media/image19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e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6.jpeg"/><Relationship Id="rId5" Type="http://schemas.openxmlformats.org/officeDocument/2006/relationships/image" Target="../media/image195.jpeg"/><Relationship Id="rId4" Type="http://schemas.openxmlformats.org/officeDocument/2006/relationships/image" Target="../media/image194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2.jpeg"/><Relationship Id="rId3" Type="http://schemas.openxmlformats.org/officeDocument/2006/relationships/image" Target="../media/image197.jpeg"/><Relationship Id="rId7" Type="http://schemas.openxmlformats.org/officeDocument/2006/relationships/image" Target="../media/image20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0.jpg"/><Relationship Id="rId5" Type="http://schemas.openxmlformats.org/officeDocument/2006/relationships/image" Target="../media/image199.png"/><Relationship Id="rId4" Type="http://schemas.openxmlformats.org/officeDocument/2006/relationships/image" Target="../media/image198.jpg"/><Relationship Id="rId9" Type="http://schemas.openxmlformats.org/officeDocument/2006/relationships/image" Target="../media/image11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8.jpeg"/><Relationship Id="rId3" Type="http://schemas.openxmlformats.org/officeDocument/2006/relationships/image" Target="../media/image203.jpeg"/><Relationship Id="rId7" Type="http://schemas.openxmlformats.org/officeDocument/2006/relationships/image" Target="../media/image20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6.jpeg"/><Relationship Id="rId5" Type="http://schemas.openxmlformats.org/officeDocument/2006/relationships/image" Target="../media/image205.jpeg"/><Relationship Id="rId4" Type="http://schemas.openxmlformats.org/officeDocument/2006/relationships/image" Target="../media/image204.jpeg"/><Relationship Id="rId9" Type="http://schemas.openxmlformats.org/officeDocument/2006/relationships/image" Target="../media/image1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jpe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2.png"/><Relationship Id="rId5" Type="http://schemas.openxmlformats.org/officeDocument/2006/relationships/image" Target="../media/image211.png"/><Relationship Id="rId4" Type="http://schemas.openxmlformats.org/officeDocument/2006/relationships/image" Target="../media/image21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png"/><Relationship Id="rId7" Type="http://schemas.openxmlformats.org/officeDocument/2006/relationships/image" Target="../media/image21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5.png"/><Relationship Id="rId5" Type="http://schemas.openxmlformats.org/officeDocument/2006/relationships/image" Target="../media/image11.png"/><Relationship Id="rId4" Type="http://schemas.openxmlformats.org/officeDocument/2006/relationships/image" Target="../media/image21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0.png"/><Relationship Id="rId5" Type="http://schemas.openxmlformats.org/officeDocument/2006/relationships/image" Target="../media/image219.jpeg"/><Relationship Id="rId4" Type="http://schemas.openxmlformats.org/officeDocument/2006/relationships/image" Target="../media/image218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3.png"/><Relationship Id="rId5" Type="http://schemas.openxmlformats.org/officeDocument/2006/relationships/image" Target="../media/image222.png"/><Relationship Id="rId4" Type="http://schemas.openxmlformats.org/officeDocument/2006/relationships/image" Target="../media/image221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4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2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0.png"/><Relationship Id="rId3" Type="http://schemas.openxmlformats.org/officeDocument/2006/relationships/image" Target="../media/image225.jpeg"/><Relationship Id="rId7" Type="http://schemas.openxmlformats.org/officeDocument/2006/relationships/image" Target="../media/image229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8.jpeg"/><Relationship Id="rId5" Type="http://schemas.openxmlformats.org/officeDocument/2006/relationships/image" Target="../media/image227.jpeg"/><Relationship Id="rId4" Type="http://schemas.openxmlformats.org/officeDocument/2006/relationships/image" Target="../media/image226.jpeg"/><Relationship Id="rId9" Type="http://schemas.openxmlformats.org/officeDocument/2006/relationships/image" Target="../media/image231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6.jpeg"/><Relationship Id="rId3" Type="http://schemas.openxmlformats.org/officeDocument/2006/relationships/image" Target="../media/image232.jpeg"/><Relationship Id="rId7" Type="http://schemas.openxmlformats.org/officeDocument/2006/relationships/image" Target="../media/image23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4.jpeg"/><Relationship Id="rId11" Type="http://schemas.openxmlformats.org/officeDocument/2006/relationships/image" Target="../media/image239.jpeg"/><Relationship Id="rId5" Type="http://schemas.openxmlformats.org/officeDocument/2006/relationships/image" Target="../media/image233.jpeg"/><Relationship Id="rId10" Type="http://schemas.openxmlformats.org/officeDocument/2006/relationships/image" Target="../media/image238.jpeg"/><Relationship Id="rId4" Type="http://schemas.openxmlformats.org/officeDocument/2006/relationships/image" Target="../media/image231.png"/><Relationship Id="rId9" Type="http://schemas.openxmlformats.org/officeDocument/2006/relationships/image" Target="../media/image237.jpe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4.jpeg"/><Relationship Id="rId13" Type="http://schemas.openxmlformats.org/officeDocument/2006/relationships/image" Target="../media/image249.jpeg"/><Relationship Id="rId3" Type="http://schemas.openxmlformats.org/officeDocument/2006/relationships/image" Target="../media/image231.png"/><Relationship Id="rId7" Type="http://schemas.openxmlformats.org/officeDocument/2006/relationships/image" Target="../media/image243.jpeg"/><Relationship Id="rId12" Type="http://schemas.openxmlformats.org/officeDocument/2006/relationships/image" Target="../media/image248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2.jpeg"/><Relationship Id="rId11" Type="http://schemas.openxmlformats.org/officeDocument/2006/relationships/image" Target="../media/image247.jpeg"/><Relationship Id="rId5" Type="http://schemas.openxmlformats.org/officeDocument/2006/relationships/image" Target="../media/image241.jpeg"/><Relationship Id="rId10" Type="http://schemas.openxmlformats.org/officeDocument/2006/relationships/image" Target="../media/image246.jpeg"/><Relationship Id="rId4" Type="http://schemas.openxmlformats.org/officeDocument/2006/relationships/image" Target="../media/image240.jpeg"/><Relationship Id="rId9" Type="http://schemas.openxmlformats.org/officeDocument/2006/relationships/image" Target="../media/image245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png"/><Relationship Id="rId7" Type="http://schemas.openxmlformats.org/officeDocument/2006/relationships/image" Target="../media/image253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2.jpeg"/><Relationship Id="rId5" Type="http://schemas.openxmlformats.org/officeDocument/2006/relationships/image" Target="../media/image251.jpeg"/><Relationship Id="rId4" Type="http://schemas.openxmlformats.org/officeDocument/2006/relationships/image" Target="../media/image250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1.png"/><Relationship Id="rId5" Type="http://schemas.openxmlformats.org/officeDocument/2006/relationships/image" Target="../media/image256.jpeg"/><Relationship Id="rId4" Type="http://schemas.openxmlformats.org/officeDocument/2006/relationships/image" Target="../media/image255.jpe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2.jpeg"/><Relationship Id="rId13" Type="http://schemas.openxmlformats.org/officeDocument/2006/relationships/image" Target="../media/image267.jpeg"/><Relationship Id="rId18" Type="http://schemas.openxmlformats.org/officeDocument/2006/relationships/image" Target="../media/image231.png"/><Relationship Id="rId3" Type="http://schemas.openxmlformats.org/officeDocument/2006/relationships/image" Target="../media/image257.jpeg"/><Relationship Id="rId7" Type="http://schemas.openxmlformats.org/officeDocument/2006/relationships/image" Target="../media/image261.jpeg"/><Relationship Id="rId12" Type="http://schemas.openxmlformats.org/officeDocument/2006/relationships/image" Target="../media/image266.jpeg"/><Relationship Id="rId17" Type="http://schemas.openxmlformats.org/officeDocument/2006/relationships/image" Target="../media/image271.jpeg"/><Relationship Id="rId2" Type="http://schemas.openxmlformats.org/officeDocument/2006/relationships/notesSlide" Target="../notesSlides/notesSlide36.xml"/><Relationship Id="rId16" Type="http://schemas.openxmlformats.org/officeDocument/2006/relationships/image" Target="../media/image270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0.jpeg"/><Relationship Id="rId11" Type="http://schemas.openxmlformats.org/officeDocument/2006/relationships/image" Target="../media/image265.jpeg"/><Relationship Id="rId5" Type="http://schemas.openxmlformats.org/officeDocument/2006/relationships/image" Target="../media/image259.jpeg"/><Relationship Id="rId15" Type="http://schemas.openxmlformats.org/officeDocument/2006/relationships/image" Target="../media/image269.jpeg"/><Relationship Id="rId10" Type="http://schemas.openxmlformats.org/officeDocument/2006/relationships/image" Target="../media/image264.jpeg"/><Relationship Id="rId4" Type="http://schemas.openxmlformats.org/officeDocument/2006/relationships/image" Target="../media/image258.jpeg"/><Relationship Id="rId9" Type="http://schemas.openxmlformats.org/officeDocument/2006/relationships/image" Target="../media/image263.jpeg"/><Relationship Id="rId14" Type="http://schemas.openxmlformats.org/officeDocument/2006/relationships/image" Target="../media/image268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2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1.png"/><Relationship Id="rId5" Type="http://schemas.openxmlformats.org/officeDocument/2006/relationships/image" Target="../media/image274.jpeg"/><Relationship Id="rId4" Type="http://schemas.openxmlformats.org/officeDocument/2006/relationships/image" Target="../media/image273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5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1.png"/><Relationship Id="rId5" Type="http://schemas.openxmlformats.org/officeDocument/2006/relationships/image" Target="../media/image277.jpeg"/><Relationship Id="rId4" Type="http://schemas.openxmlformats.org/officeDocument/2006/relationships/image" Target="../media/image276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8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1.png"/><Relationship Id="rId5" Type="http://schemas.openxmlformats.org/officeDocument/2006/relationships/image" Target="../media/image280.jpeg"/><Relationship Id="rId4" Type="http://schemas.openxmlformats.org/officeDocument/2006/relationships/image" Target="../media/image279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1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1.png"/><Relationship Id="rId4" Type="http://schemas.openxmlformats.org/officeDocument/2006/relationships/image" Target="../media/image5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8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3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8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3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8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3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281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7.png"/><Relationship Id="rId13" Type="http://schemas.openxmlformats.org/officeDocument/2006/relationships/image" Target="../media/image292.png"/><Relationship Id="rId18" Type="http://schemas.openxmlformats.org/officeDocument/2006/relationships/image" Target="../media/image297.png"/><Relationship Id="rId3" Type="http://schemas.openxmlformats.org/officeDocument/2006/relationships/image" Target="../media/image282.png"/><Relationship Id="rId7" Type="http://schemas.openxmlformats.org/officeDocument/2006/relationships/image" Target="../media/image286.png"/><Relationship Id="rId12" Type="http://schemas.openxmlformats.org/officeDocument/2006/relationships/image" Target="../media/image291.jpeg"/><Relationship Id="rId17" Type="http://schemas.openxmlformats.org/officeDocument/2006/relationships/image" Target="../media/image296.png"/><Relationship Id="rId2" Type="http://schemas.openxmlformats.org/officeDocument/2006/relationships/notesSlide" Target="../notesSlides/notesSlide41.xml"/><Relationship Id="rId16" Type="http://schemas.openxmlformats.org/officeDocument/2006/relationships/image" Target="../media/image29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5.png"/><Relationship Id="rId11" Type="http://schemas.openxmlformats.org/officeDocument/2006/relationships/image" Target="../media/image290.png"/><Relationship Id="rId5" Type="http://schemas.openxmlformats.org/officeDocument/2006/relationships/image" Target="../media/image284.jpeg"/><Relationship Id="rId15" Type="http://schemas.openxmlformats.org/officeDocument/2006/relationships/image" Target="../media/image294.png"/><Relationship Id="rId10" Type="http://schemas.openxmlformats.org/officeDocument/2006/relationships/image" Target="../media/image289.png"/><Relationship Id="rId19" Type="http://schemas.openxmlformats.org/officeDocument/2006/relationships/image" Target="../media/image298.png"/><Relationship Id="rId4" Type="http://schemas.openxmlformats.org/officeDocument/2006/relationships/image" Target="../media/image283.jpeg"/><Relationship Id="rId9" Type="http://schemas.openxmlformats.org/officeDocument/2006/relationships/image" Target="../media/image288.png"/><Relationship Id="rId14" Type="http://schemas.openxmlformats.org/officeDocument/2006/relationships/image" Target="../media/image293.jpe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7.png"/><Relationship Id="rId13" Type="http://schemas.openxmlformats.org/officeDocument/2006/relationships/image" Target="../media/image292.png"/><Relationship Id="rId18" Type="http://schemas.openxmlformats.org/officeDocument/2006/relationships/image" Target="../media/image297.png"/><Relationship Id="rId3" Type="http://schemas.openxmlformats.org/officeDocument/2006/relationships/image" Target="../media/image282.png"/><Relationship Id="rId21" Type="http://schemas.openxmlformats.org/officeDocument/2006/relationships/image" Target="../media/image300.png"/><Relationship Id="rId7" Type="http://schemas.openxmlformats.org/officeDocument/2006/relationships/image" Target="../media/image286.png"/><Relationship Id="rId12" Type="http://schemas.openxmlformats.org/officeDocument/2006/relationships/image" Target="../media/image291.jpeg"/><Relationship Id="rId17" Type="http://schemas.openxmlformats.org/officeDocument/2006/relationships/image" Target="../media/image296.png"/><Relationship Id="rId2" Type="http://schemas.openxmlformats.org/officeDocument/2006/relationships/notesSlide" Target="../notesSlides/notesSlide42.xml"/><Relationship Id="rId16" Type="http://schemas.openxmlformats.org/officeDocument/2006/relationships/image" Target="../media/image295.jpeg"/><Relationship Id="rId20" Type="http://schemas.openxmlformats.org/officeDocument/2006/relationships/image" Target="../media/image29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5.png"/><Relationship Id="rId11" Type="http://schemas.openxmlformats.org/officeDocument/2006/relationships/image" Target="../media/image290.png"/><Relationship Id="rId5" Type="http://schemas.openxmlformats.org/officeDocument/2006/relationships/image" Target="../media/image284.jpeg"/><Relationship Id="rId15" Type="http://schemas.openxmlformats.org/officeDocument/2006/relationships/image" Target="../media/image294.png"/><Relationship Id="rId10" Type="http://schemas.openxmlformats.org/officeDocument/2006/relationships/image" Target="../media/image289.png"/><Relationship Id="rId19" Type="http://schemas.openxmlformats.org/officeDocument/2006/relationships/image" Target="../media/image298.png"/><Relationship Id="rId4" Type="http://schemas.openxmlformats.org/officeDocument/2006/relationships/image" Target="../media/image283.jpeg"/><Relationship Id="rId9" Type="http://schemas.openxmlformats.org/officeDocument/2006/relationships/image" Target="../media/image288.png"/><Relationship Id="rId14" Type="http://schemas.openxmlformats.org/officeDocument/2006/relationships/image" Target="../media/image293.jpe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7.png"/><Relationship Id="rId13" Type="http://schemas.openxmlformats.org/officeDocument/2006/relationships/image" Target="../media/image292.png"/><Relationship Id="rId18" Type="http://schemas.openxmlformats.org/officeDocument/2006/relationships/image" Target="../media/image297.png"/><Relationship Id="rId3" Type="http://schemas.openxmlformats.org/officeDocument/2006/relationships/image" Target="../media/image282.png"/><Relationship Id="rId21" Type="http://schemas.openxmlformats.org/officeDocument/2006/relationships/image" Target="../media/image302.jpeg"/><Relationship Id="rId7" Type="http://schemas.openxmlformats.org/officeDocument/2006/relationships/image" Target="../media/image286.png"/><Relationship Id="rId12" Type="http://schemas.openxmlformats.org/officeDocument/2006/relationships/image" Target="../media/image291.jpeg"/><Relationship Id="rId17" Type="http://schemas.openxmlformats.org/officeDocument/2006/relationships/image" Target="../media/image296.png"/><Relationship Id="rId2" Type="http://schemas.openxmlformats.org/officeDocument/2006/relationships/notesSlide" Target="../notesSlides/notesSlide43.xml"/><Relationship Id="rId16" Type="http://schemas.openxmlformats.org/officeDocument/2006/relationships/image" Target="../media/image295.jpeg"/><Relationship Id="rId20" Type="http://schemas.openxmlformats.org/officeDocument/2006/relationships/image" Target="../media/image30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5.png"/><Relationship Id="rId11" Type="http://schemas.openxmlformats.org/officeDocument/2006/relationships/image" Target="../media/image290.png"/><Relationship Id="rId5" Type="http://schemas.openxmlformats.org/officeDocument/2006/relationships/image" Target="../media/image284.jpeg"/><Relationship Id="rId15" Type="http://schemas.openxmlformats.org/officeDocument/2006/relationships/image" Target="../media/image294.png"/><Relationship Id="rId10" Type="http://schemas.openxmlformats.org/officeDocument/2006/relationships/image" Target="../media/image289.png"/><Relationship Id="rId19" Type="http://schemas.openxmlformats.org/officeDocument/2006/relationships/image" Target="../media/image298.png"/><Relationship Id="rId4" Type="http://schemas.openxmlformats.org/officeDocument/2006/relationships/image" Target="../media/image283.jpeg"/><Relationship Id="rId9" Type="http://schemas.openxmlformats.org/officeDocument/2006/relationships/image" Target="../media/image288.png"/><Relationship Id="rId14" Type="http://schemas.openxmlformats.org/officeDocument/2006/relationships/image" Target="../media/image293.jpe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7.png"/><Relationship Id="rId13" Type="http://schemas.openxmlformats.org/officeDocument/2006/relationships/image" Target="../media/image292.png"/><Relationship Id="rId18" Type="http://schemas.openxmlformats.org/officeDocument/2006/relationships/image" Target="../media/image303.png"/><Relationship Id="rId3" Type="http://schemas.openxmlformats.org/officeDocument/2006/relationships/image" Target="../media/image282.png"/><Relationship Id="rId7" Type="http://schemas.openxmlformats.org/officeDocument/2006/relationships/image" Target="../media/image286.png"/><Relationship Id="rId12" Type="http://schemas.openxmlformats.org/officeDocument/2006/relationships/image" Target="../media/image291.jpeg"/><Relationship Id="rId17" Type="http://schemas.openxmlformats.org/officeDocument/2006/relationships/image" Target="../media/image298.png"/><Relationship Id="rId2" Type="http://schemas.openxmlformats.org/officeDocument/2006/relationships/notesSlide" Target="../notesSlides/notesSlide44.xml"/><Relationship Id="rId16" Type="http://schemas.openxmlformats.org/officeDocument/2006/relationships/image" Target="../media/image29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5.png"/><Relationship Id="rId11" Type="http://schemas.openxmlformats.org/officeDocument/2006/relationships/image" Target="../media/image290.png"/><Relationship Id="rId5" Type="http://schemas.openxmlformats.org/officeDocument/2006/relationships/image" Target="../media/image284.jpeg"/><Relationship Id="rId15" Type="http://schemas.openxmlformats.org/officeDocument/2006/relationships/image" Target="../media/image294.png"/><Relationship Id="rId10" Type="http://schemas.openxmlformats.org/officeDocument/2006/relationships/image" Target="../media/image289.png"/><Relationship Id="rId4" Type="http://schemas.openxmlformats.org/officeDocument/2006/relationships/image" Target="../media/image283.jpeg"/><Relationship Id="rId9" Type="http://schemas.openxmlformats.org/officeDocument/2006/relationships/image" Target="../media/image288.png"/><Relationship Id="rId14" Type="http://schemas.openxmlformats.org/officeDocument/2006/relationships/image" Target="../media/image29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CustomShape 1"/>
          <p:cNvSpPr/>
          <p:nvPr/>
        </p:nvSpPr>
        <p:spPr>
          <a:xfrm>
            <a:off x="-1834920" y="8273160"/>
            <a:ext cx="193680" cy="3639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ru-RU" sz="1800" b="0" strike="noStrike" spc="-1">
                <a:solidFill>
                  <a:srgbClr val="000000"/>
                </a:solidFill>
                <a:latin typeface="PT Sans"/>
                <a:ea typeface="Arial"/>
              </a:rPr>
              <a:t>.</a:t>
            </a:r>
            <a:endParaRPr lang="ru-RU" sz="1800" b="0" strike="noStrike" spc="-1">
              <a:latin typeface="Arial"/>
            </a:endParaRPr>
          </a:p>
        </p:txBody>
      </p:sp>
      <p:graphicFrame>
        <p:nvGraphicFramePr>
          <p:cNvPr id="45" name="Table 2"/>
          <p:cNvGraphicFramePr/>
          <p:nvPr>
            <p:extLst>
              <p:ext uri="{D42A27DB-BD31-4B8C-83A1-F6EECF244321}">
                <p14:modId xmlns:p14="http://schemas.microsoft.com/office/powerpoint/2010/main" val="3707661848"/>
              </p:ext>
            </p:extLst>
          </p:nvPr>
        </p:nvGraphicFramePr>
        <p:xfrm>
          <a:off x="843840" y="2375280"/>
          <a:ext cx="4979520" cy="579120"/>
        </p:xfrm>
        <a:graphic>
          <a:graphicData uri="http://schemas.openxmlformats.org/drawingml/2006/table">
            <a:tbl>
              <a:tblPr/>
              <a:tblGrid>
                <a:gridCol w="2016000"/>
                <a:gridCol w="2963520"/>
              </a:tblGrid>
              <a:tr h="5788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6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6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600" b="1" strike="noStrike" kern="1200" spc="-1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  <a:cs typeface="+mn-cs"/>
                        </a:rPr>
                        <a:t>271 801,4 тыс</a:t>
                      </a:r>
                      <a:r>
                        <a:rPr lang="ru-RU" sz="1600" b="1" strike="noStrike" kern="1200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  <a:cs typeface="+mn-cs"/>
                        </a:rPr>
                        <a:t>. рублей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600" b="1" strike="noStrike" kern="1200" spc="-1" dirty="0">
                        <a:solidFill>
                          <a:srgbClr val="7C6EB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6" name="CustomShape 3"/>
          <p:cNvSpPr/>
          <p:nvPr/>
        </p:nvSpPr>
        <p:spPr>
          <a:xfrm>
            <a:off x="1009800" y="3023280"/>
            <a:ext cx="3764160" cy="99900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b="0" strike="noStrike" spc="-1" dirty="0">
                <a:solidFill>
                  <a:schemeClr val="bg1"/>
                </a:solidFill>
                <a:latin typeface="Roboto"/>
                <a:ea typeface="Roboto"/>
              </a:rPr>
              <a:t>На </a:t>
            </a:r>
            <a:r>
              <a:rPr lang="ru-RU" sz="1400" b="0" strike="noStrike" spc="-1" dirty="0" smtClean="0">
                <a:solidFill>
                  <a:schemeClr val="bg1"/>
                </a:solidFill>
                <a:latin typeface="Roboto"/>
                <a:ea typeface="Roboto"/>
              </a:rPr>
              <a:t>01.01.2024 </a:t>
            </a:r>
            <a:r>
              <a:rPr lang="ru-RU" sz="1400" b="0" strike="noStrike" spc="-1" dirty="0">
                <a:solidFill>
                  <a:schemeClr val="bg1"/>
                </a:solidFill>
                <a:latin typeface="Roboto"/>
                <a:ea typeface="Roboto"/>
              </a:rPr>
              <a:t>кассовое исполнение</a:t>
            </a:r>
            <a:endParaRPr lang="ru-RU" sz="1400" b="0" strike="noStrike" spc="-1" dirty="0">
              <a:solidFill>
                <a:schemeClr val="bg1"/>
              </a:solidFill>
              <a:latin typeface="Arial"/>
            </a:endParaRPr>
          </a:p>
          <a:p>
            <a:pPr algn="r">
              <a:lnSpc>
                <a:spcPct val="125000"/>
              </a:lnSpc>
            </a:pPr>
            <a:r>
              <a:rPr lang="ru-RU" sz="1400" b="0" strike="noStrike" spc="-1" dirty="0" smtClean="0">
                <a:solidFill>
                  <a:schemeClr val="bg1"/>
                </a:solidFill>
                <a:latin typeface="Roboto"/>
                <a:ea typeface="Roboto"/>
              </a:rPr>
              <a:t>243 570,1 тыс</a:t>
            </a:r>
            <a:r>
              <a:rPr lang="ru-RU" sz="1400" b="0" strike="noStrike" spc="-1" dirty="0">
                <a:solidFill>
                  <a:schemeClr val="bg1"/>
                </a:solidFill>
                <a:latin typeface="Roboto"/>
                <a:ea typeface="Roboto"/>
              </a:rPr>
              <a:t>. рублей  </a:t>
            </a:r>
            <a:endParaRPr lang="ru-RU" sz="1400" b="0" strike="noStrike" spc="-1" dirty="0">
              <a:solidFill>
                <a:schemeClr val="bg1"/>
              </a:solidFill>
              <a:latin typeface="Arial"/>
            </a:endParaRPr>
          </a:p>
          <a:p>
            <a:pPr algn="r">
              <a:lnSpc>
                <a:spcPct val="125000"/>
              </a:lnSpc>
            </a:pPr>
            <a:r>
              <a:rPr lang="ru-RU" sz="1400" b="0" strike="noStrike" spc="-1" dirty="0" smtClean="0">
                <a:solidFill>
                  <a:schemeClr val="bg1"/>
                </a:solidFill>
                <a:latin typeface="Roboto"/>
                <a:ea typeface="Roboto"/>
              </a:rPr>
              <a:t>(89,6%)  </a:t>
            </a:r>
            <a:endParaRPr lang="ru-RU" sz="1400" b="0" strike="noStrike" spc="-1" dirty="0">
              <a:solidFill>
                <a:schemeClr val="bg1"/>
              </a:solidFill>
              <a:latin typeface="Arial"/>
            </a:endParaRPr>
          </a:p>
        </p:txBody>
      </p:sp>
      <p:graphicFrame>
        <p:nvGraphicFramePr>
          <p:cNvPr id="47" name="Table 4"/>
          <p:cNvGraphicFramePr/>
          <p:nvPr>
            <p:extLst>
              <p:ext uri="{D42A27DB-BD31-4B8C-83A1-F6EECF244321}">
                <p14:modId xmlns:p14="http://schemas.microsoft.com/office/powerpoint/2010/main" val="1877104852"/>
              </p:ext>
            </p:extLst>
          </p:nvPr>
        </p:nvGraphicFramePr>
        <p:xfrm>
          <a:off x="6172560" y="1792440"/>
          <a:ext cx="5622840" cy="2990640"/>
        </p:xfrm>
        <a:graphic>
          <a:graphicData uri="http://schemas.openxmlformats.org/drawingml/2006/table">
            <a:tbl>
              <a:tblPr/>
              <a:tblGrid>
                <a:gridCol w="1795680"/>
                <a:gridCol w="1366560"/>
                <a:gridCol w="1182600"/>
                <a:gridCol w="1278000"/>
              </a:tblGrid>
              <a:tr h="579240"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3200" b="0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3 </a:t>
                      </a:r>
                      <a:r>
                        <a:rPr lang="ru-RU" sz="1800" b="0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региональных проекта</a:t>
                      </a:r>
                      <a:endParaRPr lang="ru-RU" sz="18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4472C4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8568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400" b="0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Культурная среда</a:t>
                      </a:r>
                      <a:endParaRPr lang="ru-RU" sz="14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4472C4"/>
                      </a:solidFill>
                    </a:lnR>
                    <a:lnT w="12240">
                      <a:solidFill>
                        <a:srgbClr val="4472C4"/>
                      </a:solidFill>
                    </a:lnT>
                    <a:lnB w="12240">
                      <a:solidFill>
                        <a:srgbClr val="4472C4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Показатели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 smtClean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2/2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4472C4"/>
                      </a:solidFill>
                    </a:lnL>
                    <a:lnR w="12240">
                      <a:solidFill>
                        <a:srgbClr val="4472C4"/>
                      </a:solidFill>
                    </a:lnR>
                    <a:lnT w="12240">
                      <a:solidFill>
                        <a:srgbClr val="4472C4"/>
                      </a:solidFill>
                    </a:lnT>
                    <a:lnB w="12240">
                      <a:solidFill>
                        <a:srgbClr val="4472C4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Бюджет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230 301,426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Касса- </a:t>
                      </a:r>
                      <a:r>
                        <a:rPr lang="ru-RU" sz="1000" b="1" strike="noStrike" spc="-1" dirty="0" smtClean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87,7%</a:t>
                      </a:r>
                      <a:endParaRPr lang="ru-RU" sz="1000" b="0" strike="noStrike" spc="-1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4472C4"/>
                      </a:solidFill>
                    </a:lnL>
                    <a:lnR w="12240">
                      <a:solidFill>
                        <a:srgbClr val="4472C4"/>
                      </a:solidFill>
                    </a:lnR>
                    <a:lnT w="12240">
                      <a:solidFill>
                        <a:srgbClr val="4472C4"/>
                      </a:solidFill>
                    </a:lnT>
                    <a:lnB w="12240">
                      <a:solidFill>
                        <a:srgbClr val="4472C4"/>
                      </a:solidFill>
                    </a:lnB>
                    <a:solidFill>
                      <a:srgbClr val="FFFFD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Результаты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8</a:t>
                      </a:r>
                      <a:r>
                        <a:rPr lang="ru-RU" sz="1000" b="1" strike="noStrike" spc="-1" dirty="0" smtClean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/8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D0D0D"/>
                          </a:solidFill>
                          <a:latin typeface="Roboto"/>
                          <a:ea typeface="DejaVu Sans"/>
                        </a:rPr>
                        <a:t>Отклонение по </a:t>
                      </a:r>
                      <a:r>
                        <a:rPr lang="ru-RU" sz="1000" b="1" strike="noStrike" spc="-1" dirty="0" smtClean="0">
                          <a:solidFill>
                            <a:srgbClr val="0D0D0D"/>
                          </a:solidFill>
                          <a:latin typeface="Roboto"/>
                          <a:ea typeface="DejaVu Sans"/>
                        </a:rPr>
                        <a:t>2 </a:t>
                      </a:r>
                      <a:r>
                        <a:rPr lang="ru-RU" sz="1000" b="1" strike="noStrike" spc="-1" dirty="0">
                          <a:solidFill>
                            <a:srgbClr val="0D0D0D"/>
                          </a:solidFill>
                          <a:latin typeface="Roboto"/>
                          <a:ea typeface="DejaVu Sans"/>
                        </a:rPr>
                        <a:t>результатам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4472C4"/>
                      </a:solidFill>
                    </a:lnL>
                    <a:lnR w="12240">
                      <a:solidFill>
                        <a:srgbClr val="4472C4"/>
                      </a:solidFill>
                    </a:lnR>
                    <a:lnT w="12240">
                      <a:solidFill>
                        <a:srgbClr val="4472C4"/>
                      </a:solidFill>
                    </a:lnT>
                    <a:lnB w="12240">
                      <a:solidFill>
                        <a:srgbClr val="4472C4"/>
                      </a:solidFill>
                    </a:lnB>
                    <a:solidFill>
                      <a:srgbClr val="FFFFD7"/>
                    </a:solidFill>
                  </a:tcPr>
                </a:tc>
              </a:tr>
              <a:tr h="7009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400" b="0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Творческие люди</a:t>
                      </a:r>
                      <a:endParaRPr lang="ru-RU" sz="14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4472C4"/>
                      </a:solidFill>
                    </a:lnR>
                    <a:lnT w="12240">
                      <a:solidFill>
                        <a:srgbClr val="4472C4"/>
                      </a:solidFill>
                    </a:lnT>
                    <a:lnB w="12240">
                      <a:solidFill>
                        <a:srgbClr val="4472C4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Показатели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5/5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4472C4"/>
                      </a:solidFill>
                    </a:lnL>
                    <a:lnR w="12240">
                      <a:solidFill>
                        <a:srgbClr val="4472C4"/>
                      </a:solidFill>
                    </a:lnR>
                    <a:lnT w="12240">
                      <a:solidFill>
                        <a:srgbClr val="4472C4"/>
                      </a:solidFill>
                    </a:lnT>
                    <a:lnB w="12240">
                      <a:solidFill>
                        <a:srgbClr val="4472C4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Бюджет</a:t>
                      </a:r>
                      <a:endParaRPr lang="ru-RU" sz="100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+mn-ea"/>
                        </a:rPr>
                        <a:t>40770,069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600" b="0" strike="noStrike" spc="-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Roboto"/>
                        <a:ea typeface="+mn-ea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Касса- 100%</a:t>
                      </a:r>
                      <a:endParaRPr lang="ru-RU" sz="100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4472C4"/>
                      </a:solidFill>
                    </a:lnL>
                    <a:lnR w="12240">
                      <a:solidFill>
                        <a:srgbClr val="4472C4"/>
                      </a:solidFill>
                    </a:lnR>
                    <a:lnT w="12240">
                      <a:solidFill>
                        <a:srgbClr val="4472C4"/>
                      </a:solidFill>
                    </a:lnT>
                    <a:lnB w="12240">
                      <a:solidFill>
                        <a:srgbClr val="4472C4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Результаты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9/9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4472C4"/>
                      </a:solidFill>
                    </a:lnL>
                    <a:lnR w="12240">
                      <a:solidFill>
                        <a:srgbClr val="4472C4"/>
                      </a:solidFill>
                    </a:lnR>
                    <a:lnT w="12240">
                      <a:solidFill>
                        <a:srgbClr val="4472C4"/>
                      </a:solidFill>
                    </a:lnT>
                    <a:lnB w="12240">
                      <a:solidFill>
                        <a:srgbClr val="4472C4"/>
                      </a:solidFill>
                    </a:lnB>
                    <a:noFill/>
                  </a:tcPr>
                </a:tc>
              </a:tr>
              <a:tr h="8535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400" b="0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Цифровая культура</a:t>
                      </a:r>
                      <a:endParaRPr lang="ru-RU" sz="14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4472C4"/>
                      </a:solidFill>
                    </a:lnR>
                    <a:lnT w="12240">
                      <a:solidFill>
                        <a:srgbClr val="4472C4"/>
                      </a:solidFill>
                    </a:lnT>
                    <a:lnB w="12240">
                      <a:solidFill>
                        <a:srgbClr val="4472C4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Показатели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2/2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4472C4"/>
                      </a:solidFill>
                    </a:lnL>
                    <a:lnR w="12240">
                      <a:solidFill>
                        <a:srgbClr val="4472C4"/>
                      </a:solidFill>
                    </a:lnR>
                    <a:lnT w="12240">
                      <a:solidFill>
                        <a:srgbClr val="4472C4"/>
                      </a:solidFill>
                    </a:lnT>
                    <a:lnB w="12240">
                      <a:solidFill>
                        <a:srgbClr val="4472C4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Бюджет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730,0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Касса- 100 %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4472C4"/>
                      </a:solidFill>
                    </a:lnL>
                    <a:lnR w="12240">
                      <a:solidFill>
                        <a:srgbClr val="4472C4"/>
                      </a:solidFill>
                    </a:lnR>
                    <a:lnT w="12240">
                      <a:solidFill>
                        <a:srgbClr val="4472C4"/>
                      </a:solidFill>
                    </a:lnT>
                    <a:lnB w="12240">
                      <a:solidFill>
                        <a:srgbClr val="4472C4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Результаты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3/3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4472C4"/>
                      </a:solidFill>
                    </a:lnL>
                    <a:lnR w="12240">
                      <a:solidFill>
                        <a:srgbClr val="4472C4"/>
                      </a:solidFill>
                    </a:lnR>
                    <a:lnT w="12240">
                      <a:solidFill>
                        <a:srgbClr val="4472C4"/>
                      </a:solidFill>
                    </a:lnT>
                    <a:lnB w="12240">
                      <a:solidFill>
                        <a:srgbClr val="4472C4"/>
                      </a:solidFill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48" name="Рисунок 9"/>
          <p:cNvPicPr/>
          <p:nvPr/>
        </p:nvPicPr>
        <p:blipFill>
          <a:blip r:embed="rId2"/>
          <a:srcRect l="2185" t="6304" r="1816" b="6171"/>
          <a:stretch/>
        </p:blipFill>
        <p:spPr>
          <a:xfrm>
            <a:off x="74160" y="288000"/>
            <a:ext cx="5687280" cy="1405440"/>
          </a:xfrm>
          <a:prstGeom prst="rect">
            <a:avLst/>
          </a:prstGeom>
          <a:ln>
            <a:noFill/>
          </a:ln>
        </p:spPr>
      </p:pic>
      <p:graphicFrame>
        <p:nvGraphicFramePr>
          <p:cNvPr id="49" name="Table 5"/>
          <p:cNvGraphicFramePr/>
          <p:nvPr>
            <p:extLst>
              <p:ext uri="{D42A27DB-BD31-4B8C-83A1-F6EECF244321}">
                <p14:modId xmlns:p14="http://schemas.microsoft.com/office/powerpoint/2010/main" val="3909781247"/>
              </p:ext>
            </p:extLst>
          </p:nvPr>
        </p:nvGraphicFramePr>
        <p:xfrm>
          <a:off x="986760" y="4656600"/>
          <a:ext cx="4612320" cy="1964160"/>
        </p:xfrm>
        <a:graphic>
          <a:graphicData uri="http://schemas.openxmlformats.org/drawingml/2006/table">
            <a:tbl>
              <a:tblPr/>
              <a:tblGrid>
                <a:gridCol w="4097520"/>
                <a:gridCol w="514800"/>
              </a:tblGrid>
              <a:tr h="8226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6000" b="1" strike="noStrike" spc="-1" dirty="0" smtClean="0">
                          <a:solidFill>
                            <a:srgbClr val="7C6EB0"/>
                          </a:solidFill>
                          <a:latin typeface="Roboto"/>
                        </a:rPr>
                        <a:t>105</a:t>
                      </a:r>
                      <a:endParaRPr lang="ru-RU" sz="6000" b="0" strike="noStrike" spc="-1" dirty="0">
                        <a:latin typeface="Arial"/>
                      </a:endParaRPr>
                    </a:p>
                  </a:txBody>
                  <a:tcPr marL="71640" marR="9108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91080" marR="7164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  <a:tr h="9583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600" b="1" strike="noStrike" spc="-1" dirty="0" err="1">
                          <a:solidFill>
                            <a:srgbClr val="8064A2"/>
                          </a:solidFill>
                          <a:latin typeface="Roboto"/>
                          <a:ea typeface="Roboto"/>
                        </a:rPr>
                        <a:t>инфоповодов</a:t>
                      </a:r>
                      <a:r>
                        <a:rPr lang="ru-RU" sz="1600" b="1" strike="noStrike" spc="-1" dirty="0">
                          <a:solidFill>
                            <a:srgbClr val="8064A2"/>
                          </a:solidFill>
                          <a:latin typeface="Roboto"/>
                          <a:ea typeface="Roboto"/>
                        </a:rPr>
                        <a:t> за </a:t>
                      </a:r>
                      <a:r>
                        <a:rPr lang="ru-RU" sz="1600" b="1" strike="noStrike" spc="-1" dirty="0" smtClean="0">
                          <a:solidFill>
                            <a:srgbClr val="8064A2"/>
                          </a:solidFill>
                          <a:latin typeface="Roboto"/>
                          <a:ea typeface="Roboto"/>
                        </a:rPr>
                        <a:t>2023</a:t>
                      </a:r>
                      <a:r>
                        <a:rPr lang="ru-RU" sz="1600" b="1" strike="noStrike" spc="-1" baseline="0" dirty="0" smtClean="0">
                          <a:solidFill>
                            <a:srgbClr val="8064A2"/>
                          </a:solidFill>
                          <a:latin typeface="Roboto"/>
                          <a:ea typeface="Roboto"/>
                        </a:rPr>
                        <a:t> год</a:t>
                      </a:r>
                      <a:endParaRPr lang="ru-RU" sz="16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600" b="1" strike="noStrike" spc="-1" dirty="0">
                          <a:solidFill>
                            <a:srgbClr val="8064A2"/>
                          </a:solidFill>
                          <a:latin typeface="Roboto"/>
                          <a:ea typeface="Roboto"/>
                        </a:rPr>
                        <a:t>в системе СРК </a:t>
                      </a:r>
                      <a:endParaRPr lang="ru-RU" sz="16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600" b="1" strike="noStrike" spc="-1" dirty="0">
                          <a:solidFill>
                            <a:srgbClr val="8064A2"/>
                          </a:solidFill>
                          <a:latin typeface="Roboto"/>
                          <a:ea typeface="Roboto"/>
                        </a:rPr>
                        <a:t>АНО «Национальные приоритеты»</a:t>
                      </a:r>
                      <a:endParaRPr lang="ru-RU" sz="16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91080" marR="9108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" name="Рисунок 2"/>
          <p:cNvPicPr/>
          <p:nvPr/>
        </p:nvPicPr>
        <p:blipFill>
          <a:blip r:embed="rId3"/>
          <a:stretch/>
        </p:blipFill>
        <p:spPr>
          <a:xfrm>
            <a:off x="227520" y="15120"/>
            <a:ext cx="3603960" cy="1661400"/>
          </a:xfrm>
          <a:prstGeom prst="rect">
            <a:avLst/>
          </a:prstGeom>
          <a:ln>
            <a:noFill/>
          </a:ln>
        </p:spPr>
      </p:pic>
      <p:graphicFrame>
        <p:nvGraphicFramePr>
          <p:cNvPr id="110" name="Table 2"/>
          <p:cNvGraphicFramePr/>
          <p:nvPr>
            <p:extLst>
              <p:ext uri="{D42A27DB-BD31-4B8C-83A1-F6EECF244321}">
                <p14:modId xmlns:p14="http://schemas.microsoft.com/office/powerpoint/2010/main" val="2221824568"/>
              </p:ext>
            </p:extLst>
          </p:nvPr>
        </p:nvGraphicFramePr>
        <p:xfrm>
          <a:off x="380696" y="1858706"/>
          <a:ext cx="11439998" cy="3261796"/>
        </p:xfrm>
        <a:graphic>
          <a:graphicData uri="http://schemas.openxmlformats.org/drawingml/2006/table">
            <a:tbl>
              <a:tblPr/>
              <a:tblGrid>
                <a:gridCol w="554925"/>
                <a:gridCol w="4553682"/>
                <a:gridCol w="1331214"/>
                <a:gridCol w="1049564"/>
                <a:gridCol w="943430"/>
                <a:gridCol w="987078"/>
                <a:gridCol w="994125"/>
                <a:gridCol w="1025980"/>
              </a:tblGrid>
              <a:tr h="525496">
                <a:tc rowSpan="2"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1" strike="noStrike" spc="-1" dirty="0" smtClean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ЦЕЛЕВЫЕ </a:t>
                      </a:r>
                      <a:r>
                        <a:rPr lang="ru-RU" sz="1200" b="1" strike="noStrike" spc="-1" dirty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ПОКАЗАТЕЛИ ПРОЕКТА НА </a:t>
                      </a:r>
                      <a:r>
                        <a:rPr lang="ru-RU" sz="1200" b="1" strike="noStrike" spc="-1" dirty="0" smtClean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01.01.2023</a:t>
                      </a:r>
                      <a:endParaRPr lang="ru-RU" sz="1200" b="0" strike="noStrike" spc="-1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1" strike="noStrike" spc="-1" dirty="0" smtClean="0">
                          <a:latin typeface="Arial"/>
                        </a:rPr>
                        <a:t>2019-2022</a:t>
                      </a:r>
                      <a:endParaRPr lang="ru-RU" sz="1200" b="1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2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</a:t>
                      </a:r>
                      <a:endParaRPr lang="ru-RU" sz="1200" b="0" strike="noStrike" spc="-1" dirty="0" smtClean="0">
                        <a:latin typeface="+mn-lt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u-RU" sz="1200" b="1" dirty="0" smtClean="0"/>
                        <a:t>2024</a:t>
                      </a:r>
                      <a:endParaRPr lang="ru-RU" sz="1200" b="1" dirty="0"/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>
                      <a:solidFill>
                        <a:srgbClr val="55308D"/>
                      </a:solidFill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63964">
                <a:tc gridSpan="2"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Arial"/>
                        </a:rPr>
                        <a:t>факт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200" b="1" strike="noStrike" spc="-1" dirty="0" smtClean="0">
                          <a:solidFill>
                            <a:srgbClr val="000000"/>
                          </a:solidFill>
                          <a:latin typeface="Roboto"/>
                        </a:rPr>
                        <a:t>I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2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II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2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III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2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IV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</a:rPr>
                        <a:t>(</a:t>
                      </a: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</a:rPr>
                        <a:t>план/ факт</a:t>
                      </a:r>
                      <a:r>
                        <a:rPr lang="en-US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</a:rPr>
                        <a:t>)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Arial"/>
                        </a:rPr>
                        <a:t>план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89640" marR="89640" anchor="ctr" anchorCtr="1">
                    <a:lnL w="12240">
                      <a:solidFill>
                        <a:srgbClr val="55308D"/>
                      </a:solidFill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</a:tr>
              <a:tr h="94589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1.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2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Количество созданных (реконструированных) и капитально отремонтированных объектов организаций культуры (ед.) (нарастающим итогом)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42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42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42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43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</a:rPr>
                        <a:t>45/46*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56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2644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2.</a:t>
                      </a:r>
                      <a:endParaRPr lang="ru-RU" sz="12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2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Количество организаций культуры, получивших</a:t>
                      </a:r>
                      <a:endParaRPr lang="ru-RU" sz="12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2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современное оборудование (ед.) (нарастающим итогом)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</a:rPr>
                        <a:t>44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>
                      <a:solidFill>
                        <a:srgbClr val="55308D"/>
                      </a:solidFill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44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55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58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60/60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66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11" name="CustomShape 3"/>
          <p:cNvSpPr/>
          <p:nvPr/>
        </p:nvSpPr>
        <p:spPr>
          <a:xfrm>
            <a:off x="9564300" y="586292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12" name="CustomShape 4"/>
          <p:cNvSpPr/>
          <p:nvPr/>
        </p:nvSpPr>
        <p:spPr>
          <a:xfrm>
            <a:off x="9485460" y="754200"/>
            <a:ext cx="1294200" cy="24476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16" name="CustomShape 8"/>
          <p:cNvSpPr/>
          <p:nvPr/>
        </p:nvSpPr>
        <p:spPr>
          <a:xfrm>
            <a:off x="9909360" y="137880"/>
            <a:ext cx="446400" cy="46296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17" name="CustomShape 9"/>
          <p:cNvSpPr/>
          <p:nvPr/>
        </p:nvSpPr>
        <p:spPr>
          <a:xfrm>
            <a:off x="9410220" y="923760"/>
            <a:ext cx="1476720" cy="46021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i="1" spc="-1" dirty="0" smtClean="0">
                <a:solidFill>
                  <a:srgbClr val="000000"/>
                </a:solidFill>
                <a:latin typeface="Roboto"/>
                <a:ea typeface="Roboto"/>
              </a:rPr>
              <a:t>Д</a:t>
            </a:r>
            <a:r>
              <a:rPr lang="ru-RU" sz="800" b="0" i="1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иректор </a:t>
            </a:r>
            <a:r>
              <a:rPr lang="ru-RU" sz="800" b="0" i="1" strike="noStrike" spc="-1" dirty="0">
                <a:solidFill>
                  <a:srgbClr val="000000"/>
                </a:solidFill>
                <a:latin typeface="Roboto"/>
                <a:ea typeface="Roboto"/>
              </a:rPr>
              <a:t>Департамента культуры Владимирской </a:t>
            </a:r>
            <a:r>
              <a:rPr lang="ru-RU" sz="800" b="0" i="1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области</a:t>
            </a:r>
            <a:endParaRPr lang="ru-RU" sz="800" b="0" strike="noStrike" spc="-1" dirty="0">
              <a:latin typeface="Arial"/>
            </a:endParaRPr>
          </a:p>
        </p:txBody>
      </p:sp>
      <p:sp>
        <p:nvSpPr>
          <p:cNvPr id="119" name="CustomShape 11"/>
          <p:cNvSpPr/>
          <p:nvPr/>
        </p:nvSpPr>
        <p:spPr>
          <a:xfrm>
            <a:off x="8493840" y="586292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20" name="CustomShape 12"/>
          <p:cNvSpPr/>
          <p:nvPr/>
        </p:nvSpPr>
        <p:spPr>
          <a:xfrm>
            <a:off x="8403300" y="753479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21" name="CustomShape 13"/>
          <p:cNvSpPr/>
          <p:nvPr/>
        </p:nvSpPr>
        <p:spPr>
          <a:xfrm>
            <a:off x="8132040" y="923760"/>
            <a:ext cx="1476720" cy="3371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i="1" spc="-1" dirty="0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spc="-1" dirty="0"/>
          </a:p>
        </p:txBody>
      </p:sp>
      <p:sp>
        <p:nvSpPr>
          <p:cNvPr id="123" name="CustomShape 15"/>
          <p:cNvSpPr/>
          <p:nvPr/>
        </p:nvSpPr>
        <p:spPr>
          <a:xfrm>
            <a:off x="8630100" y="137880"/>
            <a:ext cx="480600" cy="462960"/>
          </a:xfrm>
          <a:prstGeom prst="flowChartConnector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graphicFrame>
        <p:nvGraphicFramePr>
          <p:cNvPr id="22" name="Table 1"/>
          <p:cNvGraphicFramePr/>
          <p:nvPr>
            <p:extLst>
              <p:ext uri="{D42A27DB-BD31-4B8C-83A1-F6EECF244321}">
                <p14:modId xmlns:p14="http://schemas.microsoft.com/office/powerpoint/2010/main" val="1590310639"/>
              </p:ext>
            </p:extLst>
          </p:nvPr>
        </p:nvGraphicFramePr>
        <p:xfrm>
          <a:off x="4141800" y="146880"/>
          <a:ext cx="4221000" cy="517680"/>
        </p:xfrm>
        <a:graphic>
          <a:graphicData uri="http://schemas.openxmlformats.org/drawingml/2006/table">
            <a:tbl>
              <a:tblPr/>
              <a:tblGrid>
                <a:gridCol w="1616040"/>
                <a:gridCol w="228240"/>
                <a:gridCol w="2376720"/>
              </a:tblGrid>
              <a:tr h="5176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 dirty="0">
                        <a:latin typeface="Roboto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ru-RU" sz="1300" dirty="0">
                        <a:latin typeface="Roboto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230</a:t>
                      </a:r>
                      <a:r>
                        <a:rPr lang="ru-RU" sz="1300" b="1" strike="noStrike" spc="-1" baseline="0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 301,5</a:t>
                      </a:r>
                      <a:r>
                        <a:rPr lang="ru-RU" sz="1300" b="1" strike="noStrike" spc="-1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тыс. рублей</a:t>
                      </a: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3" name="CustomShape 15"/>
          <p:cNvSpPr/>
          <p:nvPr/>
        </p:nvSpPr>
        <p:spPr>
          <a:xfrm>
            <a:off x="4233240" y="419940"/>
            <a:ext cx="3586680" cy="85176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</a:t>
            </a:r>
            <a:r>
              <a:rPr lang="ru-RU" sz="1400" spc="-1" dirty="0" smtClean="0">
                <a:solidFill>
                  <a:srgbClr val="FFFFFF"/>
                </a:solidFill>
                <a:latin typeface="Roboto"/>
                <a:ea typeface="Roboto"/>
              </a:rPr>
              <a:t>01.01.2024 </a:t>
            </a: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кассовое исполнение</a:t>
            </a:r>
          </a:p>
          <a:p>
            <a:pPr algn="r">
              <a:lnSpc>
                <a:spcPct val="125000"/>
              </a:lnSpc>
            </a:pPr>
            <a:r>
              <a:rPr lang="ru-RU" sz="1400" spc="-1" dirty="0" smtClean="0">
                <a:solidFill>
                  <a:srgbClr val="FFFFFF"/>
                </a:solidFill>
                <a:latin typeface="Roboto"/>
                <a:ea typeface="Roboto"/>
              </a:rPr>
              <a:t>202 070,2 тыс</a:t>
            </a: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. рублей  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 smtClean="0">
                <a:solidFill>
                  <a:srgbClr val="FFFFFF"/>
                </a:solidFill>
                <a:latin typeface="Roboto"/>
                <a:ea typeface="Roboto"/>
              </a:rPr>
              <a:t>(87,7 </a:t>
            </a: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%)</a:t>
            </a:r>
            <a:endParaRPr lang="ru-RU" sz="1400" spc="-1" dirty="0"/>
          </a:p>
        </p:txBody>
      </p:sp>
      <p:sp>
        <p:nvSpPr>
          <p:cNvPr id="20" name="TextBox 19"/>
          <p:cNvSpPr txBox="1"/>
          <p:nvPr/>
        </p:nvSpPr>
        <p:spPr>
          <a:xfrm>
            <a:off x="380696" y="6186024"/>
            <a:ext cx="112917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100" i="1" spc="-1" dirty="0" smtClean="0">
                <a:solidFill>
                  <a:srgbClr val="000000"/>
                </a:solidFill>
                <a:latin typeface="Roboto"/>
                <a:ea typeface="Roboto"/>
              </a:rPr>
              <a:t>* Значение показателя за 2023 год перевыполнен за счет досрочного закрытия объекта 2024 года по направлению «</a:t>
            </a:r>
            <a:r>
              <a:rPr lang="ru-RU" sz="1100" i="1" spc="-1" dirty="0">
                <a:solidFill>
                  <a:srgbClr val="000000"/>
                </a:solidFill>
                <a:latin typeface="Roboto"/>
              </a:rPr>
              <a:t>Реконструированы и капитально отремонтированы муниципальные </a:t>
            </a:r>
            <a:r>
              <a:rPr lang="ru-RU" sz="1100" i="1" spc="-1" dirty="0" smtClean="0">
                <a:solidFill>
                  <a:srgbClr val="000000"/>
                </a:solidFill>
                <a:latin typeface="Roboto"/>
              </a:rPr>
              <a:t>музеи</a:t>
            </a:r>
            <a:r>
              <a:rPr lang="ru-RU" sz="1100" i="1" spc="-1" dirty="0" smtClean="0">
                <a:solidFill>
                  <a:srgbClr val="000000"/>
                </a:solidFill>
                <a:latin typeface="Roboto"/>
                <a:ea typeface="Roboto"/>
              </a:rPr>
              <a:t>» </a:t>
            </a:r>
            <a:endParaRPr lang="ru-RU" sz="1100" i="1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sp>
        <p:nvSpPr>
          <p:cNvPr id="21" name="CustomShape 17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4" name="CustomShape 5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5" name="CustomShape 6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26" name="CustomShape 9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 dirty="0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2799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" name="Рисунок 2"/>
          <p:cNvPicPr/>
          <p:nvPr/>
        </p:nvPicPr>
        <p:blipFill>
          <a:blip r:embed="rId2"/>
          <a:stretch/>
        </p:blipFill>
        <p:spPr>
          <a:xfrm>
            <a:off x="227520" y="15120"/>
            <a:ext cx="3603960" cy="1661400"/>
          </a:xfrm>
          <a:prstGeom prst="rect">
            <a:avLst/>
          </a:prstGeom>
          <a:ln>
            <a:noFill/>
          </a:ln>
        </p:spPr>
      </p:pic>
      <p:sp>
        <p:nvSpPr>
          <p:cNvPr id="111" name="CustomShape 3"/>
          <p:cNvSpPr/>
          <p:nvPr/>
        </p:nvSpPr>
        <p:spPr>
          <a:xfrm>
            <a:off x="9564300" y="586292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12" name="CustomShape 4"/>
          <p:cNvSpPr/>
          <p:nvPr/>
        </p:nvSpPr>
        <p:spPr>
          <a:xfrm>
            <a:off x="9485460" y="754200"/>
            <a:ext cx="1294200" cy="24476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16" name="CustomShape 8"/>
          <p:cNvSpPr/>
          <p:nvPr/>
        </p:nvSpPr>
        <p:spPr>
          <a:xfrm>
            <a:off x="9909360" y="137880"/>
            <a:ext cx="446400" cy="46296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19" name="CustomShape 11"/>
          <p:cNvSpPr/>
          <p:nvPr/>
        </p:nvSpPr>
        <p:spPr>
          <a:xfrm>
            <a:off x="8493840" y="586292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20" name="CustomShape 12"/>
          <p:cNvSpPr/>
          <p:nvPr/>
        </p:nvSpPr>
        <p:spPr>
          <a:xfrm>
            <a:off x="8403300" y="753479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21" name="CustomShape 13"/>
          <p:cNvSpPr/>
          <p:nvPr/>
        </p:nvSpPr>
        <p:spPr>
          <a:xfrm>
            <a:off x="8132040" y="923760"/>
            <a:ext cx="1476720" cy="3371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i="1" spc="-1" dirty="0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spc="-1" dirty="0"/>
          </a:p>
        </p:txBody>
      </p:sp>
      <p:sp>
        <p:nvSpPr>
          <p:cNvPr id="123" name="CustomShape 15"/>
          <p:cNvSpPr/>
          <p:nvPr/>
        </p:nvSpPr>
        <p:spPr>
          <a:xfrm>
            <a:off x="8630100" y="137880"/>
            <a:ext cx="480600" cy="462960"/>
          </a:xfrm>
          <a:prstGeom prst="flowChartConnector">
            <a:avLst/>
          </a:prstGeom>
          <a:blipFill rotWithShape="0">
            <a:blip r:embed="rId4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graphicFrame>
        <p:nvGraphicFramePr>
          <p:cNvPr id="22" name="Table 1"/>
          <p:cNvGraphicFramePr/>
          <p:nvPr>
            <p:extLst/>
          </p:nvPr>
        </p:nvGraphicFramePr>
        <p:xfrm>
          <a:off x="4141800" y="146880"/>
          <a:ext cx="4221000" cy="517680"/>
        </p:xfrm>
        <a:graphic>
          <a:graphicData uri="http://schemas.openxmlformats.org/drawingml/2006/table">
            <a:tbl>
              <a:tblPr/>
              <a:tblGrid>
                <a:gridCol w="1616040"/>
                <a:gridCol w="228240"/>
                <a:gridCol w="2376720"/>
              </a:tblGrid>
              <a:tr h="5176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 dirty="0">
                        <a:latin typeface="Roboto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ru-RU" sz="1300" dirty="0">
                        <a:latin typeface="Roboto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230</a:t>
                      </a:r>
                      <a:r>
                        <a:rPr lang="ru-RU" sz="1300" b="1" strike="noStrike" spc="-1" baseline="0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 301,5</a:t>
                      </a:r>
                      <a:r>
                        <a:rPr lang="ru-RU" sz="1300" b="1" strike="noStrike" spc="-1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тыс. рублей</a:t>
                      </a: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3" name="CustomShape 15"/>
          <p:cNvSpPr/>
          <p:nvPr/>
        </p:nvSpPr>
        <p:spPr>
          <a:xfrm>
            <a:off x="4233240" y="448560"/>
            <a:ext cx="3586680" cy="85176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01.01.2024 кассовое исполнение</a:t>
            </a:r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202 070,2 тыс. рублей  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(87,7 %)</a:t>
            </a:r>
            <a:endParaRPr lang="ru-RU" sz="1400" spc="-1" dirty="0"/>
          </a:p>
        </p:txBody>
      </p:sp>
      <p:graphicFrame>
        <p:nvGraphicFramePr>
          <p:cNvPr id="21" name="Таблица 20">
            <a:extLst>
              <a:ext uri="{FF2B5EF4-FFF2-40B4-BE49-F238E27FC236}">
                <a16:creationId xmlns="" xmlns:a16="http://schemas.microsoft.com/office/drawing/2014/main" id="{753F7063-A08D-4783-9AEB-210DFC4D54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2559889"/>
              </p:ext>
            </p:extLst>
          </p:nvPr>
        </p:nvGraphicFramePr>
        <p:xfrm>
          <a:off x="988112" y="1564156"/>
          <a:ext cx="10456752" cy="4870765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34943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8036847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929339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155623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628287">
                <a:tc gridSpan="2">
                  <a:txBody>
                    <a:bodyPr/>
                    <a:lstStyle/>
                    <a:p>
                      <a:pPr algn="ctr"/>
                      <a:endParaRPr lang="ru-RU" sz="3600" b="0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2023</a:t>
                      </a:r>
                    </a:p>
                    <a:p>
                      <a:pPr algn="ctr"/>
                      <a:r>
                        <a:rPr lang="ru-RU" sz="16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факт </a:t>
                      </a:r>
                      <a:endParaRPr lang="ru-RU" sz="16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2024</a:t>
                      </a:r>
                    </a:p>
                    <a:p>
                      <a:pPr algn="ctr"/>
                      <a:r>
                        <a:rPr lang="ru-RU" sz="16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план</a:t>
                      </a:r>
                      <a:endParaRPr lang="ru-RU" sz="16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497297">
                <a:tc>
                  <a:txBody>
                    <a:bodyPr/>
                    <a:lstStyle/>
                    <a:p>
                      <a:r>
                        <a:rPr lang="ru-RU" sz="1400" b="0" dirty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1.</a:t>
                      </a: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b="0" kern="12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Roboto" panose="02000000000000000000" pitchFamily="2" charset="0"/>
                          <a:ea typeface="Roboto" panose="02000000000000000000" pitchFamily="2" charset="0"/>
                          <a:cs typeface="+mn-cs"/>
                        </a:rPr>
                        <a:t>Построены (реконструированы) и (или) капитально отремонтированы культурно-досуговых учреждений в сельской местности (нарастающим итогом) </a:t>
                      </a:r>
                      <a:endParaRPr lang="ru-RU" sz="1400" b="0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28</a:t>
                      </a:r>
                      <a:endParaRPr lang="ru-RU" sz="14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  <a:p>
                      <a:pPr algn="ctr"/>
                      <a:endParaRPr lang="ru-RU" sz="14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kern="1200" dirty="0" smtClean="0">
                          <a:solidFill>
                            <a:schemeClr val="tx1"/>
                          </a:solidFill>
                          <a:effectLst/>
                          <a:latin typeface="Roboto" charset="0"/>
                          <a:ea typeface="Roboto" charset="0"/>
                          <a:cs typeface="+mn-cs"/>
                        </a:rPr>
                        <a:t>35</a:t>
                      </a:r>
                      <a:endParaRPr lang="ru-RU" sz="1400" b="1" kern="1200" dirty="0">
                        <a:solidFill>
                          <a:schemeClr val="tx1"/>
                        </a:solidFill>
                        <a:effectLst/>
                        <a:latin typeface="Roboto" charset="0"/>
                        <a:ea typeface="Roboto" charset="0"/>
                        <a:cs typeface="+mn-cs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506404">
                <a:tc>
                  <a:txBody>
                    <a:bodyPr/>
                    <a:lstStyle/>
                    <a:p>
                      <a:r>
                        <a:rPr lang="ru-RU" sz="1400" b="0" dirty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2.</a:t>
                      </a: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b="0" kern="12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Roboto" panose="02000000000000000000" pitchFamily="2" charset="0"/>
                          <a:ea typeface="Roboto" panose="02000000000000000000" pitchFamily="2" charset="0"/>
                          <a:cs typeface="+mn-cs"/>
                        </a:rPr>
                        <a:t>Приобретен специализированный автотранспорт для внестационарного обслуживания населения области </a:t>
                      </a:r>
                      <a:r>
                        <a:rPr lang="ru-RU" sz="1400" b="0" dirty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(нарастающим итогом)</a:t>
                      </a: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6</a:t>
                      </a:r>
                      <a:endParaRPr lang="ru-RU" sz="14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7</a:t>
                      </a:r>
                      <a:endParaRPr lang="ru-RU" sz="14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50755">
                <a:tc>
                  <a:txBody>
                    <a:bodyPr/>
                    <a:lstStyle/>
                    <a:p>
                      <a:r>
                        <a:rPr lang="ru-RU" sz="1400" b="0" dirty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3.</a:t>
                      </a: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u-RU" sz="1400" b="0" dirty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Переоснащены муниципальные библиотеки по модельному стандарту</a:t>
                      </a: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18</a:t>
                      </a:r>
                      <a:endParaRPr lang="ru-RU" sz="14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19</a:t>
                      </a:r>
                      <a:endParaRPr lang="ru-RU" sz="14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426985357"/>
                  </a:ext>
                </a:extLst>
              </a:tr>
              <a:tr h="474438">
                <a:tc>
                  <a:txBody>
                    <a:bodyPr/>
                    <a:lstStyle/>
                    <a:p>
                      <a:r>
                        <a:rPr lang="ru-RU" sz="1400" b="0" dirty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4.</a:t>
                      </a: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u-RU" sz="1400" b="0" dirty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Оснащены образовательные учреждения в сфере культуры (детские школы искусств по видам искусств и училищ) музыкальными инструментами, оборудованием и учебными материалами</a:t>
                      </a: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31</a:t>
                      </a:r>
                      <a:endParaRPr lang="ru-RU" sz="14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31</a:t>
                      </a: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277032412"/>
                  </a:ext>
                </a:extLst>
              </a:tr>
              <a:tr h="453951">
                <a:tc>
                  <a:txBody>
                    <a:bodyPr/>
                    <a:lstStyle/>
                    <a:p>
                      <a:r>
                        <a:rPr lang="ru-RU" sz="1400" b="0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5.</a:t>
                      </a:r>
                      <a:endParaRPr lang="ru-RU" sz="1400" b="0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u-RU" sz="1400" b="0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Реконструированы и капитально</a:t>
                      </a:r>
                      <a:r>
                        <a:rPr lang="ru-RU" sz="1400" b="0" baseline="0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 отремонтированы</a:t>
                      </a:r>
                      <a:r>
                        <a:rPr lang="ru-RU" sz="1400" b="0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 муниципальные музеи</a:t>
                      </a:r>
                      <a:endParaRPr lang="ru-RU" sz="1400" b="0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4</a:t>
                      </a: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4</a:t>
                      </a:r>
                      <a:endParaRPr lang="ru-RU" sz="14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36605">
                <a:tc>
                  <a:txBody>
                    <a:bodyPr/>
                    <a:lstStyle/>
                    <a:p>
                      <a:r>
                        <a:rPr lang="ru-RU" sz="1400" b="0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6.</a:t>
                      </a:r>
                      <a:endParaRPr lang="ru-RU" sz="1400" b="0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u-RU" sz="1400" b="0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Технически оснащены муниципальные музеи</a:t>
                      </a:r>
                      <a:endParaRPr lang="ru-RU" sz="1400" b="0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7</a:t>
                      </a: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11</a:t>
                      </a:r>
                      <a:endParaRPr lang="ru-RU" sz="14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75503">
                <a:tc>
                  <a:txBody>
                    <a:bodyPr/>
                    <a:lstStyle/>
                    <a:p>
                      <a:r>
                        <a:rPr lang="ru-RU" sz="1400" b="0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7.</a:t>
                      </a:r>
                      <a:endParaRPr lang="ru-RU" sz="1400" b="0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u-RU" sz="1400" b="0" dirty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Реконструированы и (или) капитально отремонтированы региональные и муниципальные детские школы искусств по видам искусств </a:t>
                      </a: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14</a:t>
                      </a: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16</a:t>
                      </a:r>
                      <a:endParaRPr lang="ru-RU" sz="14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3619770023"/>
                  </a:ext>
                </a:extLst>
              </a:tr>
              <a:tr h="546215">
                <a:tc>
                  <a:txBody>
                    <a:bodyPr/>
                    <a:lstStyle/>
                    <a:p>
                      <a:r>
                        <a:rPr lang="ru-RU" sz="1400" b="0" dirty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8</a:t>
                      </a:r>
                      <a:r>
                        <a:rPr lang="ru-RU" sz="1400" b="0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.</a:t>
                      </a:r>
                      <a:endParaRPr lang="ru-RU" sz="1400" b="0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u-RU" sz="1400" b="0" dirty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Приобретены передвижные многофункциональные культурные центры (автоклубы) для обслуживания </a:t>
                      </a:r>
                      <a:r>
                        <a:rPr lang="ru-RU" sz="1400" b="0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сельского населения </a:t>
                      </a:r>
                      <a:r>
                        <a:rPr lang="ru-RU" sz="1400" b="0" dirty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субъектов Российской Федерации</a:t>
                      </a: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4</a:t>
                      </a:r>
                      <a:endParaRPr lang="ru-RU" sz="14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5</a:t>
                      </a:r>
                      <a:endParaRPr lang="ru-RU" sz="14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17983586"/>
                  </a:ext>
                </a:extLst>
              </a:tr>
            </a:tbl>
          </a:graphicData>
        </a:graphic>
      </p:graphicFrame>
      <p:sp>
        <p:nvSpPr>
          <p:cNvPr id="24" name="Прямоугольник 23">
            <a:extLst>
              <a:ext uri="{FF2B5EF4-FFF2-40B4-BE49-F238E27FC236}">
                <a16:creationId xmlns="" xmlns:a16="http://schemas.microsoft.com/office/drawing/2014/main" id="{7367EB62-99C1-4759-948E-E2654C5B213A}"/>
              </a:ext>
            </a:extLst>
          </p:cNvPr>
          <p:cNvSpPr/>
          <p:nvPr/>
        </p:nvSpPr>
        <p:spPr>
          <a:xfrm>
            <a:off x="820370" y="1659131"/>
            <a:ext cx="8517130" cy="3691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035">
              <a:defRPr/>
            </a:pPr>
            <a:r>
              <a:rPr lang="ru-RU" b="1" dirty="0">
                <a:solidFill>
                  <a:srgbClr val="7C6EB0"/>
                </a:solidFill>
                <a:latin typeface="Roboto" panose="02000000000000000000" pitchFamily="2" charset="0"/>
                <a:ea typeface="Roboto" panose="02000000000000000000" pitchFamily="2" charset="0"/>
                <a:cs typeface="Times New Roman" panose="02020603050405020304" pitchFamily="18" charset="0"/>
              </a:rPr>
              <a:t>Результаты регионального проекта на </a:t>
            </a:r>
            <a:r>
              <a:rPr lang="ru-RU" b="1" dirty="0" smtClean="0">
                <a:solidFill>
                  <a:srgbClr val="7C6EB0"/>
                </a:solidFill>
                <a:latin typeface="Roboto" panose="02000000000000000000" pitchFamily="2" charset="0"/>
                <a:ea typeface="Roboto" panose="02000000000000000000" pitchFamily="2" charset="0"/>
                <a:cs typeface="Times New Roman" panose="02020603050405020304" pitchFamily="18" charset="0"/>
              </a:rPr>
              <a:t>2023 </a:t>
            </a:r>
            <a:r>
              <a:rPr lang="ru-RU" b="1" dirty="0">
                <a:solidFill>
                  <a:srgbClr val="7C6EB0"/>
                </a:solidFill>
                <a:latin typeface="Roboto" panose="02000000000000000000" pitchFamily="2" charset="0"/>
                <a:ea typeface="Roboto" panose="02000000000000000000" pitchFamily="2" charset="0"/>
                <a:cs typeface="Times New Roman" panose="02020603050405020304" pitchFamily="18" charset="0"/>
              </a:rPr>
              <a:t>год</a:t>
            </a:r>
          </a:p>
        </p:txBody>
      </p:sp>
      <p:sp>
        <p:nvSpPr>
          <p:cNvPr id="25" name="CustomShape 17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6" name="CustomShape 5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27" name="CustomShape 6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28" name="CustomShape 9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 dirty="0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 dirty="0">
              <a:latin typeface="Arial"/>
            </a:endParaRPr>
          </a:p>
        </p:txBody>
      </p:sp>
      <p:sp>
        <p:nvSpPr>
          <p:cNvPr id="29" name="CustomShape 8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 dirty="0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5755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5" name="Table 1"/>
          <p:cNvGraphicFramePr/>
          <p:nvPr/>
        </p:nvGraphicFramePr>
        <p:xfrm>
          <a:off x="4141800" y="146880"/>
          <a:ext cx="4261320" cy="517680"/>
        </p:xfrm>
        <a:graphic>
          <a:graphicData uri="http://schemas.openxmlformats.org/drawingml/2006/table">
            <a:tbl>
              <a:tblPr/>
              <a:tblGrid>
                <a:gridCol w="1631520"/>
                <a:gridCol w="230400"/>
                <a:gridCol w="2399400"/>
              </a:tblGrid>
              <a:tr h="5176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230 301,426 тыс. рублей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56" name="Рисунок 2"/>
          <p:cNvPicPr/>
          <p:nvPr/>
        </p:nvPicPr>
        <p:blipFill>
          <a:blip r:embed="rId2"/>
          <a:stretch/>
        </p:blipFill>
        <p:spPr>
          <a:xfrm>
            <a:off x="227520" y="15120"/>
            <a:ext cx="3602520" cy="1659960"/>
          </a:xfrm>
          <a:prstGeom prst="rect">
            <a:avLst/>
          </a:prstGeom>
          <a:ln>
            <a:noFill/>
          </a:ln>
        </p:spPr>
      </p:pic>
      <p:graphicFrame>
        <p:nvGraphicFramePr>
          <p:cNvPr id="57" name="Table 2"/>
          <p:cNvGraphicFramePr/>
          <p:nvPr>
            <p:extLst>
              <p:ext uri="{D42A27DB-BD31-4B8C-83A1-F6EECF244321}">
                <p14:modId xmlns:p14="http://schemas.microsoft.com/office/powerpoint/2010/main" val="3111507821"/>
              </p:ext>
            </p:extLst>
          </p:nvPr>
        </p:nvGraphicFramePr>
        <p:xfrm>
          <a:off x="235440" y="2051994"/>
          <a:ext cx="11779200" cy="3098640"/>
        </p:xfrm>
        <a:graphic>
          <a:graphicData uri="http://schemas.openxmlformats.org/drawingml/2006/table">
            <a:tbl>
              <a:tblPr/>
              <a:tblGrid>
                <a:gridCol w="356040"/>
                <a:gridCol w="3502800"/>
                <a:gridCol w="1014120"/>
                <a:gridCol w="549720"/>
                <a:gridCol w="537120"/>
                <a:gridCol w="537480"/>
                <a:gridCol w="537120"/>
                <a:gridCol w="556560"/>
                <a:gridCol w="546840"/>
                <a:gridCol w="547200"/>
                <a:gridCol w="575640"/>
                <a:gridCol w="537120"/>
                <a:gridCol w="595080"/>
                <a:gridCol w="546840"/>
                <a:gridCol w="839520"/>
              </a:tblGrid>
              <a:tr h="239760">
                <a:tc rowSpan="2" gridSpan="2"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</a:pPr>
                      <a:endParaRPr lang="ru-RU" sz="18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8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ЦЕЛЕВЫЕ ПОКАЗАТЕЛИ ПРОЕКТА НА 31.12.2023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Базовое значение</a:t>
                      </a:r>
                      <a:r>
                        <a:t/>
                      </a:r>
                      <a:br/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(на начало реализации)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 gridSpan="11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 / Факт (прогноз) 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</a:tr>
              <a:tr h="751680">
                <a:tc gridSpan="2"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01.02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01.03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01.04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01.05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01.06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01.07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89640" marR="8964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01.08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89640" marR="8964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01.09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89640" marR="8964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01.10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01.11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01.12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448920">
                <a:tc gridSpan="15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2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дополнительные возможности для творческого развития и самореализации в современных учреждениях культуры, а также более широкий доступ к культурным ценностям</a:t>
                      </a:r>
                      <a:endParaRPr lang="ru-RU" sz="12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8060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1.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2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Количество созданных (реконструированных) и капитально отремонтированных объектов организаций культуры (ед.) (нарастающим итогом)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18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42/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42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42/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42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42/</a:t>
                      </a:r>
                      <a:endParaRPr lang="ru-RU" sz="10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42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42/</a:t>
                      </a:r>
                      <a:endParaRPr lang="ru-RU" sz="10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42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42/</a:t>
                      </a:r>
                      <a:endParaRPr lang="ru-RU" sz="10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42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42/</a:t>
                      </a:r>
                      <a:endParaRPr lang="ru-RU" sz="10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42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42/</a:t>
                      </a:r>
                      <a:endParaRPr lang="ru-RU" sz="10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42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43/</a:t>
                      </a:r>
                      <a:endParaRPr lang="ru-RU" sz="10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42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43/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42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43/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43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45/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46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46*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</a:tr>
              <a:tr h="8060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2.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2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Количество организаций культуры, получивших</a:t>
                      </a:r>
                      <a:endParaRPr lang="ru-RU" sz="12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2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современное оборудование (ед.) (нарастающим итогом)</a:t>
                      </a:r>
                      <a:endParaRPr lang="ru-RU" sz="12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17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44/</a:t>
                      </a:r>
                      <a:endParaRPr lang="ru-RU" sz="10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44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44/</a:t>
                      </a:r>
                      <a:endParaRPr lang="ru-RU" sz="10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44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44/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44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44/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46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44/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46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44/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55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44/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56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44/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56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44/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Arial"/>
                        </a:rPr>
                        <a:t>58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47/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60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60/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60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60*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8" name="CustomShape 3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59" name="CustomShape 4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60" name="CustomShape 5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61" name="CustomShape 6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62" name="CustomShape 7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63" name="CustomShape 8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 dirty="0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 dirty="0">
              <a:latin typeface="Arial"/>
            </a:endParaRPr>
          </a:p>
        </p:txBody>
      </p:sp>
      <p:sp>
        <p:nvSpPr>
          <p:cNvPr id="64" name="CustomShape 9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 dirty="0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 dirty="0">
              <a:latin typeface="Arial"/>
            </a:endParaRPr>
          </a:p>
        </p:txBody>
      </p:sp>
      <p:sp>
        <p:nvSpPr>
          <p:cNvPr id="65" name="CustomShape 10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66" name="CustomShape 11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67" name="CustomShape 12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68" name="CustomShape 13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4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69" name="CustomShape 14"/>
          <p:cNvSpPr/>
          <p:nvPr/>
        </p:nvSpPr>
        <p:spPr>
          <a:xfrm>
            <a:off x="4252320" y="495000"/>
            <a:ext cx="3585240" cy="85032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01.01.2024 кассовое исполнение</a:t>
            </a:r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202 070,2 тыс. рублей  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(87,7 %)</a:t>
            </a:r>
            <a:endParaRPr lang="ru-RU" sz="1400" spc="-1" dirty="0"/>
          </a:p>
        </p:txBody>
      </p:sp>
      <p:sp>
        <p:nvSpPr>
          <p:cNvPr id="70" name="CustomShape 15"/>
          <p:cNvSpPr/>
          <p:nvPr/>
        </p:nvSpPr>
        <p:spPr>
          <a:xfrm>
            <a:off x="227520" y="5427525"/>
            <a:ext cx="11787120" cy="42943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r>
              <a:rPr lang="ru-RU" sz="1100" b="0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*</a:t>
            </a:r>
            <a:r>
              <a:rPr lang="ru-RU" sz="1100" i="1" spc="-1" dirty="0">
                <a:solidFill>
                  <a:srgbClr val="000000"/>
                </a:solidFill>
                <a:latin typeface="Roboto"/>
                <a:ea typeface="Roboto"/>
              </a:rPr>
              <a:t>Значение показателя за 2023 год перевыполнен за счет </a:t>
            </a:r>
            <a:r>
              <a:rPr lang="ru-RU" sz="1100" i="1" spc="-1" dirty="0" smtClean="0">
                <a:solidFill>
                  <a:srgbClr val="000000"/>
                </a:solidFill>
                <a:latin typeface="Roboto"/>
                <a:ea typeface="Roboto"/>
              </a:rPr>
              <a:t>закрытия </a:t>
            </a:r>
            <a:r>
              <a:rPr lang="ru-RU" sz="1100" i="1" spc="-1" dirty="0">
                <a:solidFill>
                  <a:srgbClr val="000000"/>
                </a:solidFill>
                <a:latin typeface="Roboto"/>
                <a:ea typeface="Roboto"/>
              </a:rPr>
              <a:t>объекта </a:t>
            </a:r>
            <a:r>
              <a:rPr lang="ru-RU" sz="1100" i="1" spc="-1" dirty="0" smtClean="0">
                <a:solidFill>
                  <a:srgbClr val="000000"/>
                </a:solidFill>
                <a:latin typeface="Roboto"/>
                <a:ea typeface="Roboto"/>
              </a:rPr>
              <a:t>2021 года </a:t>
            </a:r>
            <a:r>
              <a:rPr lang="ru-RU" sz="1100" i="1" spc="-1" dirty="0">
                <a:solidFill>
                  <a:srgbClr val="000000"/>
                </a:solidFill>
                <a:latin typeface="Roboto"/>
                <a:ea typeface="Roboto"/>
              </a:rPr>
              <a:t>по направлению </a:t>
            </a:r>
            <a:r>
              <a:rPr lang="ru-RU" sz="1100" i="1" spc="-1" dirty="0" smtClean="0">
                <a:solidFill>
                  <a:srgbClr val="000000"/>
                </a:solidFill>
                <a:latin typeface="Roboto"/>
                <a:ea typeface="Roboto"/>
              </a:rPr>
              <a:t>«</a:t>
            </a:r>
            <a:r>
              <a:rPr lang="ru-RU" sz="1100" i="1" spc="-1" dirty="0">
                <a:solidFill>
                  <a:srgbClr val="000000"/>
                </a:solidFill>
                <a:latin typeface="Roboto"/>
              </a:rPr>
              <a:t>Построены (реконструированы) и (или) капитально отремонтированы культурно-досуговых учреждений в сельской </a:t>
            </a:r>
            <a:r>
              <a:rPr lang="ru-RU" sz="1100" i="1" spc="-1" dirty="0" smtClean="0">
                <a:solidFill>
                  <a:srgbClr val="000000"/>
                </a:solidFill>
                <a:latin typeface="Roboto"/>
              </a:rPr>
              <a:t>местности</a:t>
            </a:r>
            <a:r>
              <a:rPr lang="ru-RU" sz="1100" i="1" spc="-1" dirty="0" smtClean="0">
                <a:solidFill>
                  <a:srgbClr val="000000"/>
                </a:solidFill>
                <a:latin typeface="Roboto"/>
                <a:ea typeface="Roboto"/>
              </a:rPr>
              <a:t>» </a:t>
            </a:r>
            <a:endParaRPr lang="ru-RU" sz="1100" i="1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sp>
        <p:nvSpPr>
          <p:cNvPr id="71" name="CustomShape 16"/>
          <p:cNvSpPr/>
          <p:nvPr/>
        </p:nvSpPr>
        <p:spPr>
          <a:xfrm>
            <a:off x="11264040" y="144000"/>
            <a:ext cx="473760" cy="460800"/>
          </a:xfrm>
          <a:prstGeom prst="ellipse">
            <a:avLst/>
          </a:prstGeom>
          <a:blipFill rotWithShape="0">
            <a:blip r:embed="rId5"/>
            <a:stretch>
              <a:fillRect l="30497" t="9151" r="29216" b="57514"/>
            </a:stretch>
          </a:blipFill>
          <a:ln w="63360">
            <a:noFill/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chemeClr val="bg1"/>
            </a:contourClr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72" name="CustomShape 17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73" name="Рисунок 2"/>
          <p:cNvPicPr/>
          <p:nvPr/>
        </p:nvPicPr>
        <p:blipFill>
          <a:blip r:embed="rId7"/>
          <a:stretch/>
        </p:blipFill>
        <p:spPr>
          <a:xfrm>
            <a:off x="430200" y="6243840"/>
            <a:ext cx="11710080" cy="44964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Рисунок 3"/>
          <p:cNvPicPr/>
          <p:nvPr/>
        </p:nvPicPr>
        <p:blipFill>
          <a:blip r:embed="rId2"/>
          <a:stretch/>
        </p:blipFill>
        <p:spPr>
          <a:xfrm>
            <a:off x="214200" y="15120"/>
            <a:ext cx="3602520" cy="1659960"/>
          </a:xfrm>
          <a:prstGeom prst="rect">
            <a:avLst/>
          </a:prstGeom>
          <a:ln>
            <a:noFill/>
          </a:ln>
        </p:spPr>
      </p:pic>
      <p:graphicFrame>
        <p:nvGraphicFramePr>
          <p:cNvPr id="75" name="Table 1"/>
          <p:cNvGraphicFramePr/>
          <p:nvPr>
            <p:extLst>
              <p:ext uri="{D42A27DB-BD31-4B8C-83A1-F6EECF244321}">
                <p14:modId xmlns:p14="http://schemas.microsoft.com/office/powerpoint/2010/main" val="111729508"/>
              </p:ext>
            </p:extLst>
          </p:nvPr>
        </p:nvGraphicFramePr>
        <p:xfrm>
          <a:off x="90720" y="1586160"/>
          <a:ext cx="12057840" cy="5185863"/>
        </p:xfrm>
        <a:graphic>
          <a:graphicData uri="http://schemas.openxmlformats.org/drawingml/2006/table">
            <a:tbl>
              <a:tblPr/>
              <a:tblGrid>
                <a:gridCol w="367200"/>
                <a:gridCol w="2049480"/>
                <a:gridCol w="966600"/>
                <a:gridCol w="8674560"/>
              </a:tblGrid>
              <a:tr h="427136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РЕЗУЛЬТАТЫ ПРОЕКТА НА 31.12.2023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(факт/план)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Комментарий (1/5)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419226">
                <a:tc gridSpan="4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</a:t>
                      </a: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: Граждане получают дополнительные возможности для творческого развития и самореализации в современных учреждениях культуры, а также более широкий доступ к культурным ценностям 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1794421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1.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Построены (реконструированы) и (или) капитально отремонтированы культурно-досуговых учреждений в сельской местности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solidFill>
                      <a:srgbClr val="FFFFD7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 smtClean="0">
                          <a:solidFill>
                            <a:srgbClr val="68C695"/>
                          </a:solidFill>
                          <a:latin typeface="Roboto"/>
                          <a:ea typeface="Roboto"/>
                        </a:rPr>
                        <a:t>28/28</a:t>
                      </a:r>
                      <a:endParaRPr lang="ru-RU" sz="1050" b="0" strike="noStrike" spc="-1" dirty="0">
                        <a:solidFill>
                          <a:srgbClr val="68C695"/>
                        </a:solidFill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440"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План: 47 356,49 тыс.руб.  Касса: 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27 743,647</a:t>
                      </a:r>
                      <a:r>
                        <a:rPr lang="ru-RU" sz="1000" b="0" strike="noStrike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тыс.руб.(58,58%).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Контрактация – 100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%.</a:t>
                      </a:r>
                      <a:endParaRPr lang="ru-RU" sz="1000" b="0" strike="noStrike" spc="-1" dirty="0" smtClean="0">
                        <a:solidFill>
                          <a:srgbClr val="FF0000"/>
                        </a:solidFill>
                        <a:latin typeface="Roboto"/>
                        <a:ea typeface="Roboto"/>
                      </a:endParaRPr>
                    </a:p>
                    <a:p>
                      <a:pPr marL="1440"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rgbClr val="FF0000"/>
                          </a:solidFill>
                          <a:latin typeface="Roboto"/>
                          <a:ea typeface="Roboto"/>
                        </a:rPr>
                        <a:t>Наличие </a:t>
                      </a:r>
                      <a:r>
                        <a:rPr lang="ru-RU" sz="1000" b="0" strike="noStrike" spc="-1" dirty="0">
                          <a:solidFill>
                            <a:srgbClr val="FF0000"/>
                          </a:solidFill>
                          <a:latin typeface="Roboto"/>
                          <a:ea typeface="Roboto"/>
                        </a:rPr>
                        <a:t>отклонений фактического исполнения кассового плана выплат за </a:t>
                      </a:r>
                      <a:r>
                        <a:rPr lang="ru-RU" sz="1000" b="0" strike="noStrike" spc="-1" dirty="0" smtClean="0">
                          <a:solidFill>
                            <a:srgbClr val="FF0000"/>
                          </a:solidFill>
                          <a:latin typeface="Roboto"/>
                          <a:ea typeface="Roboto"/>
                        </a:rPr>
                        <a:t>декабрь </a:t>
                      </a:r>
                      <a:r>
                        <a:rPr lang="ru-RU" sz="1000" b="0" strike="noStrike" spc="-1" dirty="0">
                          <a:solidFill>
                            <a:srgbClr val="FF0000"/>
                          </a:solidFill>
                          <a:latin typeface="Roboto"/>
                          <a:ea typeface="Roboto"/>
                        </a:rPr>
                        <a:t>2023 г</a:t>
                      </a:r>
                      <a:r>
                        <a:rPr lang="ru-RU" sz="1000" b="0" strike="noStrike" spc="-1" dirty="0" smtClean="0">
                          <a:solidFill>
                            <a:srgbClr val="FF0000"/>
                          </a:solidFill>
                          <a:latin typeface="Roboto"/>
                          <a:ea typeface="Roboto"/>
                        </a:rPr>
                        <a:t>.</a:t>
                      </a:r>
                    </a:p>
                    <a:p>
                      <a:pPr marL="1440" algn="just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  <a:p>
                      <a:pPr marL="1440" algn="just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</a:t>
                      </a: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Строительство Дома культуры в </a:t>
                      </a:r>
                      <a:r>
                        <a:rPr lang="ru-RU" sz="1000" b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п.Галицы</a:t>
                      </a: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Гороховецкого района (на 50 человек, площадью 310 </a:t>
                      </a:r>
                      <a:r>
                        <a:rPr lang="ru-RU" sz="1000" b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кв.м</a:t>
                      </a: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). 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marL="1440"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Срок реализации: 2023-2024 гг.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marL="1440"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Техническая готовность: 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15,4% (от цены контракта, техническая готовность от общего финансирования с учётом работ по строительному контролю -17,17%). 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marL="1440"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Заключены контракт на строительство Дома культуры с ООО «АРТ-СТРОЙ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» на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сумму 46 364,4 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тыс.руб.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и прямой договор на выполнение работ по строительному контролю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</a:t>
                      </a:r>
                      <a:endParaRPr lang="ru-RU" sz="1000" b="0" strike="noStrike" spc="-1" dirty="0" smtClean="0">
                        <a:solidFill>
                          <a:srgbClr val="FF0000"/>
                        </a:solidFill>
                        <a:latin typeface="Roboto"/>
                        <a:ea typeface="Roboto"/>
                      </a:endParaRPr>
                    </a:p>
                    <a:p>
                      <a:pPr marL="1440"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rgbClr val="FF0000"/>
                          </a:solidFill>
                          <a:latin typeface="Roboto"/>
                          <a:ea typeface="Roboto"/>
                        </a:rPr>
                        <a:t>По состоянию на 29.12.2023 наблюдаются низкие темпы строительно-монтажных работ, в установленный срок (до 31.12.2023) не завершен федеральный объект, не израсходованы денежные средства 2023 года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solidFill>
                      <a:srgbClr val="FFFFD7"/>
                    </a:solidFill>
                  </a:tcPr>
                </a:tc>
              </a:tr>
              <a:tr h="2159409"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Финансирование  в 2023 году не предусмотрено. Контрактация: 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89,36%.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2. Строительство культурно-досугового центра по адресу: д. Липна Петушинского района </a:t>
                      </a:r>
                      <a:endParaRPr lang="ru-RU" sz="1050" b="1" strike="noStrike" spc="-1" dirty="0" smtClean="0">
                        <a:solidFill>
                          <a:srgbClr val="000000"/>
                        </a:solidFill>
                        <a:latin typeface="Roboto"/>
                        <a:ea typeface="Roboto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  <a:p>
                      <a:pPr marL="1440"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Срок реализации: 2021- 2022 гг. 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marL="1440"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Готовность (КС-2): 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100%.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marL="1440"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1) Расторгнут муниципальный контракт, заключенный с ООО «</a:t>
                      </a:r>
                      <a:r>
                        <a:rPr lang="ru-RU" sz="10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ГрандСтрой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» от 01.03.2021 на сумму 54 730,49 тыс.руб., на основании решения об одностороннем отказе заказчика от исполнения контракта от 19.11.2021, который вступил в силу 24.01.2022. По контракту принято и оплачено работ на сумму 6 388,82 тыс.руб.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marL="1440"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2) На исполнении с просрочкой контракт, заключенный с ООО «ВИТУ ПРОЕКТ» от 24.06.2022№ 12/06/22 на сумму 65 353,12 тыс.руб. с ед. поставщиком.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marL="1440"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По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состоянию на 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29.12.2023</a:t>
                      </a:r>
                      <a:r>
                        <a:rPr lang="ru-RU" sz="1000" b="0" strike="noStrike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00" b="1" strike="noStrike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строительство объекта завершено</a:t>
                      </a:r>
                      <a:r>
                        <a:rPr lang="ru-RU" sz="1000" b="0" strike="noStrike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Контрактация - 89,36% от суммы общего финансирования 2021-2022 годов (76 307,65 тыс.руб.). Остаток неисполненных средств в размере 8 618,456 </a:t>
                      </a:r>
                      <a:r>
                        <a:rPr lang="ru-RU" sz="1000" b="0" strike="noStrike" spc="-1" dirty="0" err="1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руб. будет возвращён МО в резервный фонд Правительства Владимирской области (в областной бюджет  - 6 722,34838 тыс. руб.; в местный бюджет - 1 896,108 тыс. руб.) в январе 2024 года. Кассовое  освоение от суммы контракта - 99,43% (67 688,5147 тыс. руб.).  На основании Соглашения о расторжении муниципального контракта №12/06/22 от 24.06.2022г. №б/н от 28.12.2023г. между МКУ "</a:t>
                      </a:r>
                      <a:r>
                        <a:rPr lang="ru-RU" sz="1000" b="0" strike="noStrike" spc="-1" dirty="0" err="1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ОКС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администрации Петушинского района Владимирской области" и ООО  "Виту Проект" скорректирована сумма исполнения работ.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76" name="Table 2"/>
          <p:cNvGraphicFramePr/>
          <p:nvPr/>
        </p:nvGraphicFramePr>
        <p:xfrm>
          <a:off x="4141800" y="146880"/>
          <a:ext cx="4221000" cy="517680"/>
        </p:xfrm>
        <a:graphic>
          <a:graphicData uri="http://schemas.openxmlformats.org/drawingml/2006/table">
            <a:tbl>
              <a:tblPr/>
              <a:tblGrid>
                <a:gridCol w="1616040"/>
                <a:gridCol w="228240"/>
                <a:gridCol w="2376720"/>
              </a:tblGrid>
              <a:tr h="5176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230 301,426 тыс. рублей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7" name="CustomShape 3"/>
          <p:cNvSpPr/>
          <p:nvPr/>
        </p:nvSpPr>
        <p:spPr>
          <a:xfrm>
            <a:off x="4356720" y="495000"/>
            <a:ext cx="3585240" cy="85032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01.01.2024 кассовое исполнение</a:t>
            </a:r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202 070,2 тыс. рублей  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(87,7 %)</a:t>
            </a:r>
            <a:endParaRPr lang="ru-RU" sz="1400" spc="-1" dirty="0"/>
          </a:p>
        </p:txBody>
      </p:sp>
      <p:sp>
        <p:nvSpPr>
          <p:cNvPr id="78" name="CustomShape 4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79" name="CustomShape 5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80" name="CustomShape 6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81" name="CustomShape 7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82" name="CustomShape 8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83" name="CustomShape 9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84" name="CustomShape 10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85" name="CustomShape 11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86" name="CustomShape 12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87" name="CustomShape 13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88" name="CustomShape 14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4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89" name="CustomShape 15"/>
          <p:cNvSpPr/>
          <p:nvPr/>
        </p:nvSpPr>
        <p:spPr>
          <a:xfrm>
            <a:off x="11264040" y="144000"/>
            <a:ext cx="473760" cy="460800"/>
          </a:xfrm>
          <a:prstGeom prst="ellipse">
            <a:avLst/>
          </a:prstGeom>
          <a:blipFill rotWithShape="0">
            <a:blip r:embed="rId5"/>
            <a:stretch>
              <a:fillRect l="30497" t="9151" r="29216" b="57514"/>
            </a:stretch>
          </a:blipFill>
          <a:ln w="63360">
            <a:noFill/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chemeClr val="bg1"/>
            </a:contourClr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90" name="CustomShape 16"/>
          <p:cNvSpPr/>
          <p:nvPr/>
        </p:nvSpPr>
        <p:spPr>
          <a:xfrm>
            <a:off x="11264040" y="144000"/>
            <a:ext cx="473760" cy="460800"/>
          </a:xfrm>
          <a:prstGeom prst="ellipse">
            <a:avLst/>
          </a:prstGeom>
          <a:blipFill rotWithShape="0">
            <a:blip r:embed="rId5"/>
            <a:stretch>
              <a:fillRect l="30497" t="9151" r="29216" b="57514"/>
            </a:stretch>
          </a:blipFill>
          <a:ln w="63360">
            <a:noFill/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chemeClr val="bg1"/>
            </a:contourClr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91" name="CustomShape 17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Рисунок 3"/>
          <p:cNvPicPr/>
          <p:nvPr/>
        </p:nvPicPr>
        <p:blipFill>
          <a:blip r:embed="rId2"/>
          <a:stretch/>
        </p:blipFill>
        <p:spPr>
          <a:xfrm>
            <a:off x="214200" y="15120"/>
            <a:ext cx="3602520" cy="1659960"/>
          </a:xfrm>
          <a:prstGeom prst="rect">
            <a:avLst/>
          </a:prstGeom>
          <a:ln>
            <a:noFill/>
          </a:ln>
        </p:spPr>
      </p:pic>
      <p:graphicFrame>
        <p:nvGraphicFramePr>
          <p:cNvPr id="93" name="Table 1"/>
          <p:cNvGraphicFramePr/>
          <p:nvPr>
            <p:extLst>
              <p:ext uri="{D42A27DB-BD31-4B8C-83A1-F6EECF244321}">
                <p14:modId xmlns:p14="http://schemas.microsoft.com/office/powerpoint/2010/main" val="4044790129"/>
              </p:ext>
            </p:extLst>
          </p:nvPr>
        </p:nvGraphicFramePr>
        <p:xfrm>
          <a:off x="214200" y="1676520"/>
          <a:ext cx="11664360" cy="4995667"/>
        </p:xfrm>
        <a:graphic>
          <a:graphicData uri="http://schemas.openxmlformats.org/drawingml/2006/table">
            <a:tbl>
              <a:tblPr/>
              <a:tblGrid>
                <a:gridCol w="386280"/>
                <a:gridCol w="3421440"/>
                <a:gridCol w="1105920"/>
                <a:gridCol w="6750720"/>
              </a:tblGrid>
              <a:tr h="465544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РЕЗУЛЬТАТЫ ПРОЕКТА НА 31.12.2023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 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(факт/план)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Комментарий (2/5)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465544">
                <a:tc gridSpan="4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дополнительные возможности для творческого развития и самореализации в современных учреждениях культуры, а также более широкий доступ к культурным ценностям 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20420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2.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Построены центры культурного развития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 субъектах Российской Федерации в городах с числом жителей до 300 000 человек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i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* Достижение значения результата предусмотрено в 2024 году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050" b="0" i="1" strike="noStrike" kern="1200" spc="-1" dirty="0">
                        <a:solidFill>
                          <a:srgbClr val="000000"/>
                        </a:solidFill>
                        <a:latin typeface="Roboto"/>
                        <a:ea typeface="DejaVu Sans"/>
                        <a:cs typeface="+mn-cs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solidFill>
                      <a:srgbClr val="FFFFD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0/0*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План: 32 577,9 тыс.руб.  Касса: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32 577,9 тыс.руб.</a:t>
                      </a:r>
                      <a:r>
                        <a:rPr lang="ru-RU" sz="1050" b="0" strike="noStrike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(100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%). Контрактация – 100%.</a:t>
                      </a:r>
                      <a:r>
                        <a:rPr lang="ru-RU" sz="105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     </a:t>
                      </a:r>
                      <a:endParaRPr lang="en-US" sz="1050" b="1" strike="noStrike" spc="-1" dirty="0" smtClean="0">
                        <a:solidFill>
                          <a:srgbClr val="000000"/>
                        </a:solidFill>
                        <a:latin typeface="Roboto"/>
                        <a:ea typeface="Roboto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050" b="1" strike="noStrike" spc="-1" dirty="0" smtClean="0">
                        <a:solidFill>
                          <a:srgbClr val="000000"/>
                        </a:solidFill>
                        <a:latin typeface="Roboto"/>
                        <a:ea typeface="Roboto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Строительство Центра культурного развития по адресу: Владимирская область, Вязниковский район, город Вязники, ул. Мичуринская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Срок реализации: 2023 – 2024 гг.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Готовность объекта: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11,85%.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На исполнении муниципальный контракт с ООО "</a:t>
                      </a:r>
                      <a:r>
                        <a:rPr lang="ru-RU" sz="10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СПЕЦСТРОЙГАРАНТ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" от 30.03.2023 № 08  на сумму 157 619,4 тыс.руб.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Срок выполнения работ: 08.08.2024.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На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29.12.2023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принято работ на сумму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+mn-ea"/>
                        </a:rPr>
                        <a:t>18 684,392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 тыс.руб., оплачено по контракту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32 577,9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 тыс.руб. (в том числе аванс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).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 smtClean="0">
                          <a:solidFill>
                            <a:srgbClr val="FF0000"/>
                          </a:solidFill>
                          <a:latin typeface="Roboto"/>
                          <a:ea typeface="DejaVu Sans"/>
                        </a:rPr>
                        <a:t>На</a:t>
                      </a:r>
                      <a:r>
                        <a:rPr lang="ru-RU" sz="1050" b="0" strike="noStrike" spc="-1" baseline="0" dirty="0" smtClean="0">
                          <a:solidFill>
                            <a:srgbClr val="FF0000"/>
                          </a:solidFill>
                          <a:latin typeface="Roboto"/>
                          <a:ea typeface="DejaVu Sans"/>
                        </a:rPr>
                        <a:t> данный момент р</a:t>
                      </a:r>
                      <a:r>
                        <a:rPr lang="ru-RU" sz="1050" b="0" strike="noStrike" spc="-1" dirty="0" smtClean="0">
                          <a:solidFill>
                            <a:srgbClr val="FF0000"/>
                          </a:solidFill>
                          <a:latin typeface="Roboto"/>
                          <a:ea typeface="DejaVu Sans"/>
                        </a:rPr>
                        <a:t>аботы </a:t>
                      </a:r>
                      <a:r>
                        <a:rPr lang="ru-RU" sz="1050" b="0" strike="noStrike" spc="-1" dirty="0">
                          <a:solidFill>
                            <a:srgbClr val="FF0000"/>
                          </a:solidFill>
                          <a:latin typeface="Roboto"/>
                          <a:ea typeface="DejaVu Sans"/>
                        </a:rPr>
                        <a:t>выполняются </a:t>
                      </a:r>
                      <a:r>
                        <a:rPr lang="ru-RU" sz="1050" b="0" strike="noStrike" spc="-1" dirty="0" smtClean="0">
                          <a:solidFill>
                            <a:srgbClr val="FF0000"/>
                          </a:solidFill>
                          <a:latin typeface="Roboto"/>
                          <a:ea typeface="DejaVu Sans"/>
                        </a:rPr>
                        <a:t>с </a:t>
                      </a:r>
                      <a:r>
                        <a:rPr lang="ru-RU" sz="1050" b="0" strike="noStrike" spc="-1" dirty="0" smtClean="0">
                          <a:solidFill>
                            <a:srgbClr val="FF0000"/>
                          </a:solidFill>
                          <a:latin typeface="Roboto"/>
                          <a:ea typeface="+mn-ea"/>
                        </a:rPr>
                        <a:t>отставанием от плана технической готовности объекта, предусмотренного соглашением от 08.02.2023 № 17610101-1-2023-002, заключенным с Министерством культуры РФ. </a:t>
                      </a:r>
                      <a:endParaRPr lang="ru-RU" sz="1050" b="0" strike="noStrike" spc="-1" dirty="0">
                        <a:solidFill>
                          <a:srgbClr val="FF0000"/>
                        </a:solidFill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solidFill>
                      <a:srgbClr val="FFFFD7"/>
                    </a:solidFill>
                  </a:tcPr>
                </a:tc>
              </a:tr>
              <a:tr h="17328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3.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Реконструированы и (или) капитально отремонтированы региональные и муниципальные детские школы искусств по видам искусств, единиц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i="1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* Значение результата достигнуто в 2022 году (завершен капитальный ремонт МБУДО «ДШИ </a:t>
                      </a:r>
                      <a:r>
                        <a:rPr lang="ru-RU" sz="1050" b="0" i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г.Меленки</a:t>
                      </a:r>
                      <a:r>
                        <a:rPr lang="ru-RU" sz="1050" b="0" i="1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»)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68C695"/>
                          </a:solidFill>
                          <a:latin typeface="Roboto"/>
                          <a:ea typeface="Roboto"/>
                        </a:rPr>
                        <a:t>14*/14</a:t>
                      </a:r>
                      <a:endParaRPr lang="ru-RU" sz="1050" b="0" strike="noStrike" spc="-1" dirty="0">
                        <a:solidFill>
                          <a:srgbClr val="68C695"/>
                        </a:solidFill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Выполнено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</a:t>
                      </a:r>
                    </a:p>
                    <a:p>
                      <a:pPr algn="just">
                        <a:lnSpc>
                          <a:spcPct val="100000"/>
                        </a:lnSpc>
                      </a:pPr>
                      <a:endParaRPr lang="ru-RU" sz="1050" b="0" strike="noStrike" spc="-1" dirty="0" smtClean="0">
                        <a:solidFill>
                          <a:srgbClr val="000000"/>
                        </a:solidFill>
                        <a:latin typeface="Roboto"/>
                        <a:ea typeface="Roboto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План: 11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 525,70 тыс.руб. Кассовое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исполнение: 11 525,70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 тыс.руб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.(100%)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Контрактация –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100%</a:t>
                      </a:r>
                      <a:endParaRPr lang="ru-RU" sz="1050" b="0" strike="noStrike" spc="-1" dirty="0" smtClean="0">
                        <a:solidFill>
                          <a:srgbClr val="FF0000"/>
                        </a:solidFill>
                        <a:latin typeface="Roboto"/>
                        <a:ea typeface="Roboto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1. 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Капитальный ремонт здания МБУДО </a:t>
                      </a:r>
                      <a:r>
                        <a:rPr lang="ru-RU" sz="105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"Александровская районная детская школа                                искусств им. </a:t>
                      </a:r>
                      <a:r>
                        <a:rPr lang="ru-RU" sz="1050" b="1" strike="noStrike" spc="-1" dirty="0" err="1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В.В.Зубова</a:t>
                      </a:r>
                      <a:r>
                        <a:rPr lang="ru-RU" sz="105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"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(срок достижения значения результата - 2024 год).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marL="1080"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Arial"/>
                          <a:ea typeface="Roboto"/>
                        </a:rPr>
                        <a:t>Готовность объекта: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Roboto"/>
                        </a:rPr>
                        <a:t>100%.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marL="1080"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Заключено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 по результатам проведения торгов на общую </a:t>
                      </a:r>
                      <a:r>
                        <a:rPr lang="ru-RU" sz="1050" b="0" strike="noStrike" spc="-1" dirty="0" smtClean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сумму 8 123,189</a:t>
                      </a:r>
                      <a:r>
                        <a:rPr lang="ru-RU" sz="1050" b="0" strike="noStrike" spc="-1" baseline="0" dirty="0" smtClean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 dirty="0" smtClean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50" b="0" strike="noStrike" spc="-1" dirty="0">
                          <a:solidFill>
                            <a:srgbClr val="0070C0"/>
                          </a:solidFill>
                          <a:latin typeface="Roboto"/>
                          <a:ea typeface="Roboto"/>
                        </a:rPr>
                        <a:t>.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и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7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договоров по процедуре единственного поставщика </a:t>
                      </a:r>
                      <a:r>
                        <a:rPr lang="ru-RU" sz="1050" b="0" strike="noStrike" spc="-1" dirty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на общую сумму </a:t>
                      </a:r>
                      <a:r>
                        <a:rPr lang="ru-RU" sz="1050" b="0" strike="noStrike" spc="-1" dirty="0" smtClean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3 391,19926. 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94" name="Table 2"/>
          <p:cNvGraphicFramePr/>
          <p:nvPr/>
        </p:nvGraphicFramePr>
        <p:xfrm>
          <a:off x="4141800" y="146880"/>
          <a:ext cx="4221000" cy="517680"/>
        </p:xfrm>
        <a:graphic>
          <a:graphicData uri="http://schemas.openxmlformats.org/drawingml/2006/table">
            <a:tbl>
              <a:tblPr/>
              <a:tblGrid>
                <a:gridCol w="1616040"/>
                <a:gridCol w="228240"/>
                <a:gridCol w="2376720"/>
              </a:tblGrid>
              <a:tr h="5176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230 301,426 тыс. рублей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95" name="CustomShape 3"/>
          <p:cNvSpPr/>
          <p:nvPr/>
        </p:nvSpPr>
        <p:spPr>
          <a:xfrm>
            <a:off x="4213800" y="449280"/>
            <a:ext cx="3585240" cy="85032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01.01.2024 кассовое исполнение</a:t>
            </a:r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202 070,2 тыс. рублей  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(87,7 %)</a:t>
            </a:r>
            <a:endParaRPr lang="ru-RU" sz="1400" spc="-1" dirty="0"/>
          </a:p>
        </p:txBody>
      </p:sp>
      <p:sp>
        <p:nvSpPr>
          <p:cNvPr id="96" name="CustomShape 4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97" name="CustomShape 5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98" name="CustomShape 6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99" name="CustomShape 7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00" name="CustomShape 8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01" name="CustomShape 9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102" name="CustomShape 10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103" name="CustomShape 11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04" name="CustomShape 12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05" name="CustomShape 13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106" name="CustomShape 14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4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07" name="CustomShape 15"/>
          <p:cNvSpPr/>
          <p:nvPr/>
        </p:nvSpPr>
        <p:spPr>
          <a:xfrm>
            <a:off x="11264040" y="144000"/>
            <a:ext cx="473760" cy="460800"/>
          </a:xfrm>
          <a:prstGeom prst="ellipse">
            <a:avLst/>
          </a:prstGeom>
          <a:blipFill rotWithShape="0">
            <a:blip r:embed="rId5"/>
            <a:stretch>
              <a:fillRect l="30497" t="9151" r="29216" b="57514"/>
            </a:stretch>
          </a:blipFill>
          <a:ln w="63360">
            <a:noFill/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chemeClr val="bg1"/>
            </a:contourClr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08" name="CustomShape 16"/>
          <p:cNvSpPr/>
          <p:nvPr/>
        </p:nvSpPr>
        <p:spPr>
          <a:xfrm>
            <a:off x="11264040" y="144000"/>
            <a:ext cx="473760" cy="460800"/>
          </a:xfrm>
          <a:prstGeom prst="ellipse">
            <a:avLst/>
          </a:prstGeom>
          <a:blipFill rotWithShape="0">
            <a:blip r:embed="rId5"/>
            <a:stretch>
              <a:fillRect l="30497" t="9151" r="29216" b="57514"/>
            </a:stretch>
          </a:blipFill>
          <a:ln w="63360">
            <a:noFill/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chemeClr val="bg1"/>
            </a:contourClr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09" name="CustomShape 17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" name="Рисунок 3"/>
          <p:cNvPicPr/>
          <p:nvPr/>
        </p:nvPicPr>
        <p:blipFill>
          <a:blip r:embed="rId2"/>
          <a:stretch/>
        </p:blipFill>
        <p:spPr>
          <a:xfrm>
            <a:off x="214200" y="15120"/>
            <a:ext cx="3602520" cy="1659960"/>
          </a:xfrm>
          <a:prstGeom prst="rect">
            <a:avLst/>
          </a:prstGeom>
          <a:ln>
            <a:noFill/>
          </a:ln>
        </p:spPr>
      </p:pic>
      <p:graphicFrame>
        <p:nvGraphicFramePr>
          <p:cNvPr id="111" name="Table 1"/>
          <p:cNvGraphicFramePr/>
          <p:nvPr>
            <p:extLst>
              <p:ext uri="{D42A27DB-BD31-4B8C-83A1-F6EECF244321}">
                <p14:modId xmlns:p14="http://schemas.microsoft.com/office/powerpoint/2010/main" val="49509237"/>
              </p:ext>
            </p:extLst>
          </p:nvPr>
        </p:nvGraphicFramePr>
        <p:xfrm>
          <a:off x="57600" y="1552680"/>
          <a:ext cx="12083760" cy="5143500"/>
        </p:xfrm>
        <a:graphic>
          <a:graphicData uri="http://schemas.openxmlformats.org/drawingml/2006/table">
            <a:tbl>
              <a:tblPr/>
              <a:tblGrid>
                <a:gridCol w="401400"/>
                <a:gridCol w="2431080"/>
                <a:gridCol w="1066320"/>
                <a:gridCol w="8184960"/>
              </a:tblGrid>
              <a:tr h="402840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РЕЗУЛЬТАТЫ ПРОЕКТА НА 31.12.2023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 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(факт/план)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Комментарий (3/5)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226080">
                <a:tc gridSpan="4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дополнительные возможности для творческого развития и самореализации в современных учреждениях культуры, а также более широкий доступ к культурным ценностям 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25801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1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4.</a:t>
                      </a:r>
                      <a:endParaRPr lang="ru-RU" sz="11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Реконструированы и капитально отремонтированы муниципальные музеи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i="1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* Плановое значение результата на 2023 год – 2 ед. (3 объекта)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 smtClean="0">
                          <a:solidFill>
                            <a:srgbClr val="00B050"/>
                          </a:solidFill>
                          <a:latin typeface="Roboto"/>
                          <a:ea typeface="Roboto"/>
                        </a:rPr>
                        <a:t>4/3</a:t>
                      </a:r>
                      <a:r>
                        <a:rPr lang="ru-RU" sz="105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*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Выполнено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</a:t>
                      </a: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: 14 122,9 тыс.руб. Кассовое исполнение: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14 122,9 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тыс.руб.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(100%).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Контрактация: 100 %.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marL="228600" indent="-227160" algn="just">
                        <a:lnSpc>
                          <a:spcPct val="100000"/>
                        </a:lnSpc>
                        <a:buClr>
                          <a:srgbClr val="000000"/>
                        </a:buClr>
                        <a:buFont typeface="Arial"/>
                        <a:buAutoNum type="arabicPeriod"/>
                      </a:pPr>
                      <a:r>
                        <a:rPr lang="ru-RU" sz="105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МБУК 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«Историко-краеведческий музей Ковровского района», «Усадьба дом Танеевых, </a:t>
                      </a:r>
                      <a:r>
                        <a:rPr lang="ru-RU" sz="1050" b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XIXв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.», Ковровский район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Контрактация – 100%.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Заключены с ООО «</a:t>
                      </a:r>
                      <a:r>
                        <a:rPr lang="ru-RU" sz="10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РСК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» Покров» контракт по результатам торгов  на сумму 1 295,4 тыс.руб. и договор 256,0 на сумму тыс.руб. по процедуре единственного поставщика.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Кассовое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исполнение: 1 551,4</a:t>
                      </a:r>
                      <a:r>
                        <a:rPr lang="ru-RU" sz="1050" b="0" strike="noStrike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тыс.руб. (100%).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Техническая готовность: 100%.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 соответствии с Постановлением Правительства Владимирской области от 20.03.2023 № 155 осуществлено перераспределение субсидии в 2023 году на реконструкцию и капитальный ремонт региональных и муниципальных музеев на МО Вязниковский район. 03.04.2023 заключено Соглашение о предоставлении субсидии из бюджета Владимирской области бюджету Вязниковского муниципального района.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2. МБУК «Вязниковского района ВО «Мстерский художественный музей»,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контрактация – 100%.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Заключен 1 контракт по результатам торгов с ООО «Тепло» на сумму 1 981,2 тыс.руб. и 5 договоров общую сумму 1 003,0 тыс.руб.  по процедуре единственного поставщика.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Кассовое исполнение: 2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984,2 тыс.руб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(100%),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Техническая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готовность: 100%.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3. МБУК «Вязниковский историко-художественный музей»,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контрактация – 100%.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Заключен 1 контракт торгов с ООО «</a:t>
                      </a:r>
                      <a:r>
                        <a:rPr lang="ru-RU" sz="10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РСК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» Покров»  на сумму 9 587,3 тыс.руб. Кассовое исполнение: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9 587,29</a:t>
                      </a:r>
                      <a:r>
                        <a:rPr lang="ru-RU" sz="1050" b="0" strike="noStrike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(100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%). Техническая готовность: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100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%.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18025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5.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Технически оснащены муниципальные музеи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45B97C"/>
                          </a:solidFill>
                          <a:latin typeface="Roboto"/>
                          <a:ea typeface="Roboto"/>
                        </a:rPr>
                        <a:t>7/7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Выполнено.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План: 25 599,2 </a:t>
                      </a:r>
                      <a:r>
                        <a:rPr lang="ru-RU" sz="10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руб. Кассовое исполнение: 25 599,2 тыс.руб. (100%). Контрактация – 100%.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1. МБУК «Вязниковского района ВО "</a:t>
                      </a:r>
                      <a:r>
                        <a:rPr lang="ru-RU" sz="1050" b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Мстерсткий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художественный музей» Вязниковский район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Контрактация: 100%. Заключены 1 контракт по результатам торгов и 11 договоров с единственным поставщиком.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Выполнение: 100%.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Кассовое исполнение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– 3 307,2 тыс.руб. (100%)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2. МБУК «Мемориальный Дом-музей усадьба </a:t>
                      </a:r>
                      <a:r>
                        <a:rPr lang="ru-RU" sz="1050" b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Н.Е.Жуковского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» Собинский район;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Контрактация: 100 %. Заключены 2 конкурсных контракта и 17 договоров с единственным поставщиком.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Выполнение: 100%.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Кассовое исполнение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– 10 167,5 тыс.руб. (100%).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3. ГБУК «Гороховецкий историко-архитектурный музей» Гороховецкий район.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Контрактация: 100 %. Заключены 2 конкурсных контракта и 17 договоров с единственным поставщиком.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Выполнение: 100%.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Кассовое исполнение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– 8 504,5 тыс.руб. (100%).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12" name="Table 2"/>
          <p:cNvGraphicFramePr/>
          <p:nvPr/>
        </p:nvGraphicFramePr>
        <p:xfrm>
          <a:off x="4141800" y="146880"/>
          <a:ext cx="4221000" cy="517680"/>
        </p:xfrm>
        <a:graphic>
          <a:graphicData uri="http://schemas.openxmlformats.org/drawingml/2006/table">
            <a:tbl>
              <a:tblPr/>
              <a:tblGrid>
                <a:gridCol w="1616040"/>
                <a:gridCol w="228240"/>
                <a:gridCol w="2376720"/>
              </a:tblGrid>
              <a:tr h="5176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230 301,426 тыс. рублей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13" name="CustomShape 3"/>
          <p:cNvSpPr/>
          <p:nvPr/>
        </p:nvSpPr>
        <p:spPr>
          <a:xfrm>
            <a:off x="4233240" y="448560"/>
            <a:ext cx="3585240" cy="85032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01.01.2024 кассовое исполнение</a:t>
            </a:r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202 070,2 тыс. рублей  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(87,7 %)</a:t>
            </a:r>
            <a:endParaRPr lang="ru-RU" sz="1400" spc="-1" dirty="0"/>
          </a:p>
        </p:txBody>
      </p:sp>
      <p:sp>
        <p:nvSpPr>
          <p:cNvPr id="114" name="CustomShape 4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15" name="CustomShape 5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16" name="CustomShape 6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17" name="CustomShape 7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18" name="CustomShape 8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19" name="CustomShape 9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120" name="CustomShape 10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121" name="CustomShape 11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22" name="CustomShape 12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23" name="CustomShape 13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124" name="CustomShape 14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4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25" name="CustomShape 15"/>
          <p:cNvSpPr/>
          <p:nvPr/>
        </p:nvSpPr>
        <p:spPr>
          <a:xfrm>
            <a:off x="11264040" y="144000"/>
            <a:ext cx="473760" cy="460800"/>
          </a:xfrm>
          <a:prstGeom prst="ellipse">
            <a:avLst/>
          </a:prstGeom>
          <a:blipFill rotWithShape="0">
            <a:blip r:embed="rId5"/>
            <a:stretch>
              <a:fillRect l="30497" t="9151" r="29216" b="57514"/>
            </a:stretch>
          </a:blipFill>
          <a:ln w="63360">
            <a:noFill/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chemeClr val="bg1"/>
            </a:contourClr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26" name="CustomShape 16"/>
          <p:cNvSpPr/>
          <p:nvPr/>
        </p:nvSpPr>
        <p:spPr>
          <a:xfrm>
            <a:off x="11264040" y="144000"/>
            <a:ext cx="473760" cy="460800"/>
          </a:xfrm>
          <a:prstGeom prst="ellipse">
            <a:avLst/>
          </a:prstGeom>
          <a:blipFill rotWithShape="0">
            <a:blip r:embed="rId5"/>
            <a:stretch>
              <a:fillRect l="30497" t="9151" r="29216" b="57514"/>
            </a:stretch>
          </a:blipFill>
          <a:ln w="63360">
            <a:noFill/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chemeClr val="bg1"/>
            </a:contourClr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27" name="CustomShape 17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Рисунок 3"/>
          <p:cNvPicPr/>
          <p:nvPr/>
        </p:nvPicPr>
        <p:blipFill>
          <a:blip r:embed="rId2"/>
          <a:stretch/>
        </p:blipFill>
        <p:spPr>
          <a:xfrm>
            <a:off x="381960" y="0"/>
            <a:ext cx="3602520" cy="1659960"/>
          </a:xfrm>
          <a:prstGeom prst="rect">
            <a:avLst/>
          </a:prstGeom>
          <a:ln>
            <a:noFill/>
          </a:ln>
        </p:spPr>
      </p:pic>
      <p:graphicFrame>
        <p:nvGraphicFramePr>
          <p:cNvPr id="129" name="Table 1"/>
          <p:cNvGraphicFramePr/>
          <p:nvPr>
            <p:extLst>
              <p:ext uri="{D42A27DB-BD31-4B8C-83A1-F6EECF244321}">
                <p14:modId xmlns:p14="http://schemas.microsoft.com/office/powerpoint/2010/main" val="2161389147"/>
              </p:ext>
            </p:extLst>
          </p:nvPr>
        </p:nvGraphicFramePr>
        <p:xfrm>
          <a:off x="235080" y="1661400"/>
          <a:ext cx="11851920" cy="4549140"/>
        </p:xfrm>
        <a:graphic>
          <a:graphicData uri="http://schemas.openxmlformats.org/drawingml/2006/table">
            <a:tbl>
              <a:tblPr/>
              <a:tblGrid>
                <a:gridCol w="394200"/>
                <a:gridCol w="2159280"/>
                <a:gridCol w="1247400"/>
                <a:gridCol w="8051040"/>
              </a:tblGrid>
              <a:tr h="636480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ru-RU" sz="18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РЕЗУЛЬТАТЫ ПРОЕКТА НА 31.12.2023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(факт/план)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Комментарий (4/5)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402840">
                <a:tc gridSpan="4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дополнительные возможности для творческого развития и самореализации в современных учреждениях культуры, а также более широкий доступ к культурным ценностям. 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34045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6.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Оснащены образовательные учреждения в сфере культуры (детские школы искусств по видам искусств и училищ) музыкальными инструментами, оборудованием и учебными материалами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 smtClean="0">
                          <a:solidFill>
                            <a:srgbClr val="92D050"/>
                          </a:solidFill>
                          <a:latin typeface="Roboto"/>
                          <a:ea typeface="DejaVu Sans"/>
                        </a:rPr>
                        <a:t>31/31</a:t>
                      </a:r>
                    </a:p>
                  </a:txBody>
                  <a:tcPr marL="90360" marR="9036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050" b="1" strike="noStrike" spc="-1" dirty="0" smtClean="0">
                          <a:solidFill>
                            <a:schemeClr val="tx1"/>
                          </a:solidFill>
                          <a:latin typeface="Roboto"/>
                        </a:rPr>
                        <a:t>Выполнено</a:t>
                      </a:r>
                      <a:endParaRPr lang="ru-RU" sz="1050" b="0" strike="noStrike" spc="-1" dirty="0" smtClean="0">
                        <a:solidFill>
                          <a:srgbClr val="000000"/>
                        </a:solidFill>
                        <a:latin typeface="Roboto"/>
                        <a:ea typeface="Roboto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: 46 271,2 тыс.руб. Кассовое исполнение: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46 271,2 </a:t>
                      </a:r>
                      <a:r>
                        <a:rPr lang="ru-RU" sz="1050" b="0" strike="noStrike" spc="-1" dirty="0" err="1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руб.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(100%).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Контрактация – 100%.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marL="228600" indent="-227160">
                        <a:lnSpc>
                          <a:spcPct val="100000"/>
                        </a:lnSpc>
                        <a:buClr>
                          <a:srgbClr val="000000"/>
                        </a:buClr>
                        <a:buFont typeface="Arial"/>
                        <a:buAutoNum type="arabicPeriod"/>
                      </a:pPr>
                      <a:r>
                        <a:rPr lang="ru-RU" sz="105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МБУДО 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«ДШИ №5» г. Владимира: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контрактация –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100%, выполнение – 100%, кассовое исполнение - 5 342,7 </a:t>
                      </a:r>
                      <a:r>
                        <a:rPr lang="ru-RU" sz="10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руб. (100%).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marL="228600" indent="-227160">
                        <a:lnSpc>
                          <a:spcPct val="100000"/>
                        </a:lnSpc>
                        <a:buClr>
                          <a:srgbClr val="000000"/>
                        </a:buClr>
                        <a:buFont typeface="Arial"/>
                        <a:buAutoNum type="arabicPeriod"/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МБУДО «ДШИ» ЗАТО г. Радужный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: контрактация –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100%, выполнение – 100%, кассовое исполнение – 4 435,9 тыс.руб. (100%).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marL="228600" indent="-227160">
                        <a:lnSpc>
                          <a:spcPct val="100000"/>
                        </a:lnSpc>
                        <a:buClr>
                          <a:srgbClr val="000000"/>
                        </a:buClr>
                        <a:buFont typeface="Arial"/>
                        <a:buAutoNum type="arabicPeriod"/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МБУДО «Александровская районная ДШИ им. </a:t>
                      </a:r>
                      <a:r>
                        <a:rPr lang="ru-RU" sz="1050" b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В.В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Зубова»: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контрактация –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100%, выполнение –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100%,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кассовое исполнение –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14</a:t>
                      </a:r>
                      <a:r>
                        <a:rPr lang="ru-RU" sz="1050" b="0" strike="noStrike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043,300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(100%).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marL="228600" indent="-227160">
                        <a:lnSpc>
                          <a:spcPct val="100000"/>
                        </a:lnSpc>
                        <a:buClr>
                          <a:srgbClr val="000000"/>
                        </a:buClr>
                        <a:buFont typeface="Arial"/>
                        <a:buAutoNum type="arabicPeriod"/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МБУДО «Никологорская ДШИ» Вязниковского р-на: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контрактация –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100%, выполнение – 100%, кассовое исполнение – 2 597,8 тыс.руб. (100%).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marL="228600" indent="-227160">
                        <a:lnSpc>
                          <a:spcPct val="100000"/>
                        </a:lnSpc>
                        <a:buClr>
                          <a:srgbClr val="000000"/>
                        </a:buClr>
                        <a:buFont typeface="Arial"/>
                        <a:buAutoNum type="arabicPeriod"/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МБУДО «ДШИ п. Бавлены» Кольчугинского р-на: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контрактация –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100%, выполнение – 100%, кассовое исполнение - 3210,49700 тыс. руб. (100%).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marL="228600" indent="-227160">
                        <a:lnSpc>
                          <a:spcPct val="100000"/>
                        </a:lnSpc>
                        <a:buClr>
                          <a:srgbClr val="000000"/>
                        </a:buClr>
                        <a:buFont typeface="Arial"/>
                        <a:buAutoNum type="arabicPeriod"/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МБУДО «ДШИ г. Меленки»: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контрактация –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100%, выполнение – 100%, кассовое исполнение – 5 440,7 тыс.руб. (100%).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marL="228600" indent="-227160">
                        <a:lnSpc>
                          <a:spcPct val="100000"/>
                        </a:lnSpc>
                        <a:buClr>
                          <a:srgbClr val="000000"/>
                        </a:buClr>
                        <a:buFont typeface="Arial"/>
                        <a:buAutoNum type="arabicPeriod"/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МБУДО «ДШИ» г. Покров: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контрактация –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100%, выполнение – 100%, кассовое исполнение – 3 455,6 тыс.руб. (100%).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marL="228600" indent="-227160">
                        <a:lnSpc>
                          <a:spcPct val="100000"/>
                        </a:lnSpc>
                        <a:buClr>
                          <a:srgbClr val="000000"/>
                        </a:buClr>
                        <a:buFont typeface="Arial"/>
                        <a:buAutoNum type="arabicPeriod"/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МБУДО «ДШИ п. Вольгинский» Петушинского р-на: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контрактация –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100%, выполнение – 100%, кассовое исполнение – 2 303,8 тыс.руб. (100%).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marL="228600" indent="-227160">
                        <a:lnSpc>
                          <a:spcPct val="100000"/>
                        </a:lnSpc>
                        <a:buClr>
                          <a:srgbClr val="000000"/>
                        </a:buClr>
                        <a:buFont typeface="Arial"/>
                        <a:buAutoNum type="arabicPeriod"/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МБУДО «ДШИ </a:t>
                      </a:r>
                      <a:r>
                        <a:rPr lang="ru-RU" sz="1050" b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г.Костерево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» Петушинского р-на: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контрактация –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100%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, выполнение – 100%, кассовое исполнение – 3 112,50000 тыс. руб. (100%).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marL="228600" indent="-227160">
                        <a:lnSpc>
                          <a:spcPct val="100000"/>
                        </a:lnSpc>
                        <a:buClr>
                          <a:srgbClr val="000000"/>
                        </a:buClr>
                        <a:buFont typeface="Arial"/>
                        <a:buAutoNum type="arabicPeriod"/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МБУДО «ДШИ им. </a:t>
                      </a:r>
                      <a:r>
                        <a:rPr lang="ru-RU" sz="1050" b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В.М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Фирсовой» г. Суздаля: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контрактация –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100%, выполнение – 100%, кассовое исполнение – 2 328,4 тыс.руб. (100%).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30" name="Table 2"/>
          <p:cNvGraphicFramePr/>
          <p:nvPr/>
        </p:nvGraphicFramePr>
        <p:xfrm>
          <a:off x="4141800" y="146880"/>
          <a:ext cx="4221000" cy="517680"/>
        </p:xfrm>
        <a:graphic>
          <a:graphicData uri="http://schemas.openxmlformats.org/drawingml/2006/table">
            <a:tbl>
              <a:tblPr/>
              <a:tblGrid>
                <a:gridCol w="1616040"/>
                <a:gridCol w="228240"/>
                <a:gridCol w="2376720"/>
              </a:tblGrid>
              <a:tr h="5176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230 301,426 тыс. рублей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31" name="CustomShape 3"/>
          <p:cNvSpPr/>
          <p:nvPr/>
        </p:nvSpPr>
        <p:spPr>
          <a:xfrm>
            <a:off x="4233240" y="448560"/>
            <a:ext cx="3585240" cy="85032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01.01.2024 кассовое исполнение</a:t>
            </a:r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202 070,2 тыс. рублей  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(87,7 %)</a:t>
            </a:r>
            <a:endParaRPr lang="ru-RU" sz="1400" spc="-1" dirty="0"/>
          </a:p>
        </p:txBody>
      </p:sp>
      <p:sp>
        <p:nvSpPr>
          <p:cNvPr id="132" name="CustomShape 4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33" name="CustomShape 5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34" name="CustomShape 6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35" name="CustomShape 7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36" name="CustomShape 8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37" name="CustomShape 9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138" name="CustomShape 10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139" name="CustomShape 11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40" name="CustomShape 12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41" name="CustomShape 13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142" name="CustomShape 14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4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43" name="CustomShape 15"/>
          <p:cNvSpPr/>
          <p:nvPr/>
        </p:nvSpPr>
        <p:spPr>
          <a:xfrm>
            <a:off x="11264040" y="144000"/>
            <a:ext cx="473760" cy="460800"/>
          </a:xfrm>
          <a:prstGeom prst="ellipse">
            <a:avLst/>
          </a:prstGeom>
          <a:blipFill rotWithShape="0">
            <a:blip r:embed="rId5"/>
            <a:stretch>
              <a:fillRect l="30497" t="9151" r="29216" b="57514"/>
            </a:stretch>
          </a:blipFill>
          <a:ln w="63360">
            <a:noFill/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chemeClr val="bg1"/>
            </a:contourClr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pic>
        <p:nvPicPr>
          <p:cNvPr id="144" name="Рисунок 3"/>
          <p:cNvPicPr/>
          <p:nvPr/>
        </p:nvPicPr>
        <p:blipFill>
          <a:blip r:embed="rId2"/>
          <a:stretch/>
        </p:blipFill>
        <p:spPr>
          <a:xfrm>
            <a:off x="337680" y="94680"/>
            <a:ext cx="3602520" cy="1465920"/>
          </a:xfrm>
          <a:prstGeom prst="rect">
            <a:avLst/>
          </a:prstGeom>
          <a:ln>
            <a:noFill/>
          </a:ln>
        </p:spPr>
      </p:pic>
      <p:sp>
        <p:nvSpPr>
          <p:cNvPr id="145" name="CustomShape 16"/>
          <p:cNvSpPr/>
          <p:nvPr/>
        </p:nvSpPr>
        <p:spPr>
          <a:xfrm>
            <a:off x="11264040" y="144000"/>
            <a:ext cx="473760" cy="460800"/>
          </a:xfrm>
          <a:prstGeom prst="ellipse">
            <a:avLst/>
          </a:prstGeom>
          <a:blipFill rotWithShape="0">
            <a:blip r:embed="rId5"/>
            <a:stretch>
              <a:fillRect l="30497" t="9151" r="29216" b="57514"/>
            </a:stretch>
          </a:blipFill>
          <a:ln w="63360">
            <a:noFill/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chemeClr val="bg1"/>
            </a:contourClr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46" name="CustomShape 17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Рисунок 3"/>
          <p:cNvPicPr/>
          <p:nvPr/>
        </p:nvPicPr>
        <p:blipFill>
          <a:blip r:embed="rId2"/>
          <a:stretch/>
        </p:blipFill>
        <p:spPr>
          <a:xfrm>
            <a:off x="214200" y="15120"/>
            <a:ext cx="3602520" cy="1659960"/>
          </a:xfrm>
          <a:prstGeom prst="rect">
            <a:avLst/>
          </a:prstGeom>
          <a:ln>
            <a:noFill/>
          </a:ln>
        </p:spPr>
      </p:pic>
      <p:graphicFrame>
        <p:nvGraphicFramePr>
          <p:cNvPr id="148" name="Table 1"/>
          <p:cNvGraphicFramePr/>
          <p:nvPr>
            <p:extLst>
              <p:ext uri="{D42A27DB-BD31-4B8C-83A1-F6EECF244321}">
                <p14:modId xmlns:p14="http://schemas.microsoft.com/office/powerpoint/2010/main" val="601711629"/>
              </p:ext>
            </p:extLst>
          </p:nvPr>
        </p:nvGraphicFramePr>
        <p:xfrm>
          <a:off x="214200" y="1811880"/>
          <a:ext cx="11654640" cy="4422240"/>
        </p:xfrm>
        <a:graphic>
          <a:graphicData uri="http://schemas.openxmlformats.org/drawingml/2006/table">
            <a:tbl>
              <a:tblPr/>
              <a:tblGrid>
                <a:gridCol w="384480"/>
                <a:gridCol w="2328480"/>
                <a:gridCol w="954360"/>
                <a:gridCol w="7987320"/>
              </a:tblGrid>
              <a:tr h="402840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РЕЗУЛЬТАТЫ ПРОЕКТА НА 31.12.2023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 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(факт/план)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Комментарий (5/5)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402840">
                <a:tc gridSpan="4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дополнительные возможности для творческого развития и самореализации в современных учреждениях культуры, а также более широкий доступ к культурным ценностям 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13359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7.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Переоснащены муниципальные библиотеки по модельному стандарту 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 smtClean="0">
                          <a:solidFill>
                            <a:srgbClr val="92D050"/>
                          </a:solidFill>
                          <a:latin typeface="Roboto"/>
                          <a:ea typeface="Roboto"/>
                        </a:rPr>
                        <a:t>18/18</a:t>
                      </a:r>
                      <a:endParaRPr lang="ru-RU" sz="1050" b="0" strike="noStrike" spc="-1" dirty="0">
                        <a:solidFill>
                          <a:srgbClr val="92D050"/>
                        </a:solidFill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Выполнено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: 20 000,0 тыс.руб. Контрактация – 100%. Кассовое исполнение –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20 000,</a:t>
                      </a:r>
                      <a:r>
                        <a:rPr lang="ru-RU" sz="1050" b="0" strike="noStrike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 </a:t>
                      </a:r>
                      <a:r>
                        <a:rPr lang="ru-RU" sz="1050" b="0" strike="noStrike" spc="-1" dirty="0" err="1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руб.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(100%). </a:t>
                      </a:r>
                      <a:endParaRPr lang="ru-RU" sz="1050" b="1" strike="noStrike" spc="-1" dirty="0" smtClean="0">
                        <a:solidFill>
                          <a:srgbClr val="000000"/>
                        </a:solidFill>
                        <a:latin typeface="Roboto"/>
                        <a:ea typeface="Roboto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 Центральная библиотека МБУК «Юрьев-Польская ЦБС» (Юрьев-Польский район):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контрактация – 100%, выполнение – 100%,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кассовое исполнение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–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10 000, 0 тыс.руб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.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(100%).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2. Пекшинская сельская библиотека - структурное подразделение МБУК «Межпоселенческая ЦБС Петушинского района» (Петушинский район):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контрактация – 100%, выполнение – 100%, к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ассовое исполнение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– 5 000,0 тыс.руб. (100%).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3. Аксеновская библиотека-филиал МБУК «Межпоселенческая ЦБ Гусь-Хрустального района» (Гусь-Хрустальный район):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контрактация - 100%, выполнение – 100%, кассовое исполнение – 5 000,0 тыс.руб. (100%).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19076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8.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Приобретен специализированный автотранспорт для внестационарного обслуживания населения области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92D050"/>
                          </a:solidFill>
                          <a:latin typeface="Roboto"/>
                          <a:ea typeface="Roboto"/>
                        </a:rPr>
                        <a:t>6/6</a:t>
                      </a:r>
                      <a:endParaRPr lang="ru-RU" sz="1050" b="0" strike="noStrike" spc="-1" dirty="0">
                        <a:solidFill>
                          <a:srgbClr val="92D050"/>
                        </a:solidFill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Выполнено.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9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План: 3 792,9 </a:t>
                      </a:r>
                      <a:r>
                        <a:rPr lang="ru-RU" sz="10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Контрактация: 100%. Касса – 3 792,9 </a:t>
                      </a:r>
                      <a:r>
                        <a:rPr lang="ru-RU" sz="10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(100%).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marL="1080" algn="just">
                        <a:lnSpc>
                          <a:spcPct val="9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1. 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Приобретение специализированного автотранспорта для </a:t>
                      </a:r>
                      <a:r>
                        <a:rPr lang="ru-RU" sz="1050" b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внестационарного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обслуживания населения области для нужд МБУК «</a:t>
                      </a:r>
                      <a:r>
                        <a:rPr lang="ru-RU" sz="1050" b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Селивановский</a:t>
                      </a: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районный Центр культуры и досуга»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9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В соответствии Постановлением Правительства Владимирской области от 06.04.2023 № 228 осуществлено распределении субсидии на обеспечение автотранспортом для </a:t>
                      </a:r>
                      <a:r>
                        <a:rPr lang="ru-RU" sz="10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внестационарного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обслуживания населения </a:t>
                      </a:r>
                      <a:r>
                        <a:rPr lang="ru-RU" sz="10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Селивановского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района на 2023 год. 17.04.2023 заключено Соглашение о предоставлении субсидии из бюджета Владимирской области бюджету </a:t>
                      </a:r>
                      <a:r>
                        <a:rPr lang="ru-RU" sz="10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Селивановского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района.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9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МБУК «</a:t>
                      </a:r>
                      <a:r>
                        <a:rPr lang="ru-RU" sz="10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Селивановский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районный Центр культуры и досуга» 30.05.2023г. заключен контракт на поставку автобуса, имеющего технически допустимую максимальную массу не более 5т. Заключено дополнительное соглашение №1 к муниципальному контракту №476 на поставку автобуса, имеющего технически допустимую максимальную массу не более 5т. от 30 мая 2023 года. Предоставлен отчет о выполнении мероприятий по приобретению автотранспорта.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49" name="Table 2"/>
          <p:cNvGraphicFramePr/>
          <p:nvPr/>
        </p:nvGraphicFramePr>
        <p:xfrm>
          <a:off x="4141800" y="146880"/>
          <a:ext cx="4221000" cy="517680"/>
        </p:xfrm>
        <a:graphic>
          <a:graphicData uri="http://schemas.openxmlformats.org/drawingml/2006/table">
            <a:tbl>
              <a:tblPr/>
              <a:tblGrid>
                <a:gridCol w="1616040"/>
                <a:gridCol w="228240"/>
                <a:gridCol w="2376720"/>
              </a:tblGrid>
              <a:tr h="5176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230 301,426 тыс. рублей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50" name="CustomShape 3"/>
          <p:cNvSpPr/>
          <p:nvPr/>
        </p:nvSpPr>
        <p:spPr>
          <a:xfrm>
            <a:off x="4233240" y="448560"/>
            <a:ext cx="3585240" cy="85032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01.01.2024 кассовое исполнение</a:t>
            </a:r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202 070,2 тыс. рублей  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(87,7 %)</a:t>
            </a:r>
            <a:endParaRPr lang="ru-RU" sz="1400" spc="-1" dirty="0"/>
          </a:p>
        </p:txBody>
      </p:sp>
      <p:sp>
        <p:nvSpPr>
          <p:cNvPr id="151" name="CustomShape 4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52" name="CustomShape 5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53" name="CustomShape 6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54" name="CustomShape 7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55" name="CustomShape 8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56" name="CustomShape 9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157" name="CustomShape 10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158" name="CustomShape 11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59" name="CustomShape 12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160" name="CustomShape 13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161" name="CustomShape 14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4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62" name="CustomShape 15"/>
          <p:cNvSpPr/>
          <p:nvPr/>
        </p:nvSpPr>
        <p:spPr>
          <a:xfrm>
            <a:off x="11264040" y="144000"/>
            <a:ext cx="473760" cy="460800"/>
          </a:xfrm>
          <a:prstGeom prst="ellipse">
            <a:avLst/>
          </a:prstGeom>
          <a:blipFill rotWithShape="0">
            <a:blip r:embed="rId5"/>
            <a:stretch>
              <a:fillRect l="30497" t="9151" r="29216" b="57514"/>
            </a:stretch>
          </a:blipFill>
          <a:ln w="63360">
            <a:noFill/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chemeClr val="bg1"/>
            </a:contourClr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63" name="CustomShape 16"/>
          <p:cNvSpPr/>
          <p:nvPr/>
        </p:nvSpPr>
        <p:spPr>
          <a:xfrm>
            <a:off x="11264040" y="144000"/>
            <a:ext cx="473760" cy="460800"/>
          </a:xfrm>
          <a:prstGeom prst="ellipse">
            <a:avLst/>
          </a:prstGeom>
          <a:blipFill rotWithShape="0">
            <a:blip r:embed="rId5"/>
            <a:stretch>
              <a:fillRect l="30497" t="9151" r="29216" b="57514"/>
            </a:stretch>
          </a:blipFill>
          <a:ln w="63360">
            <a:noFill/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chemeClr val="bg1"/>
            </a:contourClr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64" name="CustomShape 17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Рисунок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027" y="5002574"/>
            <a:ext cx="2608704" cy="1619570"/>
          </a:xfrm>
          <a:prstGeom prst="rect">
            <a:avLst/>
          </a:prstGeom>
          <a:ln>
            <a:noFill/>
          </a:ln>
        </p:spPr>
      </p:pic>
      <p:pic>
        <p:nvPicPr>
          <p:cNvPr id="18" name="Рисунок 5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039" y="4989181"/>
            <a:ext cx="927241" cy="1625060"/>
          </a:xfrm>
          <a:prstGeom prst="rect">
            <a:avLst/>
          </a:prstGeom>
          <a:ln>
            <a:noFill/>
          </a:ln>
        </p:spPr>
      </p:pic>
      <p:pic>
        <p:nvPicPr>
          <p:cNvPr id="512" name="Рисунок 8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6235" y="3355973"/>
            <a:ext cx="2632344" cy="1540315"/>
          </a:xfrm>
          <a:prstGeom prst="rect">
            <a:avLst/>
          </a:prstGeom>
          <a:ln>
            <a:noFill/>
          </a:ln>
        </p:spPr>
      </p:pic>
      <p:grpSp>
        <p:nvGrpSpPr>
          <p:cNvPr id="514" name="Group 2"/>
          <p:cNvGrpSpPr/>
          <p:nvPr/>
        </p:nvGrpSpPr>
        <p:grpSpPr>
          <a:xfrm>
            <a:off x="2253" y="-6494"/>
            <a:ext cx="12188160" cy="1686240"/>
            <a:chOff x="360" y="1800"/>
            <a:chExt cx="12188160" cy="1686240"/>
          </a:xfrm>
        </p:grpSpPr>
        <p:pic>
          <p:nvPicPr>
            <p:cNvPr id="515" name="Рисунок 4"/>
            <p:cNvPicPr/>
            <p:nvPr/>
          </p:nvPicPr>
          <p:blipFill>
            <a:blip r:embed="rId6"/>
            <a:stretch/>
          </p:blipFill>
          <p:spPr>
            <a:xfrm>
              <a:off x="360" y="1800"/>
              <a:ext cx="3628440" cy="1686240"/>
            </a:xfrm>
            <a:prstGeom prst="rect">
              <a:avLst/>
            </a:prstGeom>
            <a:ln>
              <a:noFill/>
            </a:ln>
          </p:spPr>
        </p:pic>
        <p:sp>
          <p:nvSpPr>
            <p:cNvPr id="516" name="CustomShape 3"/>
            <p:cNvSpPr/>
            <p:nvPr/>
          </p:nvSpPr>
          <p:spPr>
            <a:xfrm>
              <a:off x="3629520" y="1800"/>
              <a:ext cx="8559000" cy="1686240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517" name="CustomShape 4"/>
          <p:cNvSpPr/>
          <p:nvPr/>
        </p:nvSpPr>
        <p:spPr>
          <a:xfrm>
            <a:off x="3555509" y="351309"/>
            <a:ext cx="8634810" cy="63300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/>
            <a:r>
              <a:rPr lang="ru-RU" sz="1600" b="1" spc="-1" dirty="0">
                <a:solidFill>
                  <a:srgbClr val="FFFFFF"/>
                </a:solidFill>
                <a:latin typeface="Roboto"/>
                <a:ea typeface="DejaVu Sans"/>
              </a:rPr>
              <a:t>Оснащены </a:t>
            </a:r>
            <a:r>
              <a:rPr lang="ru-RU" sz="1600" b="1" spc="-1" dirty="0" smtClean="0">
                <a:solidFill>
                  <a:srgbClr val="FFFFFF"/>
                </a:solidFill>
                <a:latin typeface="Roboto"/>
                <a:ea typeface="DejaVu Sans"/>
              </a:rPr>
              <a:t>10 </a:t>
            </a:r>
            <a:r>
              <a:rPr lang="ru-RU" b="1" spc="-1" dirty="0">
                <a:solidFill>
                  <a:srgbClr val="FFFFFF"/>
                </a:solidFill>
                <a:latin typeface="Roboto"/>
                <a:ea typeface="DejaVu Sans"/>
              </a:rPr>
              <a:t>образовательных</a:t>
            </a:r>
            <a:r>
              <a:rPr lang="ru-RU" sz="1600" b="1" spc="-1" dirty="0">
                <a:solidFill>
                  <a:srgbClr val="FFFFFF"/>
                </a:solidFill>
                <a:latin typeface="Roboto"/>
                <a:ea typeface="DejaVu Sans"/>
              </a:rPr>
              <a:t> учреждений культуры (детских школ искусств и колледж) музыкальными инструментами, оборудованием и </a:t>
            </a:r>
            <a:r>
              <a:rPr lang="ru-RU" sz="1600" b="1" spc="-1" dirty="0" smtClean="0">
                <a:solidFill>
                  <a:srgbClr val="FFFFFF"/>
                </a:solidFill>
                <a:latin typeface="Roboto"/>
                <a:ea typeface="DejaVu Sans"/>
              </a:rPr>
              <a:t>материалами</a:t>
            </a:r>
            <a:endParaRPr lang="ru-RU" sz="1600" b="0" strike="noStrike" spc="-1" dirty="0">
              <a:latin typeface="Arial"/>
            </a:endParaRPr>
          </a:p>
        </p:txBody>
      </p:sp>
      <p:sp>
        <p:nvSpPr>
          <p:cNvPr id="518" name="CustomShape 5"/>
          <p:cNvSpPr/>
          <p:nvPr/>
        </p:nvSpPr>
        <p:spPr>
          <a:xfrm>
            <a:off x="6031080" y="3332880"/>
            <a:ext cx="179640" cy="5504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519" name="CustomShape 6"/>
          <p:cNvSpPr/>
          <p:nvPr/>
        </p:nvSpPr>
        <p:spPr>
          <a:xfrm>
            <a:off x="2881196" y="2110811"/>
            <a:ext cx="6423839" cy="2832732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/>
            <a:r>
              <a:rPr lang="ru-RU" sz="1350" dirty="0">
                <a:latin typeface="Roboto"/>
              </a:rPr>
              <a:t>На приобретение музыкальных инструментов, оборудования было </a:t>
            </a:r>
            <a:r>
              <a:rPr lang="ru-RU" sz="1350" dirty="0" smtClean="0">
                <a:latin typeface="Roboto"/>
              </a:rPr>
              <a:t>направлено </a:t>
            </a:r>
            <a:r>
              <a:rPr lang="ru-RU" sz="1350" dirty="0">
                <a:latin typeface="Roboto"/>
              </a:rPr>
              <a:t>около </a:t>
            </a:r>
            <a:r>
              <a:rPr lang="ru-RU" sz="1350" dirty="0" smtClean="0">
                <a:latin typeface="Roboto"/>
              </a:rPr>
              <a:t>5,3 </a:t>
            </a:r>
            <a:r>
              <a:rPr lang="ru-RU" sz="1350" dirty="0">
                <a:latin typeface="Roboto"/>
              </a:rPr>
              <a:t>млн. рублей, в </a:t>
            </a:r>
            <a:r>
              <a:rPr lang="ru-RU" sz="1350" dirty="0" err="1">
                <a:latin typeface="Roboto"/>
              </a:rPr>
              <a:t>т.ч</a:t>
            </a:r>
            <a:r>
              <a:rPr lang="ru-RU" sz="1350" dirty="0">
                <a:latin typeface="Roboto"/>
              </a:rPr>
              <a:t>. </a:t>
            </a:r>
            <a:r>
              <a:rPr lang="ru-RU" sz="1350" dirty="0" smtClean="0">
                <a:latin typeface="Roboto"/>
              </a:rPr>
              <a:t>4,6 </a:t>
            </a:r>
            <a:r>
              <a:rPr lang="ru-RU" sz="1350" dirty="0">
                <a:latin typeface="Roboto"/>
              </a:rPr>
              <a:t>млн. рублей - из федерального бюджета. </a:t>
            </a:r>
            <a:r>
              <a:rPr lang="ru-RU" sz="1350" dirty="0" smtClean="0">
                <a:latin typeface="Roboto"/>
              </a:rPr>
              <a:t>Приобретены музыкальные инструменты </a:t>
            </a:r>
            <a:endParaRPr lang="ru-RU" sz="1350" dirty="0">
              <a:latin typeface="Roboto"/>
            </a:endParaRPr>
          </a:p>
          <a:p>
            <a:pPr algn="ctr"/>
            <a:r>
              <a:rPr lang="ru-RU" sz="1350" dirty="0">
                <a:latin typeface="Roboto"/>
              </a:rPr>
              <a:t>(</a:t>
            </a:r>
            <a:r>
              <a:rPr lang="ru-RU" sz="1350" dirty="0" smtClean="0">
                <a:latin typeface="Roboto"/>
              </a:rPr>
              <a:t>рояль, гитара, баяны, саксофон аккордеон</a:t>
            </a:r>
            <a:r>
              <a:rPr lang="ru-RU" sz="1350" dirty="0">
                <a:latin typeface="Roboto"/>
              </a:rPr>
              <a:t>, пианино акустическое), </a:t>
            </a:r>
          </a:p>
          <a:p>
            <a:pPr algn="ctr"/>
            <a:r>
              <a:rPr lang="ru-RU" sz="1350" dirty="0">
                <a:latin typeface="Roboto"/>
              </a:rPr>
              <a:t>а также </a:t>
            </a:r>
            <a:r>
              <a:rPr lang="ru-RU" sz="1350" dirty="0" err="1">
                <a:latin typeface="Roboto"/>
              </a:rPr>
              <a:t>книжно</a:t>
            </a:r>
            <a:r>
              <a:rPr lang="ru-RU" sz="1350" dirty="0">
                <a:latin typeface="Roboto"/>
              </a:rPr>
              <a:t>-журнальная и нотная продукция, </a:t>
            </a:r>
            <a:r>
              <a:rPr lang="ru-RU" sz="1350" dirty="0" smtClean="0">
                <a:latin typeface="Roboto"/>
              </a:rPr>
              <a:t>поставка </a:t>
            </a:r>
            <a:r>
              <a:rPr lang="ru-RU" sz="1350" dirty="0">
                <a:latin typeface="Roboto"/>
              </a:rPr>
              <a:t>экрана для проектора, учебная </a:t>
            </a:r>
            <a:r>
              <a:rPr lang="ru-RU" sz="1350" dirty="0" smtClean="0">
                <a:latin typeface="Roboto"/>
              </a:rPr>
              <a:t>литература.</a:t>
            </a:r>
            <a:endParaRPr lang="ru-RU" sz="1350" dirty="0">
              <a:latin typeface="Roboto"/>
            </a:endParaRPr>
          </a:p>
        </p:txBody>
      </p:sp>
      <p:pic>
        <p:nvPicPr>
          <p:cNvPr id="520" name="Рисунок 16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493" y="1768852"/>
            <a:ext cx="2632343" cy="1458771"/>
          </a:xfrm>
          <a:prstGeom prst="rect">
            <a:avLst/>
          </a:prstGeom>
          <a:ln>
            <a:noFill/>
          </a:ln>
        </p:spPr>
      </p:pic>
      <p:pic>
        <p:nvPicPr>
          <p:cNvPr id="524" name="Рисунок 4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525" y="3355971"/>
            <a:ext cx="2632344" cy="1573521"/>
          </a:xfrm>
          <a:prstGeom prst="rect">
            <a:avLst/>
          </a:prstGeom>
          <a:ln>
            <a:noFill/>
          </a:ln>
        </p:spPr>
      </p:pic>
      <p:pic>
        <p:nvPicPr>
          <p:cNvPr id="525" name="Рисунок 5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1655" y="1774038"/>
            <a:ext cx="2618266" cy="1453586"/>
          </a:xfrm>
          <a:prstGeom prst="rect">
            <a:avLst/>
          </a:prstGeom>
          <a:ln>
            <a:noFill/>
          </a:ln>
        </p:spPr>
      </p:pic>
      <p:pic>
        <p:nvPicPr>
          <p:cNvPr id="526" name="Рисунок 6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5942" y="4989181"/>
            <a:ext cx="900707" cy="1632123"/>
          </a:xfrm>
          <a:prstGeom prst="rect">
            <a:avLst/>
          </a:prstGeom>
          <a:ln>
            <a:noFill/>
          </a:ln>
        </p:spPr>
      </p:pic>
      <p:grpSp>
        <p:nvGrpSpPr>
          <p:cNvPr id="23" name="Group 19"/>
          <p:cNvGrpSpPr/>
          <p:nvPr/>
        </p:nvGrpSpPr>
        <p:grpSpPr>
          <a:xfrm>
            <a:off x="130198" y="6639230"/>
            <a:ext cx="12060121" cy="220209"/>
            <a:chOff x="0" y="6291720"/>
            <a:chExt cx="12190320" cy="567720"/>
          </a:xfrm>
        </p:grpSpPr>
        <p:sp>
          <p:nvSpPr>
            <p:cNvPr id="24" name="CustomShape 20"/>
            <p:cNvSpPr/>
            <p:nvPr/>
          </p:nvSpPr>
          <p:spPr>
            <a:xfrm>
              <a:off x="0" y="6436080"/>
              <a:ext cx="12190320" cy="42336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5" name="CustomShape 21"/>
            <p:cNvSpPr/>
            <p:nvPr/>
          </p:nvSpPr>
          <p:spPr>
            <a:xfrm>
              <a:off x="311040" y="6291720"/>
              <a:ext cx="11879280" cy="14220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pic>
        <p:nvPicPr>
          <p:cNvPr id="27" name="Рисунок 7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8973" y="4990019"/>
            <a:ext cx="927241" cy="1631285"/>
          </a:xfrm>
          <a:prstGeom prst="rect">
            <a:avLst/>
          </a:prstGeom>
          <a:ln>
            <a:noFill/>
          </a:ln>
        </p:spPr>
      </p:pic>
      <p:pic>
        <p:nvPicPr>
          <p:cNvPr id="29" name="Рисунок 6"/>
          <p:cNvPicPr/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1654" y="5002574"/>
            <a:ext cx="2646925" cy="1609534"/>
          </a:xfrm>
          <a:prstGeom prst="rect">
            <a:avLst/>
          </a:prstGeom>
          <a:ln>
            <a:noFill/>
          </a:ln>
        </p:spPr>
      </p:pic>
      <p:pic>
        <p:nvPicPr>
          <p:cNvPr id="30" name="Рисунок 6"/>
          <p:cNvPicPr/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3089" y="4985414"/>
            <a:ext cx="1753495" cy="1628827"/>
          </a:xfrm>
          <a:prstGeom prst="rect">
            <a:avLst/>
          </a:prstGeom>
          <a:ln>
            <a:noFill/>
          </a:ln>
        </p:spPr>
      </p:pic>
      <p:pic>
        <p:nvPicPr>
          <p:cNvPr id="527" name="Рисунок 7"/>
          <p:cNvPicPr/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1746" y="4989182"/>
            <a:ext cx="927241" cy="1625060"/>
          </a:xfrm>
          <a:prstGeom prst="rect">
            <a:avLst/>
          </a:prstGeom>
          <a:ln>
            <a:noFill/>
          </a:ln>
        </p:spPr>
      </p:pic>
      <p:pic>
        <p:nvPicPr>
          <p:cNvPr id="19" name="Рисунок 5"/>
          <p:cNvPicPr/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2670" y="4991081"/>
            <a:ext cx="888872" cy="1623160"/>
          </a:xfrm>
          <a:prstGeom prst="rect">
            <a:avLst/>
          </a:prstGeom>
          <a:ln>
            <a:noFill/>
          </a:ln>
        </p:spPr>
      </p:pic>
      <p:pic>
        <p:nvPicPr>
          <p:cNvPr id="28" name="Рисунок 7"/>
          <p:cNvPicPr/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3517" y="4985414"/>
            <a:ext cx="917598" cy="1631284"/>
          </a:xfrm>
          <a:prstGeom prst="rect">
            <a:avLst/>
          </a:prstGeom>
          <a:ln>
            <a:noFill/>
          </a:ln>
        </p:spPr>
      </p:pic>
      <p:sp>
        <p:nvSpPr>
          <p:cNvPr id="26" name="CustomShape 4"/>
          <p:cNvSpPr/>
          <p:nvPr/>
        </p:nvSpPr>
        <p:spPr>
          <a:xfrm>
            <a:off x="2910747" y="1686716"/>
            <a:ext cx="6420305" cy="3252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400" b="1" spc="-1" dirty="0">
                <a:latin typeface="Roboto"/>
              </a:rPr>
              <a:t>МБУДО «Детская школа искусств №5» г. Владимира</a:t>
            </a:r>
            <a:endParaRPr lang="ru-RU" sz="1400" b="0" strike="noStrike" spc="-1" dirty="0">
              <a:latin typeface="Arial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492" y="1768851"/>
            <a:ext cx="2653219" cy="3174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6583" y="4985414"/>
            <a:ext cx="2171996" cy="1631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9237" y="4985414"/>
            <a:ext cx="1386384" cy="1631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900" y="4985414"/>
            <a:ext cx="1182437" cy="1631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8973" y="5002574"/>
            <a:ext cx="1215244" cy="1619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1653" y="1768851"/>
            <a:ext cx="2646926" cy="1458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492" y="4989180"/>
            <a:ext cx="2615450" cy="1627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9199" y="4991081"/>
            <a:ext cx="1227385" cy="1625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6236" y="3356198"/>
            <a:ext cx="2632343" cy="1540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5942" y="4990020"/>
            <a:ext cx="883031" cy="1632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217" y="4990020"/>
            <a:ext cx="1226682" cy="1626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39126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3" name="Table 1"/>
          <p:cNvGraphicFramePr/>
          <p:nvPr/>
        </p:nvGraphicFramePr>
        <p:xfrm>
          <a:off x="825120" y="5808960"/>
          <a:ext cx="907200" cy="559800"/>
        </p:xfrm>
        <a:graphic>
          <a:graphicData uri="http://schemas.openxmlformats.org/drawingml/2006/table">
            <a:tbl>
              <a:tblPr/>
              <a:tblGrid>
                <a:gridCol w="907200"/>
              </a:tblGrid>
              <a:tr h="559800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109440" marR="109440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514" name="Group 2"/>
          <p:cNvGrpSpPr/>
          <p:nvPr/>
        </p:nvGrpSpPr>
        <p:grpSpPr>
          <a:xfrm>
            <a:off x="-11160" y="100800"/>
            <a:ext cx="12188160" cy="1686240"/>
            <a:chOff x="360" y="1800"/>
            <a:chExt cx="12188160" cy="1686240"/>
          </a:xfrm>
        </p:grpSpPr>
        <p:pic>
          <p:nvPicPr>
            <p:cNvPr id="515" name="Рисунок 4"/>
            <p:cNvPicPr/>
            <p:nvPr/>
          </p:nvPicPr>
          <p:blipFill>
            <a:blip r:embed="rId3"/>
            <a:stretch/>
          </p:blipFill>
          <p:spPr>
            <a:xfrm>
              <a:off x="360" y="1800"/>
              <a:ext cx="3628440" cy="1686240"/>
            </a:xfrm>
            <a:prstGeom prst="rect">
              <a:avLst/>
            </a:prstGeom>
            <a:ln>
              <a:noFill/>
            </a:ln>
          </p:spPr>
        </p:pic>
        <p:sp>
          <p:nvSpPr>
            <p:cNvPr id="516" name="CustomShape 3"/>
            <p:cNvSpPr/>
            <p:nvPr/>
          </p:nvSpPr>
          <p:spPr>
            <a:xfrm>
              <a:off x="3629520" y="1800"/>
              <a:ext cx="8559000" cy="1686240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517" name="CustomShape 4"/>
          <p:cNvSpPr/>
          <p:nvPr/>
        </p:nvSpPr>
        <p:spPr>
          <a:xfrm>
            <a:off x="3618000" y="246600"/>
            <a:ext cx="8559000" cy="84844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/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Оснащены 10 образовательных учреждений культуры (детских школ искусств и колледж) музыкальными инструментами, оборудованием и материалами</a:t>
            </a:r>
          </a:p>
          <a:p>
            <a:pPr algn="ctr">
              <a:lnSpc>
                <a:spcPct val="100000"/>
              </a:lnSpc>
            </a:pPr>
            <a:endParaRPr lang="ru-RU" sz="1600" b="0" strike="noStrike" spc="-1" dirty="0">
              <a:latin typeface="Arial"/>
            </a:endParaRPr>
          </a:p>
        </p:txBody>
      </p:sp>
      <p:sp>
        <p:nvSpPr>
          <p:cNvPr id="518" name="CustomShape 5"/>
          <p:cNvSpPr/>
          <p:nvPr/>
        </p:nvSpPr>
        <p:spPr>
          <a:xfrm>
            <a:off x="6031080" y="3332880"/>
            <a:ext cx="179640" cy="5504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519" name="CustomShape 6"/>
          <p:cNvSpPr/>
          <p:nvPr/>
        </p:nvSpPr>
        <p:spPr>
          <a:xfrm>
            <a:off x="2677320" y="2099221"/>
            <a:ext cx="6714365" cy="2254259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just"/>
            <a:r>
              <a:rPr lang="ru-RU" sz="1350" dirty="0" smtClean="0">
                <a:latin typeface="Roboto"/>
              </a:rPr>
              <a:t>     Приобретены </a:t>
            </a:r>
            <a:r>
              <a:rPr lang="ru-RU" sz="1350" dirty="0">
                <a:latin typeface="Roboto"/>
              </a:rPr>
              <a:t>новые музыкальные инструменты, учебного </a:t>
            </a:r>
            <a:r>
              <a:rPr lang="ru-RU" sz="1350" dirty="0" smtClean="0">
                <a:latin typeface="Roboto"/>
              </a:rPr>
              <a:t>оборудования на </a:t>
            </a:r>
            <a:r>
              <a:rPr lang="ru-RU" sz="1350" dirty="0">
                <a:latin typeface="Roboto"/>
              </a:rPr>
              <a:t>сумму </a:t>
            </a:r>
            <a:r>
              <a:rPr lang="ru-RU" sz="1350" dirty="0" smtClean="0">
                <a:latin typeface="Roboto"/>
              </a:rPr>
              <a:t>4,4 </a:t>
            </a:r>
            <a:r>
              <a:rPr lang="ru-RU" sz="1350" dirty="0">
                <a:latin typeface="Roboto"/>
              </a:rPr>
              <a:t>млн. </a:t>
            </a:r>
            <a:r>
              <a:rPr lang="ru-RU" sz="1350" dirty="0" smtClean="0">
                <a:latin typeface="Roboto"/>
              </a:rPr>
              <a:t>рублей в том числе 3,8 млн.- из федерального бюджета.</a:t>
            </a:r>
            <a:endParaRPr lang="ru-RU" sz="1350" dirty="0">
              <a:latin typeface="Roboto"/>
            </a:endParaRPr>
          </a:p>
          <a:p>
            <a:pPr algn="just">
              <a:lnSpc>
                <a:spcPct val="100000"/>
              </a:lnSpc>
            </a:pPr>
            <a:r>
              <a:rPr lang="ru-RU" sz="1350" dirty="0" smtClean="0">
                <a:latin typeface="Roboto"/>
              </a:rPr>
              <a:t>     В школу поставлены рояль акустический, </a:t>
            </a:r>
            <a:r>
              <a:rPr lang="ru-RU" sz="1350" dirty="0">
                <a:latin typeface="Roboto"/>
              </a:rPr>
              <a:t>пианино акустическое, </a:t>
            </a:r>
            <a:r>
              <a:rPr lang="ru-RU" sz="1350" dirty="0" smtClean="0">
                <a:latin typeface="Roboto"/>
              </a:rPr>
              <a:t>и другие музыкальные инструменты. База </a:t>
            </a:r>
            <a:r>
              <a:rPr lang="ru-RU" sz="1350" dirty="0">
                <a:latin typeface="Roboto"/>
              </a:rPr>
              <a:t>школы пополнилась учебным оборудованием </a:t>
            </a:r>
            <a:r>
              <a:rPr lang="ru-RU" sz="1350" dirty="0" smtClean="0">
                <a:latin typeface="Roboto"/>
              </a:rPr>
              <a:t>скульптурными станками </a:t>
            </a:r>
            <a:r>
              <a:rPr lang="ru-RU" sz="1350" dirty="0">
                <a:latin typeface="Roboto"/>
              </a:rPr>
              <a:t>и </a:t>
            </a:r>
            <a:r>
              <a:rPr lang="ru-RU" sz="1350" dirty="0" smtClean="0">
                <a:latin typeface="Roboto"/>
              </a:rPr>
              <a:t>предметами мебели. Так </a:t>
            </a:r>
            <a:r>
              <a:rPr lang="ru-RU" sz="1350" dirty="0">
                <a:latin typeface="Roboto"/>
              </a:rPr>
              <a:t>же произведена поставка каркасных геометрических </a:t>
            </a:r>
            <a:r>
              <a:rPr lang="ru-RU" sz="1350" dirty="0" smtClean="0">
                <a:latin typeface="Roboto"/>
              </a:rPr>
              <a:t>фигур и учебных пособий.</a:t>
            </a:r>
            <a:endParaRPr lang="ru-RU" sz="1350" dirty="0">
              <a:latin typeface="Roboto"/>
            </a:endParaRPr>
          </a:p>
        </p:txBody>
      </p:sp>
      <p:pic>
        <p:nvPicPr>
          <p:cNvPr id="520" name="Рисунок 16"/>
          <p:cNvPicPr/>
          <p:nvPr/>
        </p:nvPicPr>
        <p:blipFill>
          <a:blip r:embed="rId4"/>
          <a:stretch/>
        </p:blipFill>
        <p:spPr>
          <a:xfrm>
            <a:off x="4576320" y="4347720"/>
            <a:ext cx="3351600" cy="2539440"/>
          </a:xfrm>
          <a:prstGeom prst="rect">
            <a:avLst/>
          </a:prstGeom>
          <a:ln>
            <a:noFill/>
          </a:ln>
        </p:spPr>
      </p:pic>
      <p:pic>
        <p:nvPicPr>
          <p:cNvPr id="521" name="Рисунок 1"/>
          <p:cNvPicPr/>
          <p:nvPr/>
        </p:nvPicPr>
        <p:blipFill>
          <a:blip r:embed="rId5"/>
          <a:stretch/>
        </p:blipFill>
        <p:spPr>
          <a:xfrm>
            <a:off x="10108080" y="4331880"/>
            <a:ext cx="2068920" cy="2558160"/>
          </a:xfrm>
          <a:prstGeom prst="rect">
            <a:avLst/>
          </a:prstGeom>
          <a:ln>
            <a:noFill/>
          </a:ln>
        </p:spPr>
      </p:pic>
      <p:pic>
        <p:nvPicPr>
          <p:cNvPr id="522" name="Рисунок 2"/>
          <p:cNvPicPr/>
          <p:nvPr/>
        </p:nvPicPr>
        <p:blipFill>
          <a:blip r:embed="rId6"/>
          <a:stretch/>
        </p:blipFill>
        <p:spPr>
          <a:xfrm>
            <a:off x="8507160" y="4344120"/>
            <a:ext cx="1988280" cy="2558160"/>
          </a:xfrm>
          <a:prstGeom prst="rect">
            <a:avLst/>
          </a:prstGeom>
          <a:ln>
            <a:noFill/>
          </a:ln>
        </p:spPr>
      </p:pic>
      <p:pic>
        <p:nvPicPr>
          <p:cNvPr id="523" name="Рисунок 3"/>
          <p:cNvPicPr/>
          <p:nvPr/>
        </p:nvPicPr>
        <p:blipFill>
          <a:blip r:embed="rId7"/>
          <a:stretch/>
        </p:blipFill>
        <p:spPr>
          <a:xfrm>
            <a:off x="7102440" y="4344120"/>
            <a:ext cx="1857600" cy="2570040"/>
          </a:xfrm>
          <a:prstGeom prst="rect">
            <a:avLst/>
          </a:prstGeom>
          <a:ln>
            <a:noFill/>
          </a:ln>
        </p:spPr>
      </p:pic>
      <p:pic>
        <p:nvPicPr>
          <p:cNvPr id="524" name="Рисунок 4"/>
          <p:cNvPicPr/>
          <p:nvPr/>
        </p:nvPicPr>
        <p:blipFill>
          <a:blip r:embed="rId8"/>
          <a:stretch/>
        </p:blipFill>
        <p:spPr>
          <a:xfrm>
            <a:off x="9460080" y="1799280"/>
            <a:ext cx="2729520" cy="2434969"/>
          </a:xfrm>
          <a:prstGeom prst="rect">
            <a:avLst/>
          </a:prstGeom>
          <a:ln>
            <a:noFill/>
          </a:ln>
        </p:spPr>
      </p:pic>
      <p:pic>
        <p:nvPicPr>
          <p:cNvPr id="525" name="Рисунок 5"/>
          <p:cNvPicPr/>
          <p:nvPr/>
        </p:nvPicPr>
        <p:blipFill>
          <a:blip r:embed="rId9"/>
          <a:stretch/>
        </p:blipFill>
        <p:spPr>
          <a:xfrm>
            <a:off x="0" y="1787040"/>
            <a:ext cx="2666160" cy="2447209"/>
          </a:xfrm>
          <a:prstGeom prst="rect">
            <a:avLst/>
          </a:prstGeom>
          <a:ln>
            <a:noFill/>
          </a:ln>
        </p:spPr>
      </p:pic>
      <p:pic>
        <p:nvPicPr>
          <p:cNvPr id="526" name="Рисунок 6"/>
          <p:cNvPicPr/>
          <p:nvPr/>
        </p:nvPicPr>
        <p:blipFill>
          <a:blip r:embed="rId10"/>
          <a:stretch/>
        </p:blipFill>
        <p:spPr>
          <a:xfrm>
            <a:off x="0" y="4365360"/>
            <a:ext cx="2160360" cy="2549160"/>
          </a:xfrm>
          <a:prstGeom prst="rect">
            <a:avLst/>
          </a:prstGeom>
          <a:ln>
            <a:noFill/>
          </a:ln>
        </p:spPr>
      </p:pic>
      <p:pic>
        <p:nvPicPr>
          <p:cNvPr id="527" name="Рисунок 7"/>
          <p:cNvPicPr/>
          <p:nvPr/>
        </p:nvPicPr>
        <p:blipFill>
          <a:blip r:embed="rId11"/>
          <a:stretch/>
        </p:blipFill>
        <p:spPr>
          <a:xfrm>
            <a:off x="1577160" y="4359600"/>
            <a:ext cx="1710720" cy="2539440"/>
          </a:xfrm>
          <a:prstGeom prst="rect">
            <a:avLst/>
          </a:prstGeom>
          <a:ln>
            <a:noFill/>
          </a:ln>
        </p:spPr>
      </p:pic>
      <p:sp>
        <p:nvSpPr>
          <p:cNvPr id="19" name="CustomShape 4"/>
          <p:cNvSpPr/>
          <p:nvPr/>
        </p:nvSpPr>
        <p:spPr>
          <a:xfrm>
            <a:off x="2688479" y="1761756"/>
            <a:ext cx="6714366" cy="54066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400" b="1" spc="-1" dirty="0">
                <a:latin typeface="Roboto"/>
              </a:rPr>
              <a:t>МБУДО «Детская школа искусств» ЗАТО  г. Радужный Владимирской области</a:t>
            </a:r>
            <a:endParaRPr lang="ru-RU" sz="1400" b="0" strike="noStrike" spc="-1" dirty="0">
              <a:latin typeface="Arial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160" y="4365360"/>
            <a:ext cx="3299040" cy="2549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787039"/>
            <a:ext cx="2657277" cy="2447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0080" y="1787039"/>
            <a:ext cx="2730332" cy="2447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880" y="4365360"/>
            <a:ext cx="3449337" cy="2549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217" y="4365360"/>
            <a:ext cx="3523323" cy="2549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0541" y="4331880"/>
            <a:ext cx="1916459" cy="257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2405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4" name="Table 1"/>
          <p:cNvGraphicFramePr/>
          <p:nvPr/>
        </p:nvGraphicFramePr>
        <p:xfrm>
          <a:off x="1125933" y="2760641"/>
          <a:ext cx="753022" cy="517253"/>
        </p:xfrm>
        <a:graphic>
          <a:graphicData uri="http://schemas.openxmlformats.org/drawingml/2006/table">
            <a:tbl>
              <a:tblPr/>
              <a:tblGrid>
                <a:gridCol w="753022"/>
              </a:tblGrid>
              <a:tr h="517253">
                <a:tc>
                  <a:txBody>
                    <a:bodyPr/>
                    <a:lstStyle/>
                    <a:p>
                      <a:endParaRPr lang="ru-RU" sz="1800"/>
                    </a:p>
                  </a:txBody>
                  <a:tcPr marL="109786" marR="109786" marT="45714" marB="45714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15" name="Table 2"/>
          <p:cNvGraphicFramePr/>
          <p:nvPr/>
        </p:nvGraphicFramePr>
        <p:xfrm>
          <a:off x="1117294" y="2354974"/>
          <a:ext cx="753022" cy="517253"/>
        </p:xfrm>
        <a:graphic>
          <a:graphicData uri="http://schemas.openxmlformats.org/drawingml/2006/table">
            <a:tbl>
              <a:tblPr/>
              <a:tblGrid>
                <a:gridCol w="753022"/>
              </a:tblGrid>
              <a:tr h="517253">
                <a:tc>
                  <a:txBody>
                    <a:bodyPr/>
                    <a:lstStyle/>
                    <a:p>
                      <a:endParaRPr lang="ru-RU" sz="1800"/>
                    </a:p>
                  </a:txBody>
                  <a:tcPr marL="109786" marR="109786" marT="45714" marB="45714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16" name="Table 3"/>
          <p:cNvGraphicFramePr/>
          <p:nvPr/>
        </p:nvGraphicFramePr>
        <p:xfrm>
          <a:off x="1125933" y="3167028"/>
          <a:ext cx="736104" cy="517253"/>
        </p:xfrm>
        <a:graphic>
          <a:graphicData uri="http://schemas.openxmlformats.org/drawingml/2006/table">
            <a:tbl>
              <a:tblPr/>
              <a:tblGrid>
                <a:gridCol w="736104"/>
              </a:tblGrid>
              <a:tr h="517253">
                <a:tc>
                  <a:txBody>
                    <a:bodyPr/>
                    <a:lstStyle/>
                    <a:p>
                      <a:endParaRPr lang="ru-RU" sz="1800"/>
                    </a:p>
                  </a:txBody>
                  <a:tcPr marL="109786" marR="109786" marT="45714" marB="45714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17" name="Table 4"/>
          <p:cNvGraphicFramePr/>
          <p:nvPr/>
        </p:nvGraphicFramePr>
        <p:xfrm>
          <a:off x="1125933" y="4089588"/>
          <a:ext cx="736104" cy="517253"/>
        </p:xfrm>
        <a:graphic>
          <a:graphicData uri="http://schemas.openxmlformats.org/drawingml/2006/table">
            <a:tbl>
              <a:tblPr/>
              <a:tblGrid>
                <a:gridCol w="736104"/>
              </a:tblGrid>
              <a:tr h="517253">
                <a:tc>
                  <a:txBody>
                    <a:bodyPr/>
                    <a:lstStyle/>
                    <a:p>
                      <a:endParaRPr lang="ru-RU" sz="1800"/>
                    </a:p>
                  </a:txBody>
                  <a:tcPr marL="109786" marR="109786" marT="45714" marB="45714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18" name="Table 5"/>
          <p:cNvGraphicFramePr/>
          <p:nvPr/>
        </p:nvGraphicFramePr>
        <p:xfrm>
          <a:off x="1119094" y="4562206"/>
          <a:ext cx="742223" cy="517253"/>
        </p:xfrm>
        <a:graphic>
          <a:graphicData uri="http://schemas.openxmlformats.org/drawingml/2006/table">
            <a:tbl>
              <a:tblPr/>
              <a:tblGrid>
                <a:gridCol w="742223"/>
              </a:tblGrid>
              <a:tr h="517253">
                <a:tc>
                  <a:txBody>
                    <a:bodyPr/>
                    <a:lstStyle/>
                    <a:p>
                      <a:endParaRPr lang="ru-RU" sz="1800"/>
                    </a:p>
                  </a:txBody>
                  <a:tcPr marL="109786" marR="109786" marT="45714" marB="45714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19" name="Table 6"/>
          <p:cNvGraphicFramePr/>
          <p:nvPr/>
        </p:nvGraphicFramePr>
        <p:xfrm>
          <a:off x="1119094" y="4980832"/>
          <a:ext cx="742223" cy="517253"/>
        </p:xfrm>
        <a:graphic>
          <a:graphicData uri="http://schemas.openxmlformats.org/drawingml/2006/table">
            <a:tbl>
              <a:tblPr/>
              <a:tblGrid>
                <a:gridCol w="742223"/>
              </a:tblGrid>
              <a:tr h="517253">
                <a:tc>
                  <a:txBody>
                    <a:bodyPr/>
                    <a:lstStyle/>
                    <a:p>
                      <a:endParaRPr lang="ru-RU" sz="1800"/>
                    </a:p>
                  </a:txBody>
                  <a:tcPr marL="109786" marR="109786" marT="45714" marB="45714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20" name="Table 7"/>
          <p:cNvGraphicFramePr/>
          <p:nvPr/>
        </p:nvGraphicFramePr>
        <p:xfrm>
          <a:off x="1123773" y="5832841"/>
          <a:ext cx="746903" cy="517253"/>
        </p:xfrm>
        <a:graphic>
          <a:graphicData uri="http://schemas.openxmlformats.org/drawingml/2006/table">
            <a:tbl>
              <a:tblPr/>
              <a:tblGrid>
                <a:gridCol w="746903"/>
              </a:tblGrid>
              <a:tr h="517253">
                <a:tc>
                  <a:txBody>
                    <a:bodyPr/>
                    <a:lstStyle/>
                    <a:p>
                      <a:endParaRPr lang="ru-RU" sz="1800"/>
                    </a:p>
                  </a:txBody>
                  <a:tcPr marL="109786" marR="109786" marT="45714" marB="45714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221" name="Group 8"/>
          <p:cNvGrpSpPr/>
          <p:nvPr/>
        </p:nvGrpSpPr>
        <p:grpSpPr>
          <a:xfrm>
            <a:off x="360" y="1961"/>
            <a:ext cx="12188733" cy="1687100"/>
            <a:chOff x="360" y="720"/>
            <a:chExt cx="12190320" cy="1687320"/>
          </a:xfrm>
        </p:grpSpPr>
        <p:pic>
          <p:nvPicPr>
            <p:cNvPr id="222" name="Рисунок 4"/>
            <p:cNvPicPr/>
            <p:nvPr/>
          </p:nvPicPr>
          <p:blipFill>
            <a:blip r:embed="rId2"/>
            <a:stretch/>
          </p:blipFill>
          <p:spPr>
            <a:xfrm>
              <a:off x="360" y="720"/>
              <a:ext cx="3629520" cy="1687320"/>
            </a:xfrm>
            <a:prstGeom prst="rect">
              <a:avLst/>
            </a:prstGeom>
            <a:ln>
              <a:noFill/>
            </a:ln>
          </p:spPr>
        </p:pic>
        <p:sp>
          <p:nvSpPr>
            <p:cNvPr id="223" name="CustomShape 9"/>
            <p:cNvSpPr/>
            <p:nvPr/>
          </p:nvSpPr>
          <p:spPr>
            <a:xfrm>
              <a:off x="3629880" y="720"/>
              <a:ext cx="8560800" cy="1687320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grpSp>
        <p:nvGrpSpPr>
          <p:cNvPr id="226" name="Group 12"/>
          <p:cNvGrpSpPr/>
          <p:nvPr/>
        </p:nvGrpSpPr>
        <p:grpSpPr>
          <a:xfrm>
            <a:off x="15839" y="6285301"/>
            <a:ext cx="12189092" cy="557529"/>
            <a:chOff x="4719960" y="5469840"/>
            <a:chExt cx="7470720" cy="1206360"/>
          </a:xfrm>
        </p:grpSpPr>
        <p:sp>
          <p:nvSpPr>
            <p:cNvPr id="227" name="CustomShape 13"/>
            <p:cNvSpPr/>
            <p:nvPr/>
          </p:nvSpPr>
          <p:spPr>
            <a:xfrm>
              <a:off x="4719960" y="5784480"/>
              <a:ext cx="7470720" cy="891720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  <p:sp>
          <p:nvSpPr>
            <p:cNvPr id="228" name="CustomShape 14"/>
            <p:cNvSpPr/>
            <p:nvPr/>
          </p:nvSpPr>
          <p:spPr>
            <a:xfrm>
              <a:off x="4910040" y="5469840"/>
              <a:ext cx="7280640" cy="313920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229" name="CustomShape 15"/>
          <p:cNvSpPr/>
          <p:nvPr/>
        </p:nvSpPr>
        <p:spPr>
          <a:xfrm>
            <a:off x="6031014" y="3332967"/>
            <a:ext cx="180337" cy="55108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pic>
        <p:nvPicPr>
          <p:cNvPr id="230" name="Picture 2"/>
          <p:cNvPicPr/>
          <p:nvPr/>
        </p:nvPicPr>
        <p:blipFill>
          <a:blip r:embed="rId3"/>
          <a:stretch/>
        </p:blipFill>
        <p:spPr>
          <a:xfrm>
            <a:off x="53780" y="2084140"/>
            <a:ext cx="2157174" cy="2335434"/>
          </a:xfrm>
          <a:prstGeom prst="rect">
            <a:avLst/>
          </a:prstGeom>
          <a:ln>
            <a:noFill/>
          </a:ln>
        </p:spPr>
      </p:pic>
      <p:pic>
        <p:nvPicPr>
          <p:cNvPr id="231" name="Picture 4"/>
          <p:cNvPicPr/>
          <p:nvPr/>
        </p:nvPicPr>
        <p:blipFill>
          <a:blip r:embed="rId4"/>
          <a:stretch/>
        </p:blipFill>
        <p:spPr>
          <a:xfrm rot="16200000">
            <a:off x="389474" y="4112419"/>
            <a:ext cx="1750540" cy="2480036"/>
          </a:xfrm>
          <a:prstGeom prst="rect">
            <a:avLst/>
          </a:prstGeom>
          <a:ln>
            <a:noFill/>
          </a:ln>
        </p:spPr>
      </p:pic>
      <p:pic>
        <p:nvPicPr>
          <p:cNvPr id="232" name="Picture 6"/>
          <p:cNvPicPr/>
          <p:nvPr/>
        </p:nvPicPr>
        <p:blipFill>
          <a:blip r:embed="rId5"/>
          <a:stretch/>
        </p:blipFill>
        <p:spPr>
          <a:xfrm>
            <a:off x="8203881" y="2043945"/>
            <a:ext cx="1774343" cy="2328149"/>
          </a:xfrm>
          <a:prstGeom prst="rect">
            <a:avLst/>
          </a:prstGeom>
          <a:ln>
            <a:noFill/>
          </a:ln>
        </p:spPr>
      </p:pic>
      <p:pic>
        <p:nvPicPr>
          <p:cNvPr id="234" name="Picture 10"/>
          <p:cNvPicPr/>
          <p:nvPr/>
        </p:nvPicPr>
        <p:blipFill>
          <a:blip r:embed="rId6"/>
          <a:stretch/>
        </p:blipFill>
        <p:spPr>
          <a:xfrm>
            <a:off x="2210954" y="2084471"/>
            <a:ext cx="1780192" cy="2374489"/>
          </a:xfrm>
          <a:prstGeom prst="rect">
            <a:avLst/>
          </a:prstGeom>
          <a:ln>
            <a:noFill/>
          </a:ln>
        </p:spPr>
      </p:pic>
      <p:pic>
        <p:nvPicPr>
          <p:cNvPr id="235" name="Picture 12"/>
          <p:cNvPicPr/>
          <p:nvPr/>
        </p:nvPicPr>
        <p:blipFill>
          <a:blip r:embed="rId7"/>
          <a:stretch/>
        </p:blipFill>
        <p:spPr>
          <a:xfrm>
            <a:off x="2501365" y="4469022"/>
            <a:ext cx="2268344" cy="1783084"/>
          </a:xfrm>
          <a:prstGeom prst="rect">
            <a:avLst/>
          </a:prstGeom>
          <a:ln>
            <a:noFill/>
          </a:ln>
        </p:spPr>
      </p:pic>
      <p:pic>
        <p:nvPicPr>
          <p:cNvPr id="236" name="Picture 14"/>
          <p:cNvPicPr/>
          <p:nvPr/>
        </p:nvPicPr>
        <p:blipFill>
          <a:blip r:embed="rId8"/>
          <a:stretch/>
        </p:blipFill>
        <p:spPr>
          <a:xfrm>
            <a:off x="9488689" y="4497091"/>
            <a:ext cx="2637408" cy="1751797"/>
          </a:xfrm>
          <a:prstGeom prst="rect">
            <a:avLst/>
          </a:prstGeom>
          <a:ln>
            <a:noFill/>
          </a:ln>
        </p:spPr>
      </p:pic>
      <p:sp>
        <p:nvSpPr>
          <p:cNvPr id="25" name="CustomShape 19">
            <a:extLst>
              <a:ext uri="{FF2B5EF4-FFF2-40B4-BE49-F238E27FC236}">
                <a16:creationId xmlns="" xmlns:a16="http://schemas.microsoft.com/office/drawing/2014/main" id="{ABB67FE2-A99F-5042-92B6-A9916E5DD503}"/>
              </a:ext>
            </a:extLst>
          </p:cNvPr>
          <p:cNvSpPr/>
          <p:nvPr/>
        </p:nvSpPr>
        <p:spPr>
          <a:xfrm>
            <a:off x="3895086" y="2048058"/>
            <a:ext cx="4308795" cy="2340633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89988" tIns="44994" rIns="89988" bIns="44994" anchor="ctr">
            <a:noAutofit/>
          </a:bodyPr>
          <a:lstStyle/>
          <a:p>
            <a:pPr algn="ctr"/>
            <a:endParaRPr lang="en-US" sz="1400" spc="-1" dirty="0"/>
          </a:p>
          <a:p>
            <a:pPr algn="ctr"/>
            <a:endParaRPr lang="en-US" sz="1400" spc="-1" dirty="0"/>
          </a:p>
          <a:p>
            <a:pPr algn="ctr"/>
            <a:r>
              <a:rPr lang="ru-RU" sz="1350" dirty="0">
                <a:latin typeface="Roboto"/>
              </a:rPr>
              <a:t>На приобретение музыкальных инструментов, оборудования было </a:t>
            </a:r>
            <a:r>
              <a:rPr lang="ru-RU" sz="1350" dirty="0" smtClean="0">
                <a:latin typeface="Roboto"/>
              </a:rPr>
              <a:t>направлено</a:t>
            </a:r>
          </a:p>
          <a:p>
            <a:pPr algn="ctr"/>
            <a:r>
              <a:rPr lang="ru-RU" sz="1350" dirty="0" smtClean="0">
                <a:latin typeface="Roboto"/>
              </a:rPr>
              <a:t> свыше 14 млн</a:t>
            </a:r>
            <a:r>
              <a:rPr lang="ru-RU" sz="1350" dirty="0">
                <a:latin typeface="Roboto"/>
              </a:rPr>
              <a:t>. рублей, </a:t>
            </a:r>
            <a:endParaRPr lang="ru-RU" sz="1350" dirty="0" smtClean="0">
              <a:latin typeface="Roboto"/>
            </a:endParaRPr>
          </a:p>
          <a:p>
            <a:pPr algn="ctr"/>
            <a:r>
              <a:rPr lang="ru-RU" sz="1350" dirty="0" smtClean="0">
                <a:latin typeface="Roboto"/>
              </a:rPr>
              <a:t>в </a:t>
            </a:r>
            <a:r>
              <a:rPr lang="ru-RU" sz="1350" dirty="0" err="1">
                <a:latin typeface="Roboto"/>
              </a:rPr>
              <a:t>т.ч</a:t>
            </a:r>
            <a:r>
              <a:rPr lang="ru-RU" sz="1350" dirty="0">
                <a:latin typeface="Roboto"/>
              </a:rPr>
              <a:t>. </a:t>
            </a:r>
            <a:r>
              <a:rPr lang="ru-RU" sz="1350" dirty="0" smtClean="0">
                <a:latin typeface="Roboto"/>
              </a:rPr>
              <a:t>12,2 </a:t>
            </a:r>
            <a:r>
              <a:rPr lang="ru-RU" sz="1350" dirty="0">
                <a:latin typeface="Roboto"/>
              </a:rPr>
              <a:t>млн. рублей - из федерального бюджета. </a:t>
            </a:r>
            <a:endParaRPr lang="ru-RU" sz="1350" dirty="0" smtClean="0">
              <a:latin typeface="Roboto"/>
            </a:endParaRPr>
          </a:p>
          <a:p>
            <a:pPr algn="ctr"/>
            <a:r>
              <a:rPr lang="ru-RU" sz="1350" dirty="0" smtClean="0">
                <a:latin typeface="Roboto"/>
              </a:rPr>
              <a:t> В </a:t>
            </a:r>
            <a:r>
              <a:rPr lang="ru-RU" sz="1350" dirty="0">
                <a:latin typeface="Roboto"/>
              </a:rPr>
              <a:t>учебное заведение поставлены новые рояль акустический, пианино акустическое, баяны. </a:t>
            </a:r>
            <a:r>
              <a:rPr lang="ru-RU" sz="1350" dirty="0" smtClean="0">
                <a:latin typeface="Roboto"/>
              </a:rPr>
              <a:t>Оборудование </a:t>
            </a:r>
            <a:r>
              <a:rPr lang="ru-RU" sz="1350" dirty="0">
                <a:latin typeface="Roboto"/>
              </a:rPr>
              <a:t>для учебных кабинетов, интерактивные пособия, нотный педагогический репертуар, оборудование для учебных кабинетов (экраны, проекторы), </a:t>
            </a:r>
            <a:r>
              <a:rPr lang="ru-RU" sz="1350" dirty="0" smtClean="0">
                <a:latin typeface="Roboto"/>
              </a:rPr>
              <a:t>звуковое оборудование.</a:t>
            </a:r>
            <a:endParaRPr lang="ru-RU" sz="1400" spc="-1" dirty="0"/>
          </a:p>
          <a:p>
            <a:pPr algn="ctr"/>
            <a:endParaRPr lang="ru-RU" sz="1400" spc="-1" dirty="0">
              <a:latin typeface="Arial"/>
            </a:endParaRPr>
          </a:p>
        </p:txBody>
      </p:sp>
      <p:sp>
        <p:nvSpPr>
          <p:cNvPr id="26" name="CustomShape 4"/>
          <p:cNvSpPr/>
          <p:nvPr/>
        </p:nvSpPr>
        <p:spPr>
          <a:xfrm>
            <a:off x="3876616" y="1683065"/>
            <a:ext cx="4308795" cy="54066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400" b="1" spc="-1" dirty="0">
                <a:latin typeface="Roboto"/>
              </a:rPr>
              <a:t>МБУДО «Александровская районная детская школа искусств им. В.В. Зубова»</a:t>
            </a:r>
            <a:endParaRPr lang="ru-RU" sz="1400" b="0" strike="noStrike" spc="-1" dirty="0">
              <a:latin typeface="Arial"/>
            </a:endParaRPr>
          </a:p>
        </p:txBody>
      </p:sp>
      <p:sp>
        <p:nvSpPr>
          <p:cNvPr id="27" name="CustomShape 4"/>
          <p:cNvSpPr/>
          <p:nvPr/>
        </p:nvSpPr>
        <p:spPr>
          <a:xfrm>
            <a:off x="3570121" y="223131"/>
            <a:ext cx="8634810" cy="109466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/>
            <a:r>
              <a:rPr lang="ru-RU" sz="1600" b="1" spc="-1" dirty="0">
                <a:solidFill>
                  <a:srgbClr val="FFFFFF"/>
                </a:solidFill>
                <a:latin typeface="Roboto"/>
                <a:ea typeface="DejaVu Sans"/>
              </a:rPr>
              <a:t>Оснащены </a:t>
            </a:r>
            <a:r>
              <a:rPr lang="ru-RU" sz="1600" b="1" spc="-1" dirty="0" smtClean="0">
                <a:solidFill>
                  <a:srgbClr val="FFFFFF"/>
                </a:solidFill>
                <a:latin typeface="Roboto"/>
                <a:ea typeface="DejaVu Sans"/>
              </a:rPr>
              <a:t>10 </a:t>
            </a:r>
            <a:r>
              <a:rPr lang="ru-RU" sz="1600" b="1" spc="-1" dirty="0">
                <a:solidFill>
                  <a:srgbClr val="FFFFFF"/>
                </a:solidFill>
                <a:latin typeface="Roboto"/>
                <a:ea typeface="DejaVu Sans"/>
              </a:rPr>
              <a:t>образовательных учреждений культуры (детских школ искусств и колледж) музыкальными инструментами, оборудованием и </a:t>
            </a:r>
            <a:r>
              <a:rPr lang="ru-RU" sz="1600" b="1" spc="-1" dirty="0" smtClean="0">
                <a:solidFill>
                  <a:srgbClr val="FFFFFF"/>
                </a:solidFill>
                <a:latin typeface="Roboto"/>
                <a:ea typeface="DejaVu Sans"/>
              </a:rPr>
              <a:t>материалами</a:t>
            </a:r>
          </a:p>
          <a:p>
            <a:pPr algn="ctr"/>
            <a:endParaRPr lang="ru-RU" sz="1600" b="1" spc="-1" dirty="0">
              <a:solidFill>
                <a:srgbClr val="FFFFFF"/>
              </a:solidFill>
              <a:latin typeface="Roboto"/>
              <a:ea typeface="DejaVu Sans"/>
            </a:endParaRPr>
          </a:p>
          <a:p>
            <a:pPr algn="ctr">
              <a:lnSpc>
                <a:spcPct val="100000"/>
              </a:lnSpc>
            </a:pPr>
            <a:endParaRPr lang="ru-RU" sz="1600" b="0" strike="noStrike" spc="-1" dirty="0">
              <a:latin typeface="Arial"/>
            </a:endParaRPr>
          </a:p>
        </p:txBody>
      </p:sp>
      <p:pic>
        <p:nvPicPr>
          <p:cNvPr id="28" name="Picture 12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5471" y="4462064"/>
            <a:ext cx="2402566" cy="1801925"/>
          </a:xfrm>
          <a:prstGeom prst="rect">
            <a:avLst/>
          </a:prstGeom>
          <a:ln>
            <a:noFill/>
          </a:ln>
        </p:spPr>
      </p:pic>
      <p:pic>
        <p:nvPicPr>
          <p:cNvPr id="29" name="Picture 8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7957" y="2066275"/>
            <a:ext cx="1944470" cy="2305819"/>
          </a:xfrm>
          <a:prstGeom prst="rect">
            <a:avLst/>
          </a:prstGeom>
          <a:ln>
            <a:noFill/>
          </a:ln>
        </p:spPr>
      </p:pic>
      <p:pic>
        <p:nvPicPr>
          <p:cNvPr id="30" name="Picture 8"/>
          <p:cNvPicPr/>
          <p:nvPr/>
        </p:nvPicPr>
        <p:blipFill>
          <a:blip r:embed="rId11"/>
          <a:stretch/>
        </p:blipFill>
        <p:spPr>
          <a:xfrm>
            <a:off x="7178037" y="4477167"/>
            <a:ext cx="2310652" cy="1771721"/>
          </a:xfrm>
          <a:prstGeom prst="rect">
            <a:avLst/>
          </a:prstGeom>
          <a:ln>
            <a:noFill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688" y="4458473"/>
            <a:ext cx="2637409" cy="1805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035" y="4458473"/>
            <a:ext cx="2310653" cy="1805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003" y="4458473"/>
            <a:ext cx="2400033" cy="1790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4761" y="4458960"/>
            <a:ext cx="2270075" cy="1789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7957" y="2041963"/>
            <a:ext cx="1944470" cy="2330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92" y="4458961"/>
            <a:ext cx="2469870" cy="1789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8203878" y="2043945"/>
            <a:ext cx="1775057" cy="2328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80" y="2084470"/>
            <a:ext cx="3841306" cy="2335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5223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Рисунок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2039" y="5098504"/>
            <a:ext cx="2408491" cy="1539888"/>
          </a:xfrm>
          <a:prstGeom prst="rect">
            <a:avLst/>
          </a:prstGeom>
          <a:ln>
            <a:noFill/>
          </a:ln>
        </p:spPr>
      </p:pic>
      <p:pic>
        <p:nvPicPr>
          <p:cNvPr id="19" name="Рисунок 5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0530" y="5091395"/>
            <a:ext cx="2519895" cy="1628426"/>
          </a:xfrm>
          <a:prstGeom prst="rect">
            <a:avLst/>
          </a:prstGeom>
          <a:ln>
            <a:noFill/>
          </a:ln>
        </p:spPr>
      </p:pic>
      <p:pic>
        <p:nvPicPr>
          <p:cNvPr id="21" name="Рисунок 5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7828" y="5091394"/>
            <a:ext cx="2063822" cy="1628425"/>
          </a:xfrm>
          <a:prstGeom prst="rect">
            <a:avLst/>
          </a:prstGeom>
          <a:ln>
            <a:noFill/>
          </a:ln>
        </p:spPr>
      </p:pic>
      <p:pic>
        <p:nvPicPr>
          <p:cNvPr id="512" name="Рисунок 8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1653" y="3444499"/>
            <a:ext cx="2704553" cy="1605502"/>
          </a:xfrm>
          <a:prstGeom prst="rect">
            <a:avLst/>
          </a:prstGeom>
          <a:ln>
            <a:noFill/>
          </a:ln>
        </p:spPr>
      </p:pic>
      <p:graphicFrame>
        <p:nvGraphicFramePr>
          <p:cNvPr id="513" name="Table 1"/>
          <p:cNvGraphicFramePr/>
          <p:nvPr/>
        </p:nvGraphicFramePr>
        <p:xfrm>
          <a:off x="825120" y="5808960"/>
          <a:ext cx="907200" cy="559800"/>
        </p:xfrm>
        <a:graphic>
          <a:graphicData uri="http://schemas.openxmlformats.org/drawingml/2006/table">
            <a:tbl>
              <a:tblPr/>
              <a:tblGrid>
                <a:gridCol w="907200"/>
              </a:tblGrid>
              <a:tr h="559800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109440" marR="109440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514" name="Group 2"/>
          <p:cNvGrpSpPr/>
          <p:nvPr/>
        </p:nvGrpSpPr>
        <p:grpSpPr>
          <a:xfrm>
            <a:off x="360" y="1800"/>
            <a:ext cx="12188160" cy="1686240"/>
            <a:chOff x="360" y="1800"/>
            <a:chExt cx="12188160" cy="1686240"/>
          </a:xfrm>
        </p:grpSpPr>
        <p:pic>
          <p:nvPicPr>
            <p:cNvPr id="515" name="Рисунок 4"/>
            <p:cNvPicPr/>
            <p:nvPr/>
          </p:nvPicPr>
          <p:blipFill>
            <a:blip r:embed="rId7"/>
            <a:stretch/>
          </p:blipFill>
          <p:spPr>
            <a:xfrm>
              <a:off x="360" y="1800"/>
              <a:ext cx="3628440" cy="1686240"/>
            </a:xfrm>
            <a:prstGeom prst="rect">
              <a:avLst/>
            </a:prstGeom>
            <a:ln>
              <a:noFill/>
            </a:ln>
          </p:spPr>
        </p:pic>
        <p:sp>
          <p:nvSpPr>
            <p:cNvPr id="516" name="CustomShape 3"/>
            <p:cNvSpPr/>
            <p:nvPr/>
          </p:nvSpPr>
          <p:spPr>
            <a:xfrm>
              <a:off x="3629520" y="1800"/>
              <a:ext cx="8559000" cy="1686240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517" name="CustomShape 4"/>
          <p:cNvSpPr/>
          <p:nvPr/>
        </p:nvSpPr>
        <p:spPr>
          <a:xfrm>
            <a:off x="3618000" y="246600"/>
            <a:ext cx="8559000" cy="60222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/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Оснащены 10 образовательных учреждений культуры (детских школ искусств и колледж) музыкальными инструментами, оборудованием и материалами</a:t>
            </a:r>
          </a:p>
        </p:txBody>
      </p:sp>
      <p:sp>
        <p:nvSpPr>
          <p:cNvPr id="518" name="CustomShape 5"/>
          <p:cNvSpPr/>
          <p:nvPr/>
        </p:nvSpPr>
        <p:spPr>
          <a:xfrm>
            <a:off x="6031080" y="3332880"/>
            <a:ext cx="179640" cy="5504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519" name="CustomShape 6"/>
          <p:cNvSpPr/>
          <p:nvPr/>
        </p:nvSpPr>
        <p:spPr>
          <a:xfrm>
            <a:off x="2903979" y="2275463"/>
            <a:ext cx="6254201" cy="2730691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/>
            <a:r>
              <a:rPr lang="ru-RU" sz="1350" dirty="0">
                <a:latin typeface="Roboto"/>
              </a:rPr>
              <a:t>На приобретение музыкальных инструментов, оборудования было направлено около </a:t>
            </a:r>
            <a:r>
              <a:rPr lang="ru-RU" sz="1350" dirty="0" smtClean="0">
                <a:latin typeface="Roboto"/>
              </a:rPr>
              <a:t>2,5 </a:t>
            </a:r>
            <a:r>
              <a:rPr lang="ru-RU" sz="1350" dirty="0">
                <a:latin typeface="Roboto"/>
              </a:rPr>
              <a:t>млн. рублей</a:t>
            </a:r>
            <a:r>
              <a:rPr lang="ru-RU" sz="1350" dirty="0" smtClean="0">
                <a:latin typeface="Roboto"/>
              </a:rPr>
              <a:t>,</a:t>
            </a:r>
          </a:p>
          <a:p>
            <a:pPr algn="ctr"/>
            <a:r>
              <a:rPr lang="ru-RU" sz="1350" dirty="0" smtClean="0">
                <a:latin typeface="Roboto"/>
              </a:rPr>
              <a:t> </a:t>
            </a:r>
            <a:r>
              <a:rPr lang="ru-RU" sz="1350" dirty="0">
                <a:latin typeface="Roboto"/>
              </a:rPr>
              <a:t>в </a:t>
            </a:r>
            <a:r>
              <a:rPr lang="ru-RU" sz="1350" dirty="0" err="1">
                <a:latin typeface="Roboto"/>
              </a:rPr>
              <a:t>т.ч</a:t>
            </a:r>
            <a:r>
              <a:rPr lang="ru-RU" sz="1350" dirty="0">
                <a:latin typeface="Roboto"/>
              </a:rPr>
              <a:t>. </a:t>
            </a:r>
            <a:r>
              <a:rPr lang="ru-RU" sz="1350" dirty="0" smtClean="0">
                <a:latin typeface="Roboto"/>
              </a:rPr>
              <a:t>2,2 </a:t>
            </a:r>
            <a:r>
              <a:rPr lang="ru-RU" sz="1350" dirty="0">
                <a:latin typeface="Roboto"/>
              </a:rPr>
              <a:t>млн. рублей - из федерального бюджета. </a:t>
            </a:r>
          </a:p>
          <a:p>
            <a:pPr algn="ctr"/>
            <a:r>
              <a:rPr lang="ru-RU" sz="1350" dirty="0" smtClean="0">
                <a:latin typeface="Roboto"/>
              </a:rPr>
              <a:t>Школа </a:t>
            </a:r>
            <a:r>
              <a:rPr lang="ru-RU" sz="1350" dirty="0">
                <a:latin typeface="Roboto"/>
              </a:rPr>
              <a:t>полностью </a:t>
            </a:r>
            <a:r>
              <a:rPr lang="ru-RU" sz="1350" dirty="0" smtClean="0">
                <a:latin typeface="Roboto"/>
              </a:rPr>
              <a:t>обновила учебные пособия и приобрела новую мебель в больших количествах, так же множество музыкальных инструментов (домра, балалайка, баян, аккордеон, гитара классическая, пианино).</a:t>
            </a:r>
            <a:endParaRPr lang="ru-RU" sz="1350" dirty="0">
              <a:latin typeface="Roboto"/>
            </a:endParaRPr>
          </a:p>
        </p:txBody>
      </p:sp>
      <p:pic>
        <p:nvPicPr>
          <p:cNvPr id="520" name="Рисунок 16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200" y="1729432"/>
            <a:ext cx="2593374" cy="1715067"/>
          </a:xfrm>
          <a:prstGeom prst="rect">
            <a:avLst/>
          </a:prstGeom>
          <a:ln>
            <a:noFill/>
          </a:ln>
        </p:spPr>
      </p:pic>
      <p:pic>
        <p:nvPicPr>
          <p:cNvPr id="524" name="Рисунок 4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99" y="3485891"/>
            <a:ext cx="2632344" cy="1564110"/>
          </a:xfrm>
          <a:prstGeom prst="rect">
            <a:avLst/>
          </a:prstGeom>
          <a:ln>
            <a:noFill/>
          </a:ln>
        </p:spPr>
      </p:pic>
      <p:pic>
        <p:nvPicPr>
          <p:cNvPr id="525" name="Рисунок 5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2683" y="1729432"/>
            <a:ext cx="2743523" cy="1643647"/>
          </a:xfrm>
          <a:prstGeom prst="rect">
            <a:avLst/>
          </a:prstGeom>
          <a:ln>
            <a:noFill/>
          </a:ln>
        </p:spPr>
      </p:pic>
      <p:pic>
        <p:nvPicPr>
          <p:cNvPr id="526" name="Рисунок 6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2683" y="5098504"/>
            <a:ext cx="2661011" cy="1601258"/>
          </a:xfrm>
          <a:prstGeom prst="rect">
            <a:avLst/>
          </a:prstGeom>
          <a:ln>
            <a:noFill/>
          </a:ln>
        </p:spPr>
      </p:pic>
      <p:pic>
        <p:nvPicPr>
          <p:cNvPr id="527" name="Рисунок 7"/>
          <p:cNvPicPr/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99" y="5091394"/>
            <a:ext cx="2591840" cy="1631286"/>
          </a:xfrm>
          <a:prstGeom prst="rect">
            <a:avLst/>
          </a:prstGeom>
          <a:ln>
            <a:noFill/>
          </a:ln>
        </p:spPr>
      </p:pic>
      <p:grpSp>
        <p:nvGrpSpPr>
          <p:cNvPr id="23" name="Group 19"/>
          <p:cNvGrpSpPr/>
          <p:nvPr/>
        </p:nvGrpSpPr>
        <p:grpSpPr>
          <a:xfrm>
            <a:off x="130198" y="6639230"/>
            <a:ext cx="12060121" cy="220209"/>
            <a:chOff x="0" y="6291720"/>
            <a:chExt cx="12190320" cy="567720"/>
          </a:xfrm>
        </p:grpSpPr>
        <p:sp>
          <p:nvSpPr>
            <p:cNvPr id="24" name="CustomShape 20"/>
            <p:cNvSpPr/>
            <p:nvPr/>
          </p:nvSpPr>
          <p:spPr>
            <a:xfrm>
              <a:off x="0" y="6436080"/>
              <a:ext cx="12190320" cy="42336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5" name="CustomShape 21"/>
            <p:cNvSpPr/>
            <p:nvPr/>
          </p:nvSpPr>
          <p:spPr>
            <a:xfrm>
              <a:off x="311040" y="6291720"/>
              <a:ext cx="11879280" cy="14220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27" name="CustomShape 4"/>
          <p:cNvSpPr/>
          <p:nvPr/>
        </p:nvSpPr>
        <p:spPr>
          <a:xfrm>
            <a:off x="2877430" y="1695149"/>
            <a:ext cx="6321397" cy="3252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400" b="1" spc="-1" dirty="0">
                <a:latin typeface="Roboto"/>
              </a:rPr>
              <a:t>МБУДО «Никологорская детская школа искусств»</a:t>
            </a:r>
            <a:endParaRPr lang="ru-RU" sz="1400" b="0" strike="noStrike" spc="-1" dirty="0">
              <a:latin typeface="Arial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2682" y="1729432"/>
            <a:ext cx="2743524" cy="164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2683" y="5091394"/>
            <a:ext cx="2743522" cy="1547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97" y="1729431"/>
            <a:ext cx="2632345" cy="1715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2682" y="3444499"/>
            <a:ext cx="2743523" cy="1605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5642" y="5091394"/>
            <a:ext cx="2379609" cy="1544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007" y="5098504"/>
            <a:ext cx="2030675" cy="1546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07" y="3485890"/>
            <a:ext cx="2646836" cy="156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97" y="5091394"/>
            <a:ext cx="2591842" cy="1544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9432" y="5091394"/>
            <a:ext cx="2222575" cy="1544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4285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Рисунок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1989" y="1683065"/>
            <a:ext cx="2565841" cy="1608811"/>
          </a:xfrm>
          <a:prstGeom prst="rect">
            <a:avLst/>
          </a:prstGeom>
          <a:ln>
            <a:noFill/>
          </a:ln>
        </p:spPr>
      </p:pic>
      <p:graphicFrame>
        <p:nvGraphicFramePr>
          <p:cNvPr id="513" name="Table 1"/>
          <p:cNvGraphicFramePr/>
          <p:nvPr/>
        </p:nvGraphicFramePr>
        <p:xfrm>
          <a:off x="825120" y="5808960"/>
          <a:ext cx="907200" cy="559800"/>
        </p:xfrm>
        <a:graphic>
          <a:graphicData uri="http://schemas.openxmlformats.org/drawingml/2006/table">
            <a:tbl>
              <a:tblPr/>
              <a:tblGrid>
                <a:gridCol w="907200"/>
              </a:tblGrid>
              <a:tr h="559800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109440" marR="109440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514" name="Group 2"/>
          <p:cNvGrpSpPr/>
          <p:nvPr/>
        </p:nvGrpSpPr>
        <p:grpSpPr>
          <a:xfrm>
            <a:off x="360" y="1800"/>
            <a:ext cx="12188160" cy="1686240"/>
            <a:chOff x="360" y="1800"/>
            <a:chExt cx="12188160" cy="1686240"/>
          </a:xfrm>
        </p:grpSpPr>
        <p:pic>
          <p:nvPicPr>
            <p:cNvPr id="515" name="Рисунок 4"/>
            <p:cNvPicPr/>
            <p:nvPr/>
          </p:nvPicPr>
          <p:blipFill>
            <a:blip r:embed="rId4"/>
            <a:stretch/>
          </p:blipFill>
          <p:spPr>
            <a:xfrm>
              <a:off x="360" y="1800"/>
              <a:ext cx="3628440" cy="1686240"/>
            </a:xfrm>
            <a:prstGeom prst="rect">
              <a:avLst/>
            </a:prstGeom>
            <a:ln>
              <a:noFill/>
            </a:ln>
          </p:spPr>
        </p:pic>
        <p:sp>
          <p:nvSpPr>
            <p:cNvPr id="516" name="CustomShape 3"/>
            <p:cNvSpPr/>
            <p:nvPr/>
          </p:nvSpPr>
          <p:spPr>
            <a:xfrm>
              <a:off x="3629520" y="1800"/>
              <a:ext cx="8559000" cy="1686240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518" name="CustomShape 5"/>
          <p:cNvSpPr/>
          <p:nvPr/>
        </p:nvSpPr>
        <p:spPr>
          <a:xfrm>
            <a:off x="6031080" y="3332880"/>
            <a:ext cx="179640" cy="5504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519" name="CustomShape 6"/>
          <p:cNvSpPr/>
          <p:nvPr/>
        </p:nvSpPr>
        <p:spPr>
          <a:xfrm>
            <a:off x="2848610" y="2414561"/>
            <a:ext cx="6502537" cy="2387077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/>
            <a:r>
              <a:rPr lang="ru-RU" sz="1400" dirty="0" smtClean="0"/>
              <a:t>	</a:t>
            </a:r>
            <a:r>
              <a:rPr lang="ru-RU" sz="1400" dirty="0">
                <a:latin typeface="Roboto"/>
              </a:rPr>
              <a:t> На приобретение музыкальных инструментов, оборудования было направлено около </a:t>
            </a:r>
            <a:r>
              <a:rPr lang="ru-RU" sz="1400" dirty="0" smtClean="0">
                <a:latin typeface="Roboto"/>
              </a:rPr>
              <a:t>3,2 </a:t>
            </a:r>
            <a:r>
              <a:rPr lang="ru-RU" sz="1400" dirty="0">
                <a:latin typeface="Roboto"/>
              </a:rPr>
              <a:t>млн. рублей, в </a:t>
            </a:r>
            <a:r>
              <a:rPr lang="ru-RU" sz="1400" dirty="0" err="1">
                <a:latin typeface="Roboto"/>
              </a:rPr>
              <a:t>т.ч</a:t>
            </a:r>
            <a:r>
              <a:rPr lang="ru-RU" sz="1400" dirty="0">
                <a:latin typeface="Roboto"/>
              </a:rPr>
              <a:t>. </a:t>
            </a:r>
            <a:r>
              <a:rPr lang="ru-RU" sz="1400" dirty="0" smtClean="0">
                <a:latin typeface="Roboto"/>
              </a:rPr>
              <a:t>2,8 </a:t>
            </a:r>
            <a:r>
              <a:rPr lang="ru-RU" sz="1400" dirty="0">
                <a:latin typeface="Roboto"/>
              </a:rPr>
              <a:t>млн. рублей - из федерального </a:t>
            </a:r>
            <a:r>
              <a:rPr lang="ru-RU" sz="1400" dirty="0" smtClean="0">
                <a:latin typeface="Roboto"/>
              </a:rPr>
              <a:t>бюджета.</a:t>
            </a:r>
          </a:p>
          <a:p>
            <a:pPr algn="ctr"/>
            <a:r>
              <a:rPr lang="ru-RU" sz="1400" dirty="0" smtClean="0">
                <a:latin typeface="Roboto"/>
              </a:rPr>
              <a:t> </a:t>
            </a:r>
            <a:r>
              <a:rPr lang="ru-RU" sz="1400" dirty="0">
                <a:latin typeface="Roboto"/>
              </a:rPr>
              <a:t>База школы пополнилась хореографическими станками, </a:t>
            </a:r>
            <a:r>
              <a:rPr lang="ru-RU" sz="1400" dirty="0" smtClean="0">
                <a:latin typeface="Roboto"/>
              </a:rPr>
              <a:t>напольными мольбертами,</a:t>
            </a:r>
            <a:r>
              <a:rPr lang="en-US" sz="1400" dirty="0" smtClean="0">
                <a:latin typeface="Roboto"/>
              </a:rPr>
              <a:t> </a:t>
            </a:r>
            <a:r>
              <a:rPr lang="ru-RU" sz="1400" dirty="0" smtClean="0">
                <a:latin typeface="Roboto"/>
              </a:rPr>
              <a:t>подсветкой для мольберта, натюрмортными стойками, экспозиционной витриной, интерактивной доской, ноутбуками </a:t>
            </a:r>
            <a:r>
              <a:rPr lang="en-US" sz="1400" dirty="0" smtClean="0">
                <a:latin typeface="Roboto"/>
              </a:rPr>
              <a:t>Asus</a:t>
            </a:r>
            <a:r>
              <a:rPr lang="ru-RU" sz="1400" dirty="0" smtClean="0">
                <a:latin typeface="Roboto"/>
              </a:rPr>
              <a:t>, Учебными материалами, а так же музыкальными инструментами</a:t>
            </a:r>
            <a:r>
              <a:rPr lang="ru-RU" sz="1400" dirty="0">
                <a:latin typeface="Roboto"/>
              </a:rPr>
              <a:t>.	</a:t>
            </a:r>
          </a:p>
        </p:txBody>
      </p:sp>
      <p:pic>
        <p:nvPicPr>
          <p:cNvPr id="520" name="Рисунок 16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838" y="1729432"/>
            <a:ext cx="2572098" cy="1643647"/>
          </a:xfrm>
          <a:prstGeom prst="rect">
            <a:avLst/>
          </a:prstGeom>
          <a:ln>
            <a:noFill/>
          </a:ln>
        </p:spPr>
      </p:pic>
      <p:pic>
        <p:nvPicPr>
          <p:cNvPr id="524" name="Рисунок 4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731" y="3332880"/>
            <a:ext cx="2540308" cy="1564110"/>
          </a:xfrm>
          <a:prstGeom prst="rect">
            <a:avLst/>
          </a:prstGeom>
          <a:ln>
            <a:noFill/>
          </a:ln>
        </p:spPr>
      </p:pic>
      <p:pic>
        <p:nvPicPr>
          <p:cNvPr id="525" name="Рисунок 5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6820" y="3291876"/>
            <a:ext cx="2562483" cy="1597764"/>
          </a:xfrm>
          <a:prstGeom prst="rect">
            <a:avLst/>
          </a:prstGeom>
          <a:ln>
            <a:noFill/>
          </a:ln>
        </p:spPr>
      </p:pic>
      <p:pic>
        <p:nvPicPr>
          <p:cNvPr id="527" name="Рисунок 7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80" y="4896990"/>
            <a:ext cx="2467113" cy="1557354"/>
          </a:xfrm>
          <a:prstGeom prst="rect">
            <a:avLst/>
          </a:prstGeom>
          <a:ln>
            <a:noFill/>
          </a:ln>
        </p:spPr>
      </p:pic>
      <p:grpSp>
        <p:nvGrpSpPr>
          <p:cNvPr id="23" name="Group 19"/>
          <p:cNvGrpSpPr/>
          <p:nvPr/>
        </p:nvGrpSpPr>
        <p:grpSpPr>
          <a:xfrm>
            <a:off x="130198" y="6442832"/>
            <a:ext cx="12060121" cy="416608"/>
            <a:chOff x="0" y="6291720"/>
            <a:chExt cx="12190320" cy="567720"/>
          </a:xfrm>
        </p:grpSpPr>
        <p:sp>
          <p:nvSpPr>
            <p:cNvPr id="24" name="CustomShape 20"/>
            <p:cNvSpPr/>
            <p:nvPr/>
          </p:nvSpPr>
          <p:spPr>
            <a:xfrm>
              <a:off x="0" y="6436080"/>
              <a:ext cx="12190320" cy="42336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5" name="CustomShape 21"/>
            <p:cNvSpPr/>
            <p:nvPr/>
          </p:nvSpPr>
          <p:spPr>
            <a:xfrm>
              <a:off x="311040" y="6291720"/>
              <a:ext cx="11879280" cy="14220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pic>
        <p:nvPicPr>
          <p:cNvPr id="21" name="Рисунок 5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6953" y="4896835"/>
            <a:ext cx="2047534" cy="1557509"/>
          </a:xfrm>
          <a:prstGeom prst="rect">
            <a:avLst/>
          </a:prstGeom>
          <a:ln>
            <a:noFill/>
          </a:ln>
        </p:spPr>
      </p:pic>
      <p:pic>
        <p:nvPicPr>
          <p:cNvPr id="27" name="Рисунок 5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2900" y="4905629"/>
            <a:ext cx="1627840" cy="1548715"/>
          </a:xfrm>
          <a:prstGeom prst="rect">
            <a:avLst/>
          </a:prstGeom>
          <a:ln>
            <a:noFill/>
          </a:ln>
        </p:spPr>
      </p:pic>
      <p:pic>
        <p:nvPicPr>
          <p:cNvPr id="19" name="Рисунок 5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4904" y="4889640"/>
            <a:ext cx="1195833" cy="1572053"/>
          </a:xfrm>
          <a:prstGeom prst="rect">
            <a:avLst/>
          </a:prstGeom>
          <a:ln>
            <a:noFill/>
          </a:ln>
        </p:spPr>
      </p:pic>
      <p:sp>
        <p:nvSpPr>
          <p:cNvPr id="26" name="CustomShape 4"/>
          <p:cNvSpPr/>
          <p:nvPr/>
        </p:nvSpPr>
        <p:spPr>
          <a:xfrm>
            <a:off x="2892820" y="1683065"/>
            <a:ext cx="6458327" cy="3252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400" b="1" spc="-1" dirty="0">
                <a:latin typeface="Roboto"/>
              </a:rPr>
              <a:t>МБУДО «Детская школа искусств п. </a:t>
            </a:r>
            <a:r>
              <a:rPr lang="ru-RU" sz="1400" b="1" spc="-1" dirty="0" err="1">
                <a:latin typeface="Roboto"/>
              </a:rPr>
              <a:t>Бавлены</a:t>
            </a:r>
            <a:r>
              <a:rPr lang="ru-RU" sz="1400" b="1" spc="-1" dirty="0">
                <a:latin typeface="Roboto"/>
              </a:rPr>
              <a:t>»</a:t>
            </a:r>
            <a:endParaRPr lang="ru-RU" sz="1400" b="0" strike="noStrike" spc="-1" dirty="0">
              <a:latin typeface="Arial"/>
            </a:endParaRPr>
          </a:p>
        </p:txBody>
      </p:sp>
      <p:sp>
        <p:nvSpPr>
          <p:cNvPr id="29" name="CustomShape 4"/>
          <p:cNvSpPr/>
          <p:nvPr/>
        </p:nvSpPr>
        <p:spPr>
          <a:xfrm>
            <a:off x="3618000" y="525955"/>
            <a:ext cx="8559000" cy="60222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/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Оснащены 10 образовательных учреждений культуры (детских школ искусств и колледж) музыкальными инструментами, оборудованием и материалами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737" y="4885126"/>
            <a:ext cx="1696216" cy="1576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3148" y="4896990"/>
            <a:ext cx="1639752" cy="1564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97" y="1729333"/>
            <a:ext cx="2582739" cy="1643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2197" y="4892559"/>
            <a:ext cx="1850951" cy="1569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2986" y="4885127"/>
            <a:ext cx="1091247" cy="1576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2900" y="4896990"/>
            <a:ext cx="1627840" cy="1564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837" y="3373080"/>
            <a:ext cx="2581201" cy="151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0739" y="4889640"/>
            <a:ext cx="1748563" cy="1572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838" y="4896990"/>
            <a:ext cx="2154066" cy="1564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1989" y="1683063"/>
            <a:ext cx="2587313" cy="3222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4169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Рисунок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2969" y="4776208"/>
            <a:ext cx="1832559" cy="1695562"/>
          </a:xfrm>
          <a:prstGeom prst="rect">
            <a:avLst/>
          </a:prstGeom>
          <a:ln>
            <a:noFill/>
          </a:ln>
        </p:spPr>
      </p:pic>
      <p:graphicFrame>
        <p:nvGraphicFramePr>
          <p:cNvPr id="513" name="Table 1"/>
          <p:cNvGraphicFramePr/>
          <p:nvPr/>
        </p:nvGraphicFramePr>
        <p:xfrm>
          <a:off x="825120" y="5808960"/>
          <a:ext cx="907200" cy="559800"/>
        </p:xfrm>
        <a:graphic>
          <a:graphicData uri="http://schemas.openxmlformats.org/drawingml/2006/table">
            <a:tbl>
              <a:tblPr/>
              <a:tblGrid>
                <a:gridCol w="907200"/>
              </a:tblGrid>
              <a:tr h="559800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109440" marR="109440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514" name="Group 2"/>
          <p:cNvGrpSpPr/>
          <p:nvPr/>
        </p:nvGrpSpPr>
        <p:grpSpPr>
          <a:xfrm>
            <a:off x="108195" y="29529"/>
            <a:ext cx="12188160" cy="1686240"/>
            <a:chOff x="360" y="1800"/>
            <a:chExt cx="12188160" cy="1686240"/>
          </a:xfrm>
        </p:grpSpPr>
        <p:pic>
          <p:nvPicPr>
            <p:cNvPr id="515" name="Рисунок 4"/>
            <p:cNvPicPr/>
            <p:nvPr/>
          </p:nvPicPr>
          <p:blipFill>
            <a:blip r:embed="rId4"/>
            <a:stretch/>
          </p:blipFill>
          <p:spPr>
            <a:xfrm>
              <a:off x="360" y="1800"/>
              <a:ext cx="3628440" cy="1686240"/>
            </a:xfrm>
            <a:prstGeom prst="rect">
              <a:avLst/>
            </a:prstGeom>
            <a:ln>
              <a:noFill/>
            </a:ln>
          </p:spPr>
        </p:pic>
        <p:sp>
          <p:nvSpPr>
            <p:cNvPr id="516" name="CustomShape 3"/>
            <p:cNvSpPr/>
            <p:nvPr/>
          </p:nvSpPr>
          <p:spPr>
            <a:xfrm>
              <a:off x="3629520" y="1800"/>
              <a:ext cx="8559000" cy="1686240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518" name="CustomShape 5"/>
          <p:cNvSpPr/>
          <p:nvPr/>
        </p:nvSpPr>
        <p:spPr>
          <a:xfrm>
            <a:off x="6031080" y="3332880"/>
            <a:ext cx="179640" cy="5504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519" name="CustomShape 6"/>
          <p:cNvSpPr/>
          <p:nvPr/>
        </p:nvSpPr>
        <p:spPr>
          <a:xfrm>
            <a:off x="2192969" y="2193440"/>
            <a:ext cx="7500226" cy="2628140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ru-RU" sz="1400" dirty="0" smtClean="0">
                <a:latin typeface="Roboto"/>
              </a:rPr>
              <a:t>На </a:t>
            </a:r>
            <a:r>
              <a:rPr lang="ru-RU" sz="1400" dirty="0">
                <a:latin typeface="Roboto"/>
              </a:rPr>
              <a:t>приобретение музыкальных инструментов, оборудования было направлено свыше </a:t>
            </a:r>
            <a:r>
              <a:rPr lang="ru-RU" sz="1400" dirty="0" smtClean="0">
                <a:latin typeface="Roboto"/>
              </a:rPr>
              <a:t>5,</a:t>
            </a:r>
            <a:r>
              <a:rPr lang="en-US" sz="1400" dirty="0" smtClean="0">
                <a:latin typeface="Roboto"/>
              </a:rPr>
              <a:t>4</a:t>
            </a:r>
            <a:r>
              <a:rPr lang="ru-RU" sz="1400" dirty="0" smtClean="0">
                <a:latin typeface="Roboto"/>
              </a:rPr>
              <a:t> </a:t>
            </a:r>
            <a:r>
              <a:rPr lang="ru-RU" sz="1400" dirty="0">
                <a:latin typeface="Roboto"/>
              </a:rPr>
              <a:t>млн. рублей, в </a:t>
            </a:r>
            <a:r>
              <a:rPr lang="ru-RU" sz="1400" dirty="0" err="1">
                <a:latin typeface="Roboto"/>
              </a:rPr>
              <a:t>т.ч</a:t>
            </a:r>
            <a:r>
              <a:rPr lang="ru-RU" sz="1400" dirty="0">
                <a:latin typeface="Roboto"/>
              </a:rPr>
              <a:t>. более </a:t>
            </a:r>
            <a:r>
              <a:rPr lang="en-US" sz="1400" dirty="0" smtClean="0">
                <a:latin typeface="Roboto"/>
              </a:rPr>
              <a:t>4</a:t>
            </a:r>
            <a:r>
              <a:rPr lang="ru-RU" sz="1400" dirty="0" smtClean="0">
                <a:latin typeface="Roboto"/>
              </a:rPr>
              <a:t>,7 </a:t>
            </a:r>
            <a:r>
              <a:rPr lang="ru-RU" sz="1400" dirty="0">
                <a:latin typeface="Roboto"/>
              </a:rPr>
              <a:t>млн. рублей - из федерального бюджета. Благодаря выделенным по нацпроекту средствам в учебное заведение были </a:t>
            </a:r>
            <a:r>
              <a:rPr lang="ru-RU" sz="1400" dirty="0" smtClean="0">
                <a:latin typeface="Roboto"/>
              </a:rPr>
              <a:t>закуплены: рояли, аккордеоны, флейты, пианино, саксофоны ,а </a:t>
            </a:r>
            <a:r>
              <a:rPr lang="ru-RU" sz="1400" dirty="0">
                <a:latin typeface="Roboto"/>
              </a:rPr>
              <a:t>также световое и звуковое </a:t>
            </a:r>
            <a:r>
              <a:rPr lang="ru-RU" sz="1400" dirty="0" smtClean="0">
                <a:latin typeface="Roboto"/>
              </a:rPr>
              <a:t>оборудование, мебель и гипсовые фигуры. Также </a:t>
            </a:r>
            <a:r>
              <a:rPr lang="ru-RU" sz="1400" dirty="0">
                <a:latin typeface="Roboto"/>
              </a:rPr>
              <a:t>в рамках реализации нацпроекта библиотека школы пополнилась новой и методической и учебной </a:t>
            </a:r>
            <a:r>
              <a:rPr lang="ru-RU" sz="1400" dirty="0" smtClean="0">
                <a:latin typeface="Roboto"/>
              </a:rPr>
              <a:t>литературой.</a:t>
            </a:r>
          </a:p>
          <a:p>
            <a:endParaRPr lang="ru-RU" sz="1400" dirty="0">
              <a:latin typeface="Roboto"/>
            </a:endParaRPr>
          </a:p>
        </p:txBody>
      </p:sp>
      <p:pic>
        <p:nvPicPr>
          <p:cNvPr id="524" name="Рисунок 4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2782" y="4804875"/>
            <a:ext cx="2138118" cy="1731171"/>
          </a:xfrm>
          <a:prstGeom prst="rect">
            <a:avLst/>
          </a:prstGeom>
          <a:ln>
            <a:noFill/>
          </a:ln>
        </p:spPr>
      </p:pic>
      <p:pic>
        <p:nvPicPr>
          <p:cNvPr id="525" name="Рисунок 5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3471" y="4804874"/>
            <a:ext cx="1948811" cy="1666895"/>
          </a:xfrm>
          <a:prstGeom prst="rect">
            <a:avLst/>
          </a:prstGeom>
          <a:ln>
            <a:noFill/>
          </a:ln>
        </p:spPr>
      </p:pic>
      <p:pic>
        <p:nvPicPr>
          <p:cNvPr id="526" name="Рисунок 6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3195" y="3227472"/>
            <a:ext cx="2402726" cy="1592534"/>
          </a:xfrm>
          <a:prstGeom prst="rect">
            <a:avLst/>
          </a:prstGeom>
          <a:ln>
            <a:noFill/>
          </a:ln>
        </p:spPr>
      </p:pic>
      <p:pic>
        <p:nvPicPr>
          <p:cNvPr id="527" name="Рисунок 7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011" y="1803915"/>
            <a:ext cx="2076472" cy="1557354"/>
          </a:xfrm>
          <a:prstGeom prst="rect">
            <a:avLst/>
          </a:prstGeom>
          <a:ln>
            <a:noFill/>
          </a:ln>
        </p:spPr>
      </p:pic>
      <p:grpSp>
        <p:nvGrpSpPr>
          <p:cNvPr id="23" name="Group 19"/>
          <p:cNvGrpSpPr/>
          <p:nvPr/>
        </p:nvGrpSpPr>
        <p:grpSpPr>
          <a:xfrm>
            <a:off x="130198" y="6427974"/>
            <a:ext cx="12060121" cy="431466"/>
            <a:chOff x="0" y="6291720"/>
            <a:chExt cx="12190320" cy="567720"/>
          </a:xfrm>
        </p:grpSpPr>
        <p:sp>
          <p:nvSpPr>
            <p:cNvPr id="24" name="CustomShape 20"/>
            <p:cNvSpPr/>
            <p:nvPr/>
          </p:nvSpPr>
          <p:spPr>
            <a:xfrm>
              <a:off x="0" y="6436080"/>
              <a:ext cx="12190320" cy="42336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5" name="CustomShape 21"/>
            <p:cNvSpPr/>
            <p:nvPr/>
          </p:nvSpPr>
          <p:spPr>
            <a:xfrm>
              <a:off x="311040" y="6291720"/>
              <a:ext cx="11879280" cy="14220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pic>
        <p:nvPicPr>
          <p:cNvPr id="28" name="Рисунок 5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3195" y="1747465"/>
            <a:ext cx="2367153" cy="1480007"/>
          </a:xfrm>
          <a:prstGeom prst="rect">
            <a:avLst/>
          </a:prstGeom>
          <a:ln>
            <a:noFill/>
          </a:ln>
        </p:spPr>
      </p:pic>
      <p:pic>
        <p:nvPicPr>
          <p:cNvPr id="21" name="Рисунок 5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2106" y="4776208"/>
            <a:ext cx="1921641" cy="1695562"/>
          </a:xfrm>
          <a:prstGeom prst="rect">
            <a:avLst/>
          </a:prstGeom>
          <a:ln>
            <a:noFill/>
          </a:ln>
        </p:spPr>
      </p:pic>
      <p:pic>
        <p:nvPicPr>
          <p:cNvPr id="512" name="Рисунок 8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617" y="3374508"/>
            <a:ext cx="2035259" cy="1447072"/>
          </a:xfrm>
          <a:prstGeom prst="rect">
            <a:avLst/>
          </a:prstGeom>
          <a:ln>
            <a:noFill/>
          </a:ln>
        </p:spPr>
      </p:pic>
      <p:pic>
        <p:nvPicPr>
          <p:cNvPr id="19" name="Рисунок 5"/>
          <p:cNvPicPr/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84" y="4820006"/>
            <a:ext cx="2117799" cy="1607967"/>
          </a:xfrm>
          <a:prstGeom prst="rect">
            <a:avLst/>
          </a:prstGeom>
          <a:ln>
            <a:noFill/>
          </a:ln>
        </p:spPr>
      </p:pic>
      <p:sp>
        <p:nvSpPr>
          <p:cNvPr id="29" name="CustomShape 4"/>
          <p:cNvSpPr/>
          <p:nvPr/>
        </p:nvSpPr>
        <p:spPr>
          <a:xfrm>
            <a:off x="3618000" y="355930"/>
            <a:ext cx="8559000" cy="60222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/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Оснащены 10 образовательных учреждений культуры (детских школ искусств и колледж) музыкальными инструментами, оборудованием и материалами</a:t>
            </a:r>
          </a:p>
        </p:txBody>
      </p:sp>
      <p:sp>
        <p:nvSpPr>
          <p:cNvPr id="30" name="CustomShape 4"/>
          <p:cNvSpPr/>
          <p:nvPr/>
        </p:nvSpPr>
        <p:spPr>
          <a:xfrm>
            <a:off x="2220483" y="1782843"/>
            <a:ext cx="7472711" cy="3252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400" b="1" spc="-1" dirty="0">
                <a:latin typeface="Roboto"/>
                <a:ea typeface="Arial"/>
              </a:rPr>
              <a:t>МБУДО «Детская школа искусств  г. Меленки» </a:t>
            </a:r>
            <a:endParaRPr lang="ru-RU" sz="1400" b="0" strike="noStrike" spc="-1" dirty="0">
              <a:latin typeface="Arial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3193" y="1740877"/>
            <a:ext cx="2402727" cy="1486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3193" y="3227472"/>
            <a:ext cx="2401297" cy="1594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5179" y="4776208"/>
            <a:ext cx="1908448" cy="1695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753877" y="4776207"/>
            <a:ext cx="2342044" cy="1695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6095" y="4776206"/>
            <a:ext cx="2877652" cy="1695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483" y="4776205"/>
            <a:ext cx="2748741" cy="1695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84" y="3361268"/>
            <a:ext cx="2124275" cy="145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85" y="1747465"/>
            <a:ext cx="2124274" cy="1613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4052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Рисунок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209" y="1750419"/>
            <a:ext cx="2457937" cy="1608811"/>
          </a:xfrm>
          <a:prstGeom prst="rect">
            <a:avLst/>
          </a:prstGeom>
          <a:ln>
            <a:noFill/>
          </a:ln>
        </p:spPr>
      </p:pic>
      <p:graphicFrame>
        <p:nvGraphicFramePr>
          <p:cNvPr id="513" name="Table 1"/>
          <p:cNvGraphicFramePr/>
          <p:nvPr/>
        </p:nvGraphicFramePr>
        <p:xfrm>
          <a:off x="825120" y="5808960"/>
          <a:ext cx="907200" cy="559800"/>
        </p:xfrm>
        <a:graphic>
          <a:graphicData uri="http://schemas.openxmlformats.org/drawingml/2006/table">
            <a:tbl>
              <a:tblPr/>
              <a:tblGrid>
                <a:gridCol w="907200"/>
              </a:tblGrid>
              <a:tr h="559800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109440" marR="109440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514" name="Group 2"/>
          <p:cNvGrpSpPr/>
          <p:nvPr/>
        </p:nvGrpSpPr>
        <p:grpSpPr>
          <a:xfrm>
            <a:off x="360" y="1800"/>
            <a:ext cx="12188160" cy="1686240"/>
            <a:chOff x="360" y="1800"/>
            <a:chExt cx="12188160" cy="1686240"/>
          </a:xfrm>
        </p:grpSpPr>
        <p:pic>
          <p:nvPicPr>
            <p:cNvPr id="515" name="Рисунок 4"/>
            <p:cNvPicPr/>
            <p:nvPr/>
          </p:nvPicPr>
          <p:blipFill>
            <a:blip r:embed="rId4"/>
            <a:stretch/>
          </p:blipFill>
          <p:spPr>
            <a:xfrm>
              <a:off x="360" y="1800"/>
              <a:ext cx="3628440" cy="1686240"/>
            </a:xfrm>
            <a:prstGeom prst="rect">
              <a:avLst/>
            </a:prstGeom>
            <a:ln>
              <a:noFill/>
            </a:ln>
          </p:spPr>
        </p:pic>
        <p:sp>
          <p:nvSpPr>
            <p:cNvPr id="516" name="CustomShape 3"/>
            <p:cNvSpPr/>
            <p:nvPr/>
          </p:nvSpPr>
          <p:spPr>
            <a:xfrm>
              <a:off x="3629520" y="1800"/>
              <a:ext cx="8559000" cy="1686240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518" name="CustomShape 5"/>
          <p:cNvSpPr/>
          <p:nvPr/>
        </p:nvSpPr>
        <p:spPr>
          <a:xfrm>
            <a:off x="6031080" y="3332880"/>
            <a:ext cx="179640" cy="5504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519" name="CustomShape 6"/>
          <p:cNvSpPr/>
          <p:nvPr/>
        </p:nvSpPr>
        <p:spPr>
          <a:xfrm>
            <a:off x="2814221" y="2146852"/>
            <a:ext cx="6684472" cy="2847078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/>
            <a:endParaRPr lang="ru-RU" sz="1400" dirty="0" smtClean="0">
              <a:latin typeface="Roboto"/>
            </a:endParaRPr>
          </a:p>
          <a:p>
            <a:pPr algn="ctr"/>
            <a:r>
              <a:rPr lang="ru-RU" sz="1400" dirty="0" smtClean="0">
                <a:latin typeface="Roboto"/>
              </a:rPr>
              <a:t>На </a:t>
            </a:r>
            <a:r>
              <a:rPr lang="ru-RU" sz="1400" dirty="0">
                <a:latin typeface="Roboto"/>
              </a:rPr>
              <a:t>приобретение музыкальных инструментов, оборудования было направлено свыше </a:t>
            </a:r>
            <a:r>
              <a:rPr lang="ru-RU" sz="1400" dirty="0" smtClean="0">
                <a:latin typeface="Roboto"/>
              </a:rPr>
              <a:t>3,4 </a:t>
            </a:r>
            <a:r>
              <a:rPr lang="ru-RU" sz="1400" dirty="0">
                <a:latin typeface="Roboto"/>
              </a:rPr>
              <a:t>млн. рублей, в </a:t>
            </a:r>
            <a:r>
              <a:rPr lang="ru-RU" sz="1400" dirty="0" err="1">
                <a:latin typeface="Roboto"/>
              </a:rPr>
              <a:t>т.ч</a:t>
            </a:r>
            <a:r>
              <a:rPr lang="ru-RU" sz="1400" dirty="0">
                <a:latin typeface="Roboto"/>
              </a:rPr>
              <a:t>. 3</a:t>
            </a:r>
            <a:r>
              <a:rPr lang="ru-RU" sz="1400" dirty="0" smtClean="0">
                <a:latin typeface="Roboto"/>
              </a:rPr>
              <a:t> </a:t>
            </a:r>
            <a:r>
              <a:rPr lang="ru-RU" sz="1400" dirty="0">
                <a:latin typeface="Roboto"/>
              </a:rPr>
              <a:t>млн. рублей - из федерального бюджета. </a:t>
            </a:r>
            <a:r>
              <a:rPr lang="ru-RU" sz="1400" dirty="0" smtClean="0">
                <a:latin typeface="Roboto"/>
              </a:rPr>
              <a:t>В школу приобретены </a:t>
            </a:r>
            <a:r>
              <a:rPr lang="ru-RU" sz="1400" dirty="0">
                <a:latin typeface="Roboto"/>
              </a:rPr>
              <a:t>музыкальные инструменты, комплектующие для музыкальных </a:t>
            </a:r>
            <a:r>
              <a:rPr lang="ru-RU" sz="1400" dirty="0" smtClean="0">
                <a:latin typeface="Roboto"/>
              </a:rPr>
              <a:t>инструментов, а </a:t>
            </a:r>
            <a:r>
              <a:rPr lang="ru-RU" sz="1400" dirty="0">
                <a:latin typeface="Roboto"/>
              </a:rPr>
              <a:t>также </a:t>
            </a:r>
            <a:r>
              <a:rPr lang="ru-RU" sz="1400" dirty="0" smtClean="0">
                <a:latin typeface="Roboto"/>
              </a:rPr>
              <a:t> рояли, цифровое пианино и мольберты, гитары, набор струн для домры, методическая </a:t>
            </a:r>
            <a:r>
              <a:rPr lang="ru-RU" sz="1400" dirty="0">
                <a:latin typeface="Roboto"/>
              </a:rPr>
              <a:t>и учебная </a:t>
            </a:r>
            <a:r>
              <a:rPr lang="ru-RU" sz="1400" dirty="0" smtClean="0">
                <a:latin typeface="Roboto"/>
              </a:rPr>
              <a:t>литература</a:t>
            </a:r>
          </a:p>
          <a:p>
            <a:pPr algn="ctr"/>
            <a:endParaRPr lang="ru-RU" sz="1400" dirty="0">
              <a:latin typeface="Roboto"/>
            </a:endParaRPr>
          </a:p>
        </p:txBody>
      </p:sp>
      <p:pic>
        <p:nvPicPr>
          <p:cNvPr id="520" name="Рисунок 16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3597" y="1773122"/>
            <a:ext cx="2454522" cy="1643647"/>
          </a:xfrm>
          <a:prstGeom prst="rect">
            <a:avLst/>
          </a:prstGeom>
          <a:ln>
            <a:noFill/>
          </a:ln>
        </p:spPr>
      </p:pic>
      <p:pic>
        <p:nvPicPr>
          <p:cNvPr id="524" name="Рисунок 4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624" y="3424220"/>
            <a:ext cx="2454522" cy="1496695"/>
          </a:xfrm>
          <a:prstGeom prst="rect">
            <a:avLst/>
          </a:prstGeom>
          <a:ln>
            <a:noFill/>
          </a:ln>
        </p:spPr>
      </p:pic>
      <p:pic>
        <p:nvPicPr>
          <p:cNvPr id="525" name="Рисунок 5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071643" y="2954440"/>
            <a:ext cx="1478429" cy="2454522"/>
          </a:xfrm>
          <a:prstGeom prst="rect">
            <a:avLst/>
          </a:prstGeom>
          <a:ln>
            <a:noFill/>
          </a:ln>
        </p:spPr>
      </p:pic>
      <p:pic>
        <p:nvPicPr>
          <p:cNvPr id="526" name="Рисунок 6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6197" y="5010186"/>
            <a:ext cx="1202496" cy="1603329"/>
          </a:xfrm>
          <a:prstGeom prst="rect">
            <a:avLst/>
          </a:prstGeom>
          <a:ln>
            <a:noFill/>
          </a:ln>
        </p:spPr>
      </p:pic>
      <p:grpSp>
        <p:nvGrpSpPr>
          <p:cNvPr id="23" name="Group 19"/>
          <p:cNvGrpSpPr/>
          <p:nvPr/>
        </p:nvGrpSpPr>
        <p:grpSpPr>
          <a:xfrm>
            <a:off x="130198" y="6639230"/>
            <a:ext cx="12060121" cy="220209"/>
            <a:chOff x="0" y="6291720"/>
            <a:chExt cx="12190320" cy="567720"/>
          </a:xfrm>
        </p:grpSpPr>
        <p:sp>
          <p:nvSpPr>
            <p:cNvPr id="24" name="CustomShape 20"/>
            <p:cNvSpPr/>
            <p:nvPr/>
          </p:nvSpPr>
          <p:spPr>
            <a:xfrm>
              <a:off x="0" y="6436080"/>
              <a:ext cx="12190320" cy="42336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5" name="CustomShape 21"/>
            <p:cNvSpPr/>
            <p:nvPr/>
          </p:nvSpPr>
          <p:spPr>
            <a:xfrm>
              <a:off x="311040" y="6291720"/>
              <a:ext cx="11879280" cy="14220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pic>
        <p:nvPicPr>
          <p:cNvPr id="21" name="Рисунок 5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624" y="4999755"/>
            <a:ext cx="2463903" cy="1614993"/>
          </a:xfrm>
          <a:prstGeom prst="rect">
            <a:avLst/>
          </a:prstGeom>
          <a:ln>
            <a:noFill/>
          </a:ln>
        </p:spPr>
      </p:pic>
      <p:pic>
        <p:nvPicPr>
          <p:cNvPr id="512" name="Рисунок 8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3870" y="4998128"/>
            <a:ext cx="1838558" cy="1616620"/>
          </a:xfrm>
          <a:prstGeom prst="rect">
            <a:avLst/>
          </a:prstGeom>
          <a:ln>
            <a:noFill/>
          </a:ln>
        </p:spPr>
      </p:pic>
      <p:pic>
        <p:nvPicPr>
          <p:cNvPr id="29" name="Рисунок 5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0228" y="5021853"/>
            <a:ext cx="1377891" cy="1591661"/>
          </a:xfrm>
          <a:prstGeom prst="rect">
            <a:avLst/>
          </a:prstGeom>
          <a:ln>
            <a:noFill/>
          </a:ln>
        </p:spPr>
      </p:pic>
      <p:sp>
        <p:nvSpPr>
          <p:cNvPr id="30" name="CustomShape 4"/>
          <p:cNvSpPr/>
          <p:nvPr/>
        </p:nvSpPr>
        <p:spPr>
          <a:xfrm>
            <a:off x="2781163" y="1688040"/>
            <a:ext cx="6679473" cy="3252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400" b="1" spc="-1" dirty="0">
                <a:latin typeface="Roboto"/>
                <a:ea typeface="Arial"/>
              </a:rPr>
              <a:t>МБУДО «Детская школа искусств»  г. Покров</a:t>
            </a:r>
            <a:endParaRPr lang="ru-RU" sz="1400" b="0" strike="noStrike" spc="-1" dirty="0">
              <a:latin typeface="Arial"/>
            </a:endParaRPr>
          </a:p>
        </p:txBody>
      </p:sp>
      <p:sp>
        <p:nvSpPr>
          <p:cNvPr id="31" name="CustomShape 4"/>
          <p:cNvSpPr/>
          <p:nvPr/>
        </p:nvSpPr>
        <p:spPr>
          <a:xfrm>
            <a:off x="3618000" y="355930"/>
            <a:ext cx="8559000" cy="60222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/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Оснащены 10 образовательных учреждений культуры (детских школ искусств и колледж) музыкальными инструментами, оборудованием и материалами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24" y="1750420"/>
            <a:ext cx="2454522" cy="1608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08" y="3416769"/>
            <a:ext cx="2457937" cy="1504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23" y="4993929"/>
            <a:ext cx="2463903" cy="1622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6158" y="4993927"/>
            <a:ext cx="1187931" cy="1619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089" y="4993928"/>
            <a:ext cx="1655563" cy="1620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3598" y="1773121"/>
            <a:ext cx="2454522" cy="164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652" y="4993926"/>
            <a:ext cx="2248476" cy="1609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8127" y="4993927"/>
            <a:ext cx="1815471" cy="1609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3596" y="4999755"/>
            <a:ext cx="2454523" cy="1603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3377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CustomShape 6"/>
          <p:cNvSpPr/>
          <p:nvPr/>
        </p:nvSpPr>
        <p:spPr>
          <a:xfrm>
            <a:off x="2778948" y="2360023"/>
            <a:ext cx="6672066" cy="2394857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/>
            <a:r>
              <a:rPr lang="ru-RU" sz="1350" dirty="0">
                <a:latin typeface="Roboto"/>
              </a:rPr>
              <a:t>На приобретение музыкальных инструментов, оборудования было направлено около </a:t>
            </a:r>
            <a:r>
              <a:rPr lang="ru-RU" sz="1350" dirty="0" smtClean="0">
                <a:latin typeface="Roboto"/>
              </a:rPr>
              <a:t>2,3 </a:t>
            </a:r>
            <a:r>
              <a:rPr lang="ru-RU" sz="1350" dirty="0">
                <a:latin typeface="Roboto"/>
              </a:rPr>
              <a:t>млн. рублей</a:t>
            </a:r>
            <a:r>
              <a:rPr lang="ru-RU" sz="1350" dirty="0" smtClean="0">
                <a:latin typeface="Roboto"/>
              </a:rPr>
              <a:t>,</a:t>
            </a:r>
          </a:p>
          <a:p>
            <a:pPr algn="ctr"/>
            <a:r>
              <a:rPr lang="ru-RU" sz="1350" dirty="0" smtClean="0">
                <a:latin typeface="Roboto"/>
              </a:rPr>
              <a:t> </a:t>
            </a:r>
            <a:r>
              <a:rPr lang="ru-RU" sz="1350" dirty="0">
                <a:latin typeface="Roboto"/>
              </a:rPr>
              <a:t>в </a:t>
            </a:r>
            <a:r>
              <a:rPr lang="ru-RU" sz="1350" dirty="0" err="1">
                <a:latin typeface="Roboto"/>
              </a:rPr>
              <a:t>т.ч</a:t>
            </a:r>
            <a:r>
              <a:rPr lang="ru-RU" sz="1350" dirty="0">
                <a:latin typeface="Roboto"/>
              </a:rPr>
              <a:t>. </a:t>
            </a:r>
            <a:r>
              <a:rPr lang="ru-RU" sz="1350" dirty="0" smtClean="0">
                <a:latin typeface="Roboto"/>
              </a:rPr>
              <a:t>2 </a:t>
            </a:r>
            <a:r>
              <a:rPr lang="ru-RU" sz="1350" dirty="0">
                <a:latin typeface="Roboto"/>
              </a:rPr>
              <a:t>млн. рублей - из федерального бюджета. </a:t>
            </a:r>
            <a:endParaRPr lang="ru-RU" sz="1350" dirty="0" smtClean="0">
              <a:latin typeface="Roboto"/>
            </a:endParaRPr>
          </a:p>
          <a:p>
            <a:pPr algn="ctr"/>
            <a:r>
              <a:rPr lang="ru-RU" sz="1350" dirty="0" smtClean="0">
                <a:latin typeface="Roboto"/>
              </a:rPr>
              <a:t>Приобретен мольберт напольный, мольберт обычный</a:t>
            </a:r>
            <a:r>
              <a:rPr lang="ru-RU" sz="1350" dirty="0">
                <a:latin typeface="Roboto"/>
              </a:rPr>
              <a:t>, музыкальные </a:t>
            </a:r>
            <a:r>
              <a:rPr lang="ru-RU" sz="1350" dirty="0" smtClean="0">
                <a:latin typeface="Roboto"/>
              </a:rPr>
              <a:t>инструменты: рояль акустический, флейты, кларнет, гитара классическая  </a:t>
            </a:r>
            <a:r>
              <a:rPr lang="ru-RU" sz="1350" dirty="0">
                <a:latin typeface="Roboto"/>
              </a:rPr>
              <a:t>комплектующие для музыкальных инструментов а также учебное оборудование и </a:t>
            </a:r>
            <a:r>
              <a:rPr lang="ru-RU" sz="1350" dirty="0" smtClean="0">
                <a:latin typeface="Roboto"/>
              </a:rPr>
              <a:t>материалы.</a:t>
            </a:r>
            <a:endParaRPr lang="ru-RU" sz="1350" dirty="0">
              <a:latin typeface="Roboto"/>
            </a:endParaRPr>
          </a:p>
        </p:txBody>
      </p:sp>
      <p:graphicFrame>
        <p:nvGraphicFramePr>
          <p:cNvPr id="513" name="Table 1"/>
          <p:cNvGraphicFramePr/>
          <p:nvPr/>
        </p:nvGraphicFramePr>
        <p:xfrm>
          <a:off x="825120" y="5808960"/>
          <a:ext cx="907200" cy="559800"/>
        </p:xfrm>
        <a:graphic>
          <a:graphicData uri="http://schemas.openxmlformats.org/drawingml/2006/table">
            <a:tbl>
              <a:tblPr/>
              <a:tblGrid>
                <a:gridCol w="907200"/>
              </a:tblGrid>
              <a:tr h="559800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109440" marR="109440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514" name="Group 2"/>
          <p:cNvGrpSpPr/>
          <p:nvPr/>
        </p:nvGrpSpPr>
        <p:grpSpPr>
          <a:xfrm>
            <a:off x="360" y="1800"/>
            <a:ext cx="12188160" cy="1686240"/>
            <a:chOff x="360" y="1800"/>
            <a:chExt cx="12188160" cy="1686240"/>
          </a:xfrm>
        </p:grpSpPr>
        <p:pic>
          <p:nvPicPr>
            <p:cNvPr id="515" name="Рисунок 4"/>
            <p:cNvPicPr/>
            <p:nvPr/>
          </p:nvPicPr>
          <p:blipFill>
            <a:blip r:embed="rId3"/>
            <a:stretch/>
          </p:blipFill>
          <p:spPr>
            <a:xfrm>
              <a:off x="360" y="1800"/>
              <a:ext cx="3628440" cy="1686240"/>
            </a:xfrm>
            <a:prstGeom prst="rect">
              <a:avLst/>
            </a:prstGeom>
            <a:ln>
              <a:noFill/>
            </a:ln>
          </p:spPr>
        </p:pic>
        <p:sp>
          <p:nvSpPr>
            <p:cNvPr id="516" name="CustomShape 3"/>
            <p:cNvSpPr/>
            <p:nvPr/>
          </p:nvSpPr>
          <p:spPr>
            <a:xfrm>
              <a:off x="3629520" y="1800"/>
              <a:ext cx="8559000" cy="1686240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517" name="CustomShape 4"/>
          <p:cNvSpPr/>
          <p:nvPr/>
        </p:nvSpPr>
        <p:spPr>
          <a:xfrm>
            <a:off x="3618000" y="246600"/>
            <a:ext cx="8559000" cy="60222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/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Оснащены 10 образовательных учреждений культуры (детских школ искусств и колледж) музыкальными инструментами, оборудованием и материалами</a:t>
            </a:r>
          </a:p>
        </p:txBody>
      </p:sp>
      <p:sp>
        <p:nvSpPr>
          <p:cNvPr id="518" name="CustomShape 5"/>
          <p:cNvSpPr/>
          <p:nvPr/>
        </p:nvSpPr>
        <p:spPr>
          <a:xfrm>
            <a:off x="6031080" y="3332880"/>
            <a:ext cx="179640" cy="5504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pic>
        <p:nvPicPr>
          <p:cNvPr id="520" name="Рисунок 16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626" y="1716878"/>
            <a:ext cx="2605322" cy="1715067"/>
          </a:xfrm>
          <a:prstGeom prst="rect">
            <a:avLst/>
          </a:prstGeom>
          <a:ln>
            <a:noFill/>
          </a:ln>
        </p:spPr>
      </p:pic>
      <p:pic>
        <p:nvPicPr>
          <p:cNvPr id="525" name="Рисунок 5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3232" y="1729432"/>
            <a:ext cx="2597916" cy="1643647"/>
          </a:xfrm>
          <a:prstGeom prst="rect">
            <a:avLst/>
          </a:prstGeom>
          <a:ln>
            <a:noFill/>
          </a:ln>
        </p:spPr>
      </p:pic>
      <p:sp>
        <p:nvSpPr>
          <p:cNvPr id="27" name="CustomShape 4"/>
          <p:cNvSpPr/>
          <p:nvPr/>
        </p:nvSpPr>
        <p:spPr>
          <a:xfrm>
            <a:off x="2793759" y="1694730"/>
            <a:ext cx="6679473" cy="54066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400" b="1" spc="-1" dirty="0">
                <a:latin typeface="Roboto"/>
                <a:ea typeface="Arial"/>
              </a:rPr>
              <a:t>МБУДО «Детская школа искусств поселка </a:t>
            </a:r>
            <a:r>
              <a:rPr lang="ru-RU" sz="1400" b="1" spc="-1" dirty="0" err="1">
                <a:latin typeface="Roboto"/>
                <a:ea typeface="Arial"/>
              </a:rPr>
              <a:t>Вольгинский</a:t>
            </a:r>
            <a:r>
              <a:rPr lang="ru-RU" sz="1400" b="1" spc="-1" dirty="0">
                <a:latin typeface="Roboto"/>
                <a:ea typeface="Arial"/>
              </a:rPr>
              <a:t>» </a:t>
            </a:r>
            <a:r>
              <a:rPr lang="ru-RU" sz="1400" b="1" spc="-1" dirty="0" err="1">
                <a:latin typeface="Roboto"/>
                <a:ea typeface="Arial"/>
              </a:rPr>
              <a:t>Петушинского</a:t>
            </a:r>
            <a:r>
              <a:rPr lang="ru-RU" sz="1400" b="1" spc="-1" dirty="0">
                <a:latin typeface="Roboto"/>
                <a:ea typeface="Arial"/>
              </a:rPr>
              <a:t> района Владимирской области</a:t>
            </a:r>
            <a:endParaRPr lang="ru-RU" sz="1400" b="0" strike="noStrike" spc="-1" dirty="0">
              <a:latin typeface="Arial"/>
            </a:endParaRPr>
          </a:p>
        </p:txBody>
      </p:sp>
      <p:grpSp>
        <p:nvGrpSpPr>
          <p:cNvPr id="23" name="Group 19"/>
          <p:cNvGrpSpPr/>
          <p:nvPr/>
        </p:nvGrpSpPr>
        <p:grpSpPr>
          <a:xfrm>
            <a:off x="130198" y="6639230"/>
            <a:ext cx="12060121" cy="220209"/>
            <a:chOff x="0" y="6291720"/>
            <a:chExt cx="12190320" cy="567720"/>
          </a:xfrm>
        </p:grpSpPr>
        <p:sp>
          <p:nvSpPr>
            <p:cNvPr id="24" name="CustomShape 20"/>
            <p:cNvSpPr/>
            <p:nvPr/>
          </p:nvSpPr>
          <p:spPr>
            <a:xfrm>
              <a:off x="0" y="6436080"/>
              <a:ext cx="12190320" cy="42336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5" name="CustomShape 21"/>
            <p:cNvSpPr/>
            <p:nvPr/>
          </p:nvSpPr>
          <p:spPr>
            <a:xfrm>
              <a:off x="311040" y="6291720"/>
              <a:ext cx="11879280" cy="14220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pic>
        <p:nvPicPr>
          <p:cNvPr id="524" name="Рисунок 4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032" y="3431945"/>
            <a:ext cx="2605322" cy="1322935"/>
          </a:xfrm>
          <a:prstGeom prst="rect">
            <a:avLst/>
          </a:prstGeom>
          <a:ln>
            <a:noFill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8947" y="4749400"/>
            <a:ext cx="2389297" cy="1883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244" y="4749400"/>
            <a:ext cx="2427421" cy="1883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031" y="4754879"/>
            <a:ext cx="2597917" cy="1878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1013" y="4754880"/>
            <a:ext cx="2619743" cy="1878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1014" y="3369885"/>
            <a:ext cx="2619743" cy="1384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1014" y="1716878"/>
            <a:ext cx="2619744" cy="1653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5664" y="4749400"/>
            <a:ext cx="1865279" cy="1883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5218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Рисунок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3685" y="1688017"/>
            <a:ext cx="2560887" cy="1683791"/>
          </a:xfrm>
          <a:prstGeom prst="rect">
            <a:avLst/>
          </a:prstGeom>
          <a:ln>
            <a:noFill/>
          </a:ln>
        </p:spPr>
      </p:pic>
      <p:sp>
        <p:nvSpPr>
          <p:cNvPr id="519" name="CustomShape 6"/>
          <p:cNvSpPr/>
          <p:nvPr/>
        </p:nvSpPr>
        <p:spPr>
          <a:xfrm>
            <a:off x="2738115" y="2396068"/>
            <a:ext cx="6765570" cy="2663666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/>
            <a:r>
              <a:rPr lang="ru-RU" sz="1350" dirty="0">
                <a:latin typeface="Roboto"/>
              </a:rPr>
              <a:t>На приобретение музыкальных инструментов, оборудования было направлено около </a:t>
            </a:r>
            <a:r>
              <a:rPr lang="ru-RU" sz="1350" dirty="0" smtClean="0">
                <a:latin typeface="Roboto"/>
              </a:rPr>
              <a:t>3,1 </a:t>
            </a:r>
            <a:r>
              <a:rPr lang="ru-RU" sz="1350" dirty="0">
                <a:latin typeface="Roboto"/>
              </a:rPr>
              <a:t>млн. рублей</a:t>
            </a:r>
            <a:r>
              <a:rPr lang="ru-RU" sz="1350" dirty="0" smtClean="0">
                <a:latin typeface="Roboto"/>
              </a:rPr>
              <a:t>,</a:t>
            </a:r>
          </a:p>
          <a:p>
            <a:pPr algn="ctr"/>
            <a:r>
              <a:rPr lang="ru-RU" sz="1350" dirty="0" smtClean="0">
                <a:latin typeface="Roboto"/>
              </a:rPr>
              <a:t> </a:t>
            </a:r>
            <a:r>
              <a:rPr lang="ru-RU" sz="1350" dirty="0">
                <a:latin typeface="Roboto"/>
              </a:rPr>
              <a:t>в </a:t>
            </a:r>
            <a:r>
              <a:rPr lang="ru-RU" sz="1350" dirty="0" err="1">
                <a:latin typeface="Roboto"/>
              </a:rPr>
              <a:t>т.ч</a:t>
            </a:r>
            <a:r>
              <a:rPr lang="ru-RU" sz="1350" dirty="0" smtClean="0">
                <a:latin typeface="Roboto"/>
              </a:rPr>
              <a:t>. более 2,7 </a:t>
            </a:r>
            <a:r>
              <a:rPr lang="ru-RU" sz="1350" dirty="0">
                <a:latin typeface="Roboto"/>
              </a:rPr>
              <a:t>млн. рублей - из федерального бюджета. </a:t>
            </a:r>
            <a:endParaRPr lang="ru-RU" sz="1350" dirty="0" smtClean="0">
              <a:latin typeface="Roboto"/>
            </a:endParaRPr>
          </a:p>
          <a:p>
            <a:pPr algn="ctr"/>
            <a:r>
              <a:rPr lang="ru-RU" sz="1350" dirty="0">
                <a:latin typeface="Roboto"/>
              </a:rPr>
              <a:t>С помощью этих средств </a:t>
            </a:r>
            <a:r>
              <a:rPr lang="ru-RU" sz="1350" dirty="0" smtClean="0">
                <a:latin typeface="Roboto"/>
              </a:rPr>
              <a:t>приобретено: пианино, гусли, струны для домры </a:t>
            </a:r>
            <a:r>
              <a:rPr lang="ru-RU" sz="1350" dirty="0">
                <a:latin typeface="Roboto"/>
              </a:rPr>
              <a:t>мольберты, </a:t>
            </a:r>
            <a:r>
              <a:rPr lang="ru-RU" sz="1350" dirty="0" err="1">
                <a:latin typeface="Roboto"/>
              </a:rPr>
              <a:t>банкетки</a:t>
            </a:r>
            <a:r>
              <a:rPr lang="ru-RU" sz="1350" dirty="0">
                <a:latin typeface="Roboto"/>
              </a:rPr>
              <a:t> учебные материалы.</a:t>
            </a:r>
          </a:p>
        </p:txBody>
      </p:sp>
      <p:graphicFrame>
        <p:nvGraphicFramePr>
          <p:cNvPr id="513" name="Table 1"/>
          <p:cNvGraphicFramePr/>
          <p:nvPr/>
        </p:nvGraphicFramePr>
        <p:xfrm>
          <a:off x="825120" y="5808960"/>
          <a:ext cx="907200" cy="559800"/>
        </p:xfrm>
        <a:graphic>
          <a:graphicData uri="http://schemas.openxmlformats.org/drawingml/2006/table">
            <a:tbl>
              <a:tblPr/>
              <a:tblGrid>
                <a:gridCol w="907200"/>
              </a:tblGrid>
              <a:tr h="559800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109440" marR="109440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514" name="Group 2"/>
          <p:cNvGrpSpPr/>
          <p:nvPr/>
        </p:nvGrpSpPr>
        <p:grpSpPr>
          <a:xfrm>
            <a:off x="360" y="1800"/>
            <a:ext cx="12188160" cy="1686240"/>
            <a:chOff x="360" y="1800"/>
            <a:chExt cx="12188160" cy="1686240"/>
          </a:xfrm>
        </p:grpSpPr>
        <p:pic>
          <p:nvPicPr>
            <p:cNvPr id="515" name="Рисунок 4"/>
            <p:cNvPicPr/>
            <p:nvPr/>
          </p:nvPicPr>
          <p:blipFill>
            <a:blip r:embed="rId4"/>
            <a:stretch/>
          </p:blipFill>
          <p:spPr>
            <a:xfrm>
              <a:off x="360" y="1800"/>
              <a:ext cx="3628440" cy="1686240"/>
            </a:xfrm>
            <a:prstGeom prst="rect">
              <a:avLst/>
            </a:prstGeom>
            <a:ln>
              <a:noFill/>
            </a:ln>
          </p:spPr>
        </p:pic>
        <p:sp>
          <p:nvSpPr>
            <p:cNvPr id="516" name="CustomShape 3"/>
            <p:cNvSpPr/>
            <p:nvPr/>
          </p:nvSpPr>
          <p:spPr>
            <a:xfrm>
              <a:off x="3629520" y="1800"/>
              <a:ext cx="8559000" cy="1686240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517" name="CustomShape 4"/>
          <p:cNvSpPr/>
          <p:nvPr/>
        </p:nvSpPr>
        <p:spPr>
          <a:xfrm>
            <a:off x="3618000" y="246600"/>
            <a:ext cx="8559000" cy="60222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/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Оснащены 10 образовательных учреждений культуры (детских школ искусств и колледж) музыкальными инструментами, оборудованием и материалами</a:t>
            </a:r>
          </a:p>
        </p:txBody>
      </p:sp>
      <p:sp>
        <p:nvSpPr>
          <p:cNvPr id="518" name="CustomShape 5"/>
          <p:cNvSpPr/>
          <p:nvPr/>
        </p:nvSpPr>
        <p:spPr>
          <a:xfrm>
            <a:off x="6031080" y="3332880"/>
            <a:ext cx="179640" cy="5504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pic>
        <p:nvPicPr>
          <p:cNvPr id="520" name="Рисунок 16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26" y="1708715"/>
            <a:ext cx="2633389" cy="1715067"/>
          </a:xfrm>
          <a:prstGeom prst="rect">
            <a:avLst/>
          </a:prstGeom>
          <a:ln>
            <a:noFill/>
          </a:ln>
        </p:spPr>
      </p:pic>
      <p:pic>
        <p:nvPicPr>
          <p:cNvPr id="525" name="Рисунок 5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3685" y="3349179"/>
            <a:ext cx="2560887" cy="1643647"/>
          </a:xfrm>
          <a:prstGeom prst="rect">
            <a:avLst/>
          </a:prstGeom>
          <a:ln>
            <a:noFill/>
          </a:ln>
        </p:spPr>
      </p:pic>
      <p:pic>
        <p:nvPicPr>
          <p:cNvPr id="526" name="Рисунок 6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1721" y="5045411"/>
            <a:ext cx="2135010" cy="1601257"/>
          </a:xfrm>
          <a:prstGeom prst="rect">
            <a:avLst/>
          </a:prstGeom>
          <a:ln>
            <a:noFill/>
          </a:ln>
        </p:spPr>
      </p:pic>
      <p:pic>
        <p:nvPicPr>
          <p:cNvPr id="527" name="Рисунок 7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64" y="4989908"/>
            <a:ext cx="2857792" cy="1656759"/>
          </a:xfrm>
          <a:prstGeom prst="rect">
            <a:avLst/>
          </a:prstGeom>
          <a:ln>
            <a:noFill/>
          </a:ln>
        </p:spPr>
      </p:pic>
      <p:sp>
        <p:nvSpPr>
          <p:cNvPr id="27" name="CustomShape 4"/>
          <p:cNvSpPr/>
          <p:nvPr/>
        </p:nvSpPr>
        <p:spPr>
          <a:xfrm>
            <a:off x="2738115" y="1669317"/>
            <a:ext cx="6765570" cy="54066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400" b="1" spc="-1" dirty="0">
                <a:latin typeface="Roboto"/>
                <a:ea typeface="Arial"/>
              </a:rPr>
              <a:t>МБУДО «Детская школа искусств города Костерево» </a:t>
            </a:r>
            <a:r>
              <a:rPr lang="ru-RU" sz="1400" b="1" spc="-1" dirty="0" err="1">
                <a:latin typeface="Roboto"/>
                <a:ea typeface="Arial"/>
              </a:rPr>
              <a:t>Петушинского</a:t>
            </a:r>
            <a:r>
              <a:rPr lang="ru-RU" sz="1400" b="1" spc="-1" dirty="0">
                <a:latin typeface="Roboto"/>
                <a:ea typeface="Arial"/>
              </a:rPr>
              <a:t> района Владимирской области</a:t>
            </a:r>
            <a:endParaRPr lang="ru-RU" sz="1400" b="0" strike="noStrike" spc="-1" dirty="0">
              <a:latin typeface="Arial"/>
            </a:endParaRPr>
          </a:p>
        </p:txBody>
      </p:sp>
      <p:grpSp>
        <p:nvGrpSpPr>
          <p:cNvPr id="23" name="Group 19"/>
          <p:cNvGrpSpPr/>
          <p:nvPr/>
        </p:nvGrpSpPr>
        <p:grpSpPr>
          <a:xfrm>
            <a:off x="130198" y="6639230"/>
            <a:ext cx="12060121" cy="220209"/>
            <a:chOff x="0" y="6291720"/>
            <a:chExt cx="12190320" cy="567720"/>
          </a:xfrm>
        </p:grpSpPr>
        <p:sp>
          <p:nvSpPr>
            <p:cNvPr id="24" name="CustomShape 20"/>
            <p:cNvSpPr/>
            <p:nvPr/>
          </p:nvSpPr>
          <p:spPr>
            <a:xfrm>
              <a:off x="0" y="6436080"/>
              <a:ext cx="12190320" cy="42336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5" name="CustomShape 21"/>
            <p:cNvSpPr/>
            <p:nvPr/>
          </p:nvSpPr>
          <p:spPr>
            <a:xfrm>
              <a:off x="311040" y="6291720"/>
              <a:ext cx="11879280" cy="14220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pic>
        <p:nvPicPr>
          <p:cNvPr id="22" name="Рисунок 5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568" y="5014615"/>
            <a:ext cx="2165594" cy="1624196"/>
          </a:xfrm>
          <a:prstGeom prst="rect">
            <a:avLst/>
          </a:prstGeom>
          <a:ln>
            <a:noFill/>
          </a:ln>
        </p:spPr>
      </p:pic>
      <p:pic>
        <p:nvPicPr>
          <p:cNvPr id="512" name="Рисунок 8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64" y="3317893"/>
            <a:ext cx="2638751" cy="1696722"/>
          </a:xfrm>
          <a:prstGeom prst="rect">
            <a:avLst/>
          </a:prstGeom>
          <a:ln>
            <a:noFill/>
          </a:ln>
        </p:spPr>
      </p:pic>
      <p:pic>
        <p:nvPicPr>
          <p:cNvPr id="32" name="Рисунок 6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2430" y="5019894"/>
            <a:ext cx="2135009" cy="1601257"/>
          </a:xfrm>
          <a:prstGeom prst="rect">
            <a:avLst/>
          </a:prstGeom>
          <a:ln>
            <a:noFill/>
          </a:ln>
        </p:spPr>
      </p:pic>
      <p:pic>
        <p:nvPicPr>
          <p:cNvPr id="524" name="Рисунок 4"/>
          <p:cNvPicPr/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7465" y="4985878"/>
            <a:ext cx="2536557" cy="1687558"/>
          </a:xfrm>
          <a:prstGeom prst="rect">
            <a:avLst/>
          </a:prstGeom>
          <a:ln>
            <a:noFill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7156" y="4992826"/>
            <a:ext cx="2565765" cy="1653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2921" y="4977550"/>
            <a:ext cx="2681935" cy="1689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4856" y="4977550"/>
            <a:ext cx="3859716" cy="16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2292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6" name="Рисунок 6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820" y="4240705"/>
            <a:ext cx="3696284" cy="2078424"/>
          </a:xfrm>
          <a:prstGeom prst="rect">
            <a:avLst/>
          </a:prstGeom>
          <a:ln>
            <a:noFill/>
          </a:ln>
        </p:spPr>
      </p:pic>
      <p:pic>
        <p:nvPicPr>
          <p:cNvPr id="198" name="Рисунок 2"/>
          <p:cNvPicPr/>
          <p:nvPr/>
        </p:nvPicPr>
        <p:blipFill>
          <a:blip r:embed="rId4"/>
          <a:stretch/>
        </p:blipFill>
        <p:spPr>
          <a:xfrm>
            <a:off x="7831688" y="4240705"/>
            <a:ext cx="1905008" cy="2078424"/>
          </a:xfrm>
          <a:prstGeom prst="rect">
            <a:avLst/>
          </a:prstGeom>
          <a:ln>
            <a:noFill/>
          </a:ln>
        </p:spPr>
      </p:pic>
      <p:graphicFrame>
        <p:nvGraphicFramePr>
          <p:cNvPr id="202" name="Table 1"/>
          <p:cNvGraphicFramePr/>
          <p:nvPr/>
        </p:nvGraphicFramePr>
        <p:xfrm>
          <a:off x="1127880" y="2759040"/>
          <a:ext cx="752760" cy="516960"/>
        </p:xfrm>
        <a:graphic>
          <a:graphicData uri="http://schemas.openxmlformats.org/drawingml/2006/table">
            <a:tbl>
              <a:tblPr/>
              <a:tblGrid>
                <a:gridCol w="752760"/>
              </a:tblGrid>
              <a:tr h="516960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109440" marR="109440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03" name="Table 2"/>
          <p:cNvGraphicFramePr/>
          <p:nvPr/>
        </p:nvGraphicFramePr>
        <p:xfrm>
          <a:off x="1119240" y="2353320"/>
          <a:ext cx="752760" cy="516960"/>
        </p:xfrm>
        <a:graphic>
          <a:graphicData uri="http://schemas.openxmlformats.org/drawingml/2006/table">
            <a:tbl>
              <a:tblPr/>
              <a:tblGrid>
                <a:gridCol w="752760"/>
              </a:tblGrid>
              <a:tr h="516960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109440" marR="109440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04" name="Table 3"/>
          <p:cNvGraphicFramePr/>
          <p:nvPr/>
        </p:nvGraphicFramePr>
        <p:xfrm>
          <a:off x="1127880" y="3165480"/>
          <a:ext cx="735840" cy="516960"/>
        </p:xfrm>
        <a:graphic>
          <a:graphicData uri="http://schemas.openxmlformats.org/drawingml/2006/table">
            <a:tbl>
              <a:tblPr/>
              <a:tblGrid>
                <a:gridCol w="735840"/>
              </a:tblGrid>
              <a:tr h="516960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109440" marR="109440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206" name="Group 5"/>
          <p:cNvGrpSpPr/>
          <p:nvPr/>
        </p:nvGrpSpPr>
        <p:grpSpPr>
          <a:xfrm>
            <a:off x="0" y="-20160"/>
            <a:ext cx="12318120" cy="1686960"/>
            <a:chOff x="0" y="-20160"/>
            <a:chExt cx="12318120" cy="1686960"/>
          </a:xfrm>
        </p:grpSpPr>
        <p:pic>
          <p:nvPicPr>
            <p:cNvPr id="207" name="Рисунок 4"/>
            <p:cNvPicPr/>
            <p:nvPr/>
          </p:nvPicPr>
          <p:blipFill>
            <a:blip r:embed="rId5"/>
            <a:stretch/>
          </p:blipFill>
          <p:spPr>
            <a:xfrm>
              <a:off x="0" y="-7200"/>
              <a:ext cx="3734640" cy="1674000"/>
            </a:xfrm>
            <a:prstGeom prst="rect">
              <a:avLst/>
            </a:prstGeom>
            <a:ln>
              <a:noFill/>
            </a:ln>
          </p:spPr>
        </p:pic>
        <p:sp>
          <p:nvSpPr>
            <p:cNvPr id="208" name="CustomShape 6"/>
            <p:cNvSpPr/>
            <p:nvPr/>
          </p:nvSpPr>
          <p:spPr>
            <a:xfrm>
              <a:off x="3628800" y="-20160"/>
              <a:ext cx="8689320" cy="167400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210" name="CustomShape 8"/>
          <p:cNvSpPr/>
          <p:nvPr/>
        </p:nvSpPr>
        <p:spPr>
          <a:xfrm>
            <a:off x="6032520" y="3331440"/>
            <a:ext cx="167400" cy="5382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graphicFrame>
        <p:nvGraphicFramePr>
          <p:cNvPr id="211" name="Table 9"/>
          <p:cNvGraphicFramePr/>
          <p:nvPr/>
        </p:nvGraphicFramePr>
        <p:xfrm>
          <a:off x="1127880" y="2760120"/>
          <a:ext cx="752760" cy="365760"/>
        </p:xfrm>
        <a:graphic>
          <a:graphicData uri="http://schemas.openxmlformats.org/drawingml/2006/table">
            <a:tbl>
              <a:tblPr/>
              <a:tblGrid>
                <a:gridCol w="752760"/>
              </a:tblGrid>
              <a:tr h="365400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90720" marR="90720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12" name="Table 10"/>
          <p:cNvGraphicFramePr/>
          <p:nvPr/>
        </p:nvGraphicFramePr>
        <p:xfrm>
          <a:off x="1119240" y="2354040"/>
          <a:ext cx="752760" cy="365760"/>
        </p:xfrm>
        <a:graphic>
          <a:graphicData uri="http://schemas.openxmlformats.org/drawingml/2006/table">
            <a:tbl>
              <a:tblPr/>
              <a:tblGrid>
                <a:gridCol w="752760"/>
              </a:tblGrid>
              <a:tr h="365400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90720" marR="90720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13" name="Table 11"/>
          <p:cNvGraphicFramePr/>
          <p:nvPr/>
        </p:nvGraphicFramePr>
        <p:xfrm>
          <a:off x="1127880" y="3166560"/>
          <a:ext cx="735840" cy="448200"/>
        </p:xfrm>
        <a:graphic>
          <a:graphicData uri="http://schemas.openxmlformats.org/drawingml/2006/table">
            <a:tbl>
              <a:tblPr/>
              <a:tblGrid>
                <a:gridCol w="735840"/>
              </a:tblGrid>
              <a:tr h="448200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 marL="90720" marR="90720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16" name="Рисунок 6"/>
          <p:cNvPicPr/>
          <p:nvPr/>
        </p:nvPicPr>
        <p:blipFill>
          <a:blip r:embed="rId6"/>
          <a:stretch/>
        </p:blipFill>
        <p:spPr>
          <a:xfrm>
            <a:off x="9736696" y="4248181"/>
            <a:ext cx="2347697" cy="2332494"/>
          </a:xfrm>
          <a:prstGeom prst="rect">
            <a:avLst/>
          </a:prstGeom>
          <a:ln>
            <a:noFill/>
          </a:ln>
        </p:spPr>
      </p:pic>
      <p:pic>
        <p:nvPicPr>
          <p:cNvPr id="220" name="Рисунок 6"/>
          <p:cNvPicPr/>
          <p:nvPr/>
        </p:nvPicPr>
        <p:blipFill>
          <a:blip r:embed="rId7"/>
          <a:stretch/>
        </p:blipFill>
        <p:spPr>
          <a:xfrm>
            <a:off x="9792431" y="1909244"/>
            <a:ext cx="2236226" cy="2331461"/>
          </a:xfrm>
          <a:prstGeom prst="rect">
            <a:avLst/>
          </a:prstGeom>
          <a:ln>
            <a:noFill/>
          </a:ln>
        </p:spPr>
      </p:pic>
      <p:pic>
        <p:nvPicPr>
          <p:cNvPr id="222" name="Рисунок 6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6780" y="4240705"/>
            <a:ext cx="2624040" cy="2001069"/>
          </a:xfrm>
          <a:prstGeom prst="rect">
            <a:avLst/>
          </a:prstGeom>
          <a:ln>
            <a:noFill/>
          </a:ln>
        </p:spPr>
      </p:pic>
      <p:sp>
        <p:nvSpPr>
          <p:cNvPr id="227" name="CustomShape 16"/>
          <p:cNvSpPr/>
          <p:nvPr/>
        </p:nvSpPr>
        <p:spPr>
          <a:xfrm>
            <a:off x="2335422" y="2186609"/>
            <a:ext cx="7491451" cy="1737751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4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Около </a:t>
            </a:r>
            <a:r>
              <a:rPr lang="ru-RU" sz="1400" spc="-1" dirty="0" smtClean="0">
                <a:solidFill>
                  <a:srgbClr val="000000"/>
                </a:solidFill>
                <a:latin typeface="Roboto"/>
                <a:ea typeface="Roboto"/>
              </a:rPr>
              <a:t>2,3</a:t>
            </a:r>
            <a:r>
              <a:rPr lang="ru-RU" sz="1400" b="0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 </a:t>
            </a:r>
            <a:r>
              <a:rPr lang="ru-RU" sz="14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млн. рублей было выделено школе на приобретение музыкальных </a:t>
            </a:r>
            <a:r>
              <a:rPr lang="ru-RU" sz="1400" b="0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инструментов</a:t>
            </a:r>
            <a:r>
              <a:rPr lang="ru-RU" sz="1400" spc="-1" dirty="0" smtClean="0">
                <a:solidFill>
                  <a:srgbClr val="000000"/>
                </a:solidFill>
                <a:latin typeface="Roboto"/>
                <a:ea typeface="Roboto"/>
              </a:rPr>
              <a:t>, </a:t>
            </a:r>
            <a:r>
              <a:rPr lang="ru-RU" sz="1400" dirty="0">
                <a:latin typeface="Roboto"/>
              </a:rPr>
              <a:t>в </a:t>
            </a:r>
            <a:r>
              <a:rPr lang="ru-RU" sz="1400" dirty="0" err="1">
                <a:latin typeface="Roboto"/>
              </a:rPr>
              <a:t>т.ч</a:t>
            </a:r>
            <a:r>
              <a:rPr lang="ru-RU" sz="1400" dirty="0">
                <a:latin typeface="Roboto"/>
              </a:rPr>
              <a:t>. более </a:t>
            </a:r>
            <a:r>
              <a:rPr lang="ru-RU" sz="1400" dirty="0" smtClean="0">
                <a:latin typeface="Roboto"/>
              </a:rPr>
              <a:t>2 </a:t>
            </a:r>
            <a:r>
              <a:rPr lang="ru-RU" sz="1400" dirty="0">
                <a:latin typeface="Roboto"/>
              </a:rPr>
              <a:t>млн. рублей - из федерального </a:t>
            </a:r>
            <a:r>
              <a:rPr lang="ru-RU" sz="1400" dirty="0" smtClean="0">
                <a:latin typeface="Roboto"/>
              </a:rPr>
              <a:t>бюджета.</a:t>
            </a:r>
          </a:p>
          <a:p>
            <a:pPr algn="ctr">
              <a:lnSpc>
                <a:spcPct val="100000"/>
              </a:lnSpc>
            </a:pPr>
            <a:endParaRPr lang="ru-RU" sz="1400" dirty="0">
              <a:latin typeface="Roboto"/>
            </a:endParaRPr>
          </a:p>
          <a:p>
            <a:pPr algn="ctr">
              <a:lnSpc>
                <a:spcPct val="100000"/>
              </a:lnSpc>
            </a:pPr>
            <a:r>
              <a:rPr lang="ru-RU" sz="1400" dirty="0" smtClean="0">
                <a:latin typeface="Roboto"/>
              </a:rPr>
              <a:t> </a:t>
            </a:r>
            <a:r>
              <a:rPr lang="ru-RU" sz="1400" b="0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Приобретены </a:t>
            </a:r>
            <a:r>
              <a:rPr lang="ru-RU" sz="1400" spc="-1" dirty="0" smtClean="0">
                <a:solidFill>
                  <a:srgbClr val="000000"/>
                </a:solidFill>
                <a:latin typeface="Roboto"/>
                <a:ea typeface="Roboto"/>
              </a:rPr>
              <a:t>аккордеон, пианино акустическое, мольберты, интерактивный комплект состоящий из доски и проектора, ноутбуки </a:t>
            </a:r>
            <a:r>
              <a:rPr lang="en-US" sz="1400" spc="-1" dirty="0" err="1" smtClean="0">
                <a:solidFill>
                  <a:srgbClr val="000000"/>
                </a:solidFill>
                <a:latin typeface="Roboto"/>
                <a:ea typeface="Roboto"/>
              </a:rPr>
              <a:t>Hiper</a:t>
            </a:r>
            <a:r>
              <a:rPr lang="ru-RU" sz="1400" spc="-1" dirty="0" smtClean="0">
                <a:solidFill>
                  <a:srgbClr val="000000"/>
                </a:solidFill>
                <a:latin typeface="Roboto"/>
                <a:ea typeface="Roboto"/>
              </a:rPr>
              <a:t>, интерактивная панель и учебные материалы.</a:t>
            </a:r>
            <a:r>
              <a:rPr lang="ru-RU" sz="1400" b="0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 </a:t>
            </a:r>
            <a:endParaRPr lang="ru-RU" sz="1400" b="0" strike="noStrike" spc="-1" dirty="0">
              <a:latin typeface="Arial"/>
            </a:endParaRPr>
          </a:p>
        </p:txBody>
      </p:sp>
      <p:pic>
        <p:nvPicPr>
          <p:cNvPr id="228" name="Рисунок 6"/>
          <p:cNvPicPr/>
          <p:nvPr/>
        </p:nvPicPr>
        <p:blipFill>
          <a:blip r:embed="rId9"/>
          <a:stretch/>
        </p:blipFill>
        <p:spPr>
          <a:xfrm>
            <a:off x="99118" y="1992060"/>
            <a:ext cx="2236304" cy="2248645"/>
          </a:xfrm>
          <a:prstGeom prst="rect">
            <a:avLst/>
          </a:prstGeom>
          <a:ln>
            <a:noFill/>
          </a:ln>
        </p:spPr>
      </p:pic>
      <p:sp>
        <p:nvSpPr>
          <p:cNvPr id="35" name="CustomShape 4"/>
          <p:cNvSpPr/>
          <p:nvPr/>
        </p:nvSpPr>
        <p:spPr>
          <a:xfrm>
            <a:off x="2335422" y="1653840"/>
            <a:ext cx="7401274" cy="3252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400" b="1" spc="-1" dirty="0">
                <a:latin typeface="Roboto"/>
                <a:ea typeface="Arial"/>
              </a:rPr>
              <a:t>МБУДО «Детская школа искусств им. В.М. Фирсовой»  г. Суздаля</a:t>
            </a:r>
          </a:p>
        </p:txBody>
      </p:sp>
      <p:grpSp>
        <p:nvGrpSpPr>
          <p:cNvPr id="36" name="Group 19"/>
          <p:cNvGrpSpPr/>
          <p:nvPr/>
        </p:nvGrpSpPr>
        <p:grpSpPr>
          <a:xfrm>
            <a:off x="130198" y="6241774"/>
            <a:ext cx="12060121" cy="617665"/>
            <a:chOff x="0" y="6291720"/>
            <a:chExt cx="12190320" cy="567720"/>
          </a:xfrm>
        </p:grpSpPr>
        <p:sp>
          <p:nvSpPr>
            <p:cNvPr id="37" name="CustomShape 20"/>
            <p:cNvSpPr/>
            <p:nvPr/>
          </p:nvSpPr>
          <p:spPr>
            <a:xfrm>
              <a:off x="0" y="6436080"/>
              <a:ext cx="12190320" cy="42336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38" name="CustomShape 21"/>
            <p:cNvSpPr/>
            <p:nvPr/>
          </p:nvSpPr>
          <p:spPr>
            <a:xfrm>
              <a:off x="311040" y="6291720"/>
              <a:ext cx="11879280" cy="14220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40" name="CustomShape 4"/>
          <p:cNvSpPr/>
          <p:nvPr/>
        </p:nvSpPr>
        <p:spPr>
          <a:xfrm>
            <a:off x="3693960" y="214616"/>
            <a:ext cx="8559000" cy="60222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/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Оснащены 10 образовательных учреждений культуры (детских школ искусств и колледж) музыкальными инструментами, оборудованием и материалами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779" y="4240705"/>
            <a:ext cx="1445735" cy="2001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2514" y="4240704"/>
            <a:ext cx="1495286" cy="1995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240704"/>
            <a:ext cx="1721784" cy="2001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584" y="4230981"/>
            <a:ext cx="2757112" cy="2005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12" y="4230980"/>
            <a:ext cx="2217889" cy="2010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12" y="1979065"/>
            <a:ext cx="2236710" cy="2251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2431" y="1909243"/>
            <a:ext cx="2236226" cy="2338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1581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77"/>
          <a:stretch/>
        </p:blipFill>
        <p:spPr>
          <a:xfrm>
            <a:off x="209165" y="1761858"/>
            <a:ext cx="4117960" cy="2294802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165" y="4099592"/>
            <a:ext cx="3030309" cy="2272732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46" t="-384" r="18956" b="384"/>
          <a:stretch/>
        </p:blipFill>
        <p:spPr>
          <a:xfrm>
            <a:off x="3279435" y="4094024"/>
            <a:ext cx="2595154" cy="2273834"/>
          </a:xfrm>
          <a:prstGeom prst="rect">
            <a:avLst/>
          </a:prstGeom>
        </p:spPr>
      </p:pic>
      <p:pic>
        <p:nvPicPr>
          <p:cNvPr id="1026" name="Picture 2" descr="2108-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843"/>
          <a:stretch/>
        </p:blipFill>
        <p:spPr bwMode="auto">
          <a:xfrm>
            <a:off x="5936252" y="4096942"/>
            <a:ext cx="3017968" cy="2281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2108-6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83"/>
          <a:stretch/>
        </p:blipFill>
        <p:spPr bwMode="auto">
          <a:xfrm>
            <a:off x="9005977" y="4096942"/>
            <a:ext cx="3040889" cy="2278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9" name="CustomShape 3"/>
          <p:cNvSpPr/>
          <p:nvPr/>
        </p:nvSpPr>
        <p:spPr>
          <a:xfrm>
            <a:off x="3100680" y="478441"/>
            <a:ext cx="9184320" cy="38678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>
                <a:solidFill>
                  <a:srgbClr val="FFFFFF"/>
                </a:solidFill>
                <a:latin typeface="Roboto"/>
              </a:rPr>
              <a:t>МБУК </a:t>
            </a:r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«Дом культуры с. Порецкое» Суздальского района</a:t>
            </a:r>
            <a:endParaRPr lang="ru-RU" sz="1800" b="1" strike="noStrike" spc="-1" dirty="0" smtClean="0">
              <a:solidFill>
                <a:srgbClr val="FFFFFF"/>
              </a:solidFill>
              <a:latin typeface="Roboto"/>
              <a:ea typeface="DejaVu Sans"/>
            </a:endParaRPr>
          </a:p>
        </p:txBody>
      </p:sp>
      <p:grpSp>
        <p:nvGrpSpPr>
          <p:cNvPr id="273" name="Group 4"/>
          <p:cNvGrpSpPr/>
          <p:nvPr/>
        </p:nvGrpSpPr>
        <p:grpSpPr>
          <a:xfrm>
            <a:off x="1" y="6438600"/>
            <a:ext cx="12189960" cy="420840"/>
            <a:chOff x="0" y="6438600"/>
            <a:chExt cx="12189960" cy="420840"/>
          </a:xfrm>
        </p:grpSpPr>
        <p:sp>
          <p:nvSpPr>
            <p:cNvPr id="274" name="CustomShape 5"/>
            <p:cNvSpPr/>
            <p:nvPr/>
          </p:nvSpPr>
          <p:spPr>
            <a:xfrm>
              <a:off x="0" y="6578640"/>
              <a:ext cx="12173040" cy="28080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75" name="CustomShape 6"/>
            <p:cNvSpPr/>
            <p:nvPr/>
          </p:nvSpPr>
          <p:spPr>
            <a:xfrm>
              <a:off x="327600" y="6438600"/>
              <a:ext cx="11862360" cy="13716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pic>
        <p:nvPicPr>
          <p:cNvPr id="15" name="Рисунок 4"/>
          <p:cNvPicPr/>
          <p:nvPr/>
        </p:nvPicPr>
        <p:blipFill>
          <a:blip r:embed="rId8"/>
          <a:stretch/>
        </p:blipFill>
        <p:spPr>
          <a:xfrm>
            <a:off x="2520" y="720"/>
            <a:ext cx="3823560" cy="1674720"/>
          </a:xfrm>
          <a:prstGeom prst="rect">
            <a:avLst/>
          </a:prstGeom>
          <a:ln>
            <a:noFill/>
          </a:ln>
        </p:spPr>
      </p:pic>
      <p:sp>
        <p:nvSpPr>
          <p:cNvPr id="17" name="CustomShape 5"/>
          <p:cNvSpPr/>
          <p:nvPr/>
        </p:nvSpPr>
        <p:spPr>
          <a:xfrm>
            <a:off x="3717001" y="0"/>
            <a:ext cx="8484480" cy="1674720"/>
          </a:xfrm>
          <a:prstGeom prst="rect">
            <a:avLst/>
          </a:prstGeom>
          <a:solidFill>
            <a:srgbClr val="7C6EB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8" name="CustomShape 3"/>
          <p:cNvSpPr/>
          <p:nvPr/>
        </p:nvSpPr>
        <p:spPr>
          <a:xfrm>
            <a:off x="3367080" y="478440"/>
            <a:ext cx="8443920" cy="6637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В </a:t>
            </a:r>
            <a:r>
              <a:rPr lang="ru-RU" b="1" spc="-1" dirty="0" err="1" smtClean="0">
                <a:solidFill>
                  <a:srgbClr val="FFFFFF"/>
                </a:solidFill>
                <a:latin typeface="Roboto"/>
              </a:rPr>
              <a:t>Петушинском</a:t>
            </a:r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 районе состоялось торжественное открытие</a:t>
            </a:r>
          </a:p>
          <a:p>
            <a:pPr algn="ctr">
              <a:lnSpc>
                <a:spcPct val="100000"/>
              </a:lnSpc>
            </a:pPr>
            <a:r>
              <a:rPr lang="ru-RU" b="1" spc="-1" dirty="0">
                <a:solidFill>
                  <a:srgbClr val="FFFFFF"/>
                </a:solidFill>
                <a:latin typeface="Roboto"/>
              </a:rPr>
              <a:t>многофункционального Центра культуры и досуга </a:t>
            </a:r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в </a:t>
            </a:r>
            <a:r>
              <a:rPr lang="ru-RU" b="1" spc="-1" dirty="0">
                <a:solidFill>
                  <a:srgbClr val="FFFFFF"/>
                </a:solidFill>
                <a:latin typeface="Roboto"/>
              </a:rPr>
              <a:t>д. </a:t>
            </a:r>
            <a:r>
              <a:rPr lang="ru-RU" b="1" spc="-1" dirty="0" err="1" smtClean="0">
                <a:solidFill>
                  <a:srgbClr val="FFFFFF"/>
                </a:solidFill>
                <a:latin typeface="Roboto"/>
              </a:rPr>
              <a:t>Липна</a:t>
            </a:r>
            <a:endParaRPr lang="ru-RU" b="1" spc="-1" dirty="0">
              <a:solidFill>
                <a:srgbClr val="FFFFFF"/>
              </a:solidFill>
              <a:latin typeface="Roboto"/>
            </a:endParaRPr>
          </a:p>
        </p:txBody>
      </p:sp>
      <p:sp>
        <p:nvSpPr>
          <p:cNvPr id="16" name="CustomShape 12"/>
          <p:cNvSpPr/>
          <p:nvPr/>
        </p:nvSpPr>
        <p:spPr>
          <a:xfrm>
            <a:off x="4360985" y="1748584"/>
            <a:ext cx="7685881" cy="2301676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29 декабря 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в 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д. </a:t>
            </a:r>
            <a:r>
              <a:rPr lang="ru-RU" sz="1100" spc="-1" dirty="0" err="1" smtClean="0">
                <a:solidFill>
                  <a:srgbClr val="000000"/>
                </a:solidFill>
                <a:latin typeface="Roboto"/>
                <a:ea typeface="Roboto"/>
              </a:rPr>
              <a:t>Липна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 </a:t>
            </a:r>
            <a:r>
              <a:rPr lang="ru-RU" sz="1100" spc="-1" dirty="0" err="1" smtClean="0">
                <a:solidFill>
                  <a:srgbClr val="000000"/>
                </a:solidFill>
                <a:latin typeface="Roboto"/>
                <a:ea typeface="Roboto"/>
              </a:rPr>
              <a:t>Петушинского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 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района Владимирской области состоялось тожественное открытие многофункционального Центра культуры и 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досуга, 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построенного 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в рамках нацпроекта 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«Культура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».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 При планировке и строительстве были учтены и созданы условия для доступа к культурным ценностям различных групп населения, в том числе, маломобильных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.</a:t>
            </a:r>
          </a:p>
          <a:p>
            <a:pPr algn="ctr">
              <a:lnSpc>
                <a:spcPct val="100000"/>
              </a:lnSpc>
            </a:pPr>
            <a:endParaRPr lang="ru-RU" sz="1100" spc="-1" dirty="0">
              <a:solidFill>
                <a:srgbClr val="000000"/>
              </a:solidFill>
              <a:latin typeface="Roboto"/>
              <a:ea typeface="Roboto"/>
            </a:endParaRPr>
          </a:p>
          <a:p>
            <a:pPr algn="ctr">
              <a:lnSpc>
                <a:spcPct val="100000"/>
              </a:lnSpc>
            </a:pP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Вестибюль учреждения спроектирован так, что его можно использовать под музейно-выставочную деятельность. На первом этаже расположен зал для проведения массовых мероприятий с возможностью кинопоказа, а на втором - фойе с досуговой зоной, два помещения для кружковых и творческих занятий и библиотека. Для ДК были приобретены современное световое и звуковое оборудование, одежда сцены, мебель, игровой комплекс, техническое оборудование.</a:t>
            </a:r>
            <a:endParaRPr lang="ru-RU" sz="1100" spc="-1" dirty="0" smtClean="0">
              <a:solidFill>
                <a:srgbClr val="000000"/>
              </a:solidFill>
              <a:latin typeface="Roboto"/>
              <a:ea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961320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xn--80aacacvtbthqmh0dxl.xn--p1ai/assets/galleries/10114/foto-bez-lyudej-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10" y="1392053"/>
            <a:ext cx="3306493" cy="249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s://xn--80aacacvtbthqmh0dxl.xn--p1ai/assets/galleries/10114/foto-bez-lyudej-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09" y="3931740"/>
            <a:ext cx="3298705" cy="2474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xn--80aacacvtbthqmh0dxl.xn--p1ai/assets/galleries/10114/foto-bez-lyudej-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0709" y="1372977"/>
            <a:ext cx="3298581" cy="249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s://xn--80aacacvtbthqmh0dxl.xn--p1ai/assets/galleries/10114/p1013487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523"/>
          <a:stretch/>
        </p:blipFill>
        <p:spPr bwMode="auto">
          <a:xfrm>
            <a:off x="8761797" y="3891804"/>
            <a:ext cx="3287493" cy="2497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73" name="Group 4"/>
          <p:cNvGrpSpPr/>
          <p:nvPr/>
        </p:nvGrpSpPr>
        <p:grpSpPr>
          <a:xfrm>
            <a:off x="0" y="6438600"/>
            <a:ext cx="12173040" cy="420840"/>
            <a:chOff x="0" y="6438600"/>
            <a:chExt cx="12173040" cy="420840"/>
          </a:xfrm>
        </p:grpSpPr>
        <p:sp>
          <p:nvSpPr>
            <p:cNvPr id="274" name="CustomShape 5"/>
            <p:cNvSpPr/>
            <p:nvPr/>
          </p:nvSpPr>
          <p:spPr>
            <a:xfrm>
              <a:off x="0" y="6578640"/>
              <a:ext cx="12173040" cy="28080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75" name="CustomShape 6"/>
            <p:cNvSpPr/>
            <p:nvPr/>
          </p:nvSpPr>
          <p:spPr>
            <a:xfrm>
              <a:off x="164026" y="6438600"/>
              <a:ext cx="11862360" cy="13716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16" name="CustomShape 12"/>
          <p:cNvSpPr/>
          <p:nvPr/>
        </p:nvSpPr>
        <p:spPr>
          <a:xfrm>
            <a:off x="3564026" y="1434437"/>
            <a:ext cx="5058158" cy="4961779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indent="432000" algn="ctr"/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6 сентября состоялось открытие модельной библиотеки в деревне Пекша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Петушинского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района – третьей в этом муниципальном образовании и восемнадцатой во Владимирской области. В мероприятии приняли участие заместитель регионального министра культуры Елена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Огудина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, депутат Законодательного Собрания Павел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Шатохин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, глава районной администрации Александр Курбатов, представители областного проектного офиса и библиотек, местные жители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.</a:t>
            </a:r>
          </a:p>
          <a:p>
            <a:pPr indent="432000" algn="ctr"/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indent="432000" algn="ctr"/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Модернизация библиотеки проводилась в рамках нацпроекта «Культура» при поддержке Министерства культуры Владимирской области и администрации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Петушинского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района. На эти цели выделено 5 млн рублей из федерального бюджета и более 1 млн рублей из муниципального бюджета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.</a:t>
            </a:r>
          </a:p>
          <a:p>
            <a:pPr indent="432000" algn="ctr"/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indent="432000" algn="ctr"/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В учреждении создана IT-зона, где любой желающий может воспользоваться интернетом или WI-FI, базой данных «Национальная электронная библиотека» или крупнейшей во Владимирском регионе электронной библиотекой «Земля Владимирская». Очки виртуальной реальности позволяют пользователям совершать путешествия, не покидая здание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.</a:t>
            </a:r>
          </a:p>
          <a:p>
            <a:pPr indent="432000" algn="ctr"/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/>
            </a:r>
            <a:b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</a:b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Жители поселения теперь могут получить услуги ксерокопирования, цветной печати,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ламинирования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и брошюровки материалов. Для людей с ограниченными возможностями здоровья приобретён компьютер с клавиатурой для слабовидящих, книги с крупным шрифтом,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тифлофлешплеер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для чтения «говорящих» книг и электронная лупа.</a:t>
            </a:r>
          </a:p>
        </p:txBody>
      </p:sp>
      <p:pic>
        <p:nvPicPr>
          <p:cNvPr id="15" name="Рисунок 4"/>
          <p:cNvPicPr/>
          <p:nvPr/>
        </p:nvPicPr>
        <p:blipFill rotWithShape="1">
          <a:blip r:embed="rId7"/>
          <a:srcRect b="10978"/>
          <a:stretch/>
        </p:blipFill>
        <p:spPr>
          <a:xfrm>
            <a:off x="2520" y="0"/>
            <a:ext cx="3823560" cy="1309975"/>
          </a:xfrm>
          <a:prstGeom prst="rect">
            <a:avLst/>
          </a:prstGeom>
          <a:ln>
            <a:noFill/>
          </a:ln>
        </p:spPr>
      </p:pic>
      <p:sp>
        <p:nvSpPr>
          <p:cNvPr id="17" name="CustomShape 5"/>
          <p:cNvSpPr/>
          <p:nvPr/>
        </p:nvSpPr>
        <p:spPr>
          <a:xfrm>
            <a:off x="3826079" y="-11658"/>
            <a:ext cx="8364333" cy="1321633"/>
          </a:xfrm>
          <a:prstGeom prst="rect">
            <a:avLst/>
          </a:prstGeom>
          <a:solidFill>
            <a:srgbClr val="7C6EB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69" name="CustomShape 3"/>
          <p:cNvSpPr/>
          <p:nvPr/>
        </p:nvSpPr>
        <p:spPr>
          <a:xfrm>
            <a:off x="3868114" y="266483"/>
            <a:ext cx="8200473" cy="6637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/>
            <a:r>
              <a:rPr lang="ru-RU" b="1" dirty="0" smtClean="0">
                <a:solidFill>
                  <a:schemeClr val="bg1"/>
                </a:solidFill>
              </a:rPr>
              <a:t>Третья </a:t>
            </a:r>
            <a:r>
              <a:rPr lang="ru-RU" b="1" dirty="0">
                <a:solidFill>
                  <a:schemeClr val="bg1"/>
                </a:solidFill>
              </a:rPr>
              <a:t>в </a:t>
            </a:r>
            <a:r>
              <a:rPr lang="ru-RU" b="1" dirty="0" err="1">
                <a:solidFill>
                  <a:schemeClr val="bg1"/>
                </a:solidFill>
              </a:rPr>
              <a:t>Петушинском</a:t>
            </a:r>
            <a:r>
              <a:rPr lang="ru-RU" b="1" dirty="0">
                <a:solidFill>
                  <a:schemeClr val="bg1"/>
                </a:solidFill>
              </a:rPr>
              <a:t> районе модельная библиотека открылась благодаря национальному проекту «Культура»</a:t>
            </a:r>
          </a:p>
        </p:txBody>
      </p:sp>
    </p:spTree>
    <p:extLst>
      <p:ext uri="{BB962C8B-B14F-4D97-AF65-F5344CB8AC3E}">
        <p14:creationId xmlns:p14="http://schemas.microsoft.com/office/powerpoint/2010/main" val="730588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10" y="1407914"/>
            <a:ext cx="3306493" cy="2490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https://xn--80aacacvtbthqmh0dxl.xn--p1ai/assets/galleries/10183/p101344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09" y="3931740"/>
            <a:ext cx="3298705" cy="2457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xn--80aacacvtbthqmh0dxl.xn--p1ai/assets/galleries/10183/o.v.-ministr-kultury-vladimirskoj-oblasti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85" t="341" r="8007" b="-341"/>
          <a:stretch/>
        </p:blipFill>
        <p:spPr bwMode="auto">
          <a:xfrm>
            <a:off x="8750586" y="1407914"/>
            <a:ext cx="3296006" cy="2458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s://xn--80aacacvtbthqmh0dxl.xn--p1ai/assets/galleries/10183/p1013648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767"/>
          <a:stretch/>
        </p:blipFill>
        <p:spPr bwMode="auto">
          <a:xfrm>
            <a:off x="8750585" y="3891803"/>
            <a:ext cx="3287618" cy="2444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73" name="Group 4"/>
          <p:cNvGrpSpPr/>
          <p:nvPr/>
        </p:nvGrpSpPr>
        <p:grpSpPr>
          <a:xfrm>
            <a:off x="0" y="6438600"/>
            <a:ext cx="12173040" cy="420840"/>
            <a:chOff x="0" y="6438600"/>
            <a:chExt cx="12173040" cy="420840"/>
          </a:xfrm>
        </p:grpSpPr>
        <p:sp>
          <p:nvSpPr>
            <p:cNvPr id="274" name="CustomShape 5"/>
            <p:cNvSpPr/>
            <p:nvPr/>
          </p:nvSpPr>
          <p:spPr>
            <a:xfrm>
              <a:off x="0" y="6578640"/>
              <a:ext cx="12173040" cy="28080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75" name="CustomShape 6"/>
            <p:cNvSpPr/>
            <p:nvPr/>
          </p:nvSpPr>
          <p:spPr>
            <a:xfrm>
              <a:off x="164026" y="6438600"/>
              <a:ext cx="11862360" cy="13716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16" name="CustomShape 12"/>
          <p:cNvSpPr/>
          <p:nvPr/>
        </p:nvSpPr>
        <p:spPr>
          <a:xfrm>
            <a:off x="3557441" y="1540625"/>
            <a:ext cx="5058158" cy="4618080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indent="457200" algn="ctr"/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29 сентября 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состоялось торжественное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открытие </a:t>
            </a:r>
            <a:r>
              <a:rPr lang="ru-RU" sz="1050" b="1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Аксёновской</a:t>
            </a:r>
            <a:r>
              <a:rPr lang="ru-RU" sz="1050" b="1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библиотеки – филиала </a:t>
            </a:r>
            <a:r>
              <a:rPr lang="ru-RU" sz="1050" b="1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Межпоселенческой</a:t>
            </a:r>
            <a:r>
              <a:rPr lang="ru-RU" sz="1050" b="1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центральной библиотеки Гусь-Хрустального района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, модернизированной по модельному стандарту в рамках нацпроекта «Культура». В мероприятии 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приняли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участие министр культуры Владимирской области Ольга Демина, глава администрации Гусь-Хрустального района Алексей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Кабенкин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, руководство и жители сельского поселения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.</a:t>
            </a:r>
          </a:p>
          <a:p>
            <a:pPr indent="457200" algn="ctr"/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indent="457200" algn="ctr"/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Это уже третья модельная библиотека в Гусь-Хрустальном районе, которая откроется благодаря нацпроекту. В ходе модернизации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Аксёновской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библиотеки в 2022-2023 годах были проведены капитальный ремонт здания, перепланировка помещений, внутренняя отделка, облицовка фасада, ремонт крыши, крыльца, заменены системы отопления, освещения, оборудована придомовая территория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.</a:t>
            </a:r>
          </a:p>
          <a:p>
            <a:pPr indent="457200" algn="ctr"/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indent="457200" algn="ctr"/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Благодаря воплощению дизайн-проекта «Изумрудный город» библиотечные помещения преобразились, появились новые зоны на абонементе: зона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коворкинга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«Калейдоскоп встреч» для проведения мероприятий, встреч, бесед, неформального общения и отдыха, деловая зона «Информационный портал» (место для получения государственных, социальных и др. услуг в электронном формате, а также консультаций по использованию данных ресурсов. Здесь будут проходить занятия по программе «Компьютерный ликбез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»).</a:t>
            </a:r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</p:txBody>
      </p:sp>
      <p:pic>
        <p:nvPicPr>
          <p:cNvPr id="15" name="Рисунок 4"/>
          <p:cNvPicPr/>
          <p:nvPr/>
        </p:nvPicPr>
        <p:blipFill rotWithShape="1">
          <a:blip r:embed="rId7"/>
          <a:srcRect b="10978"/>
          <a:stretch/>
        </p:blipFill>
        <p:spPr>
          <a:xfrm>
            <a:off x="2520" y="0"/>
            <a:ext cx="3823560" cy="1309975"/>
          </a:xfrm>
          <a:prstGeom prst="rect">
            <a:avLst/>
          </a:prstGeom>
          <a:ln>
            <a:noFill/>
          </a:ln>
        </p:spPr>
      </p:pic>
      <p:sp>
        <p:nvSpPr>
          <p:cNvPr id="17" name="CustomShape 5"/>
          <p:cNvSpPr/>
          <p:nvPr/>
        </p:nvSpPr>
        <p:spPr>
          <a:xfrm>
            <a:off x="3826079" y="-11658"/>
            <a:ext cx="8364333" cy="1321633"/>
          </a:xfrm>
          <a:prstGeom prst="rect">
            <a:avLst/>
          </a:prstGeom>
          <a:solidFill>
            <a:srgbClr val="7C6EB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69" name="CustomShape 3"/>
          <p:cNvSpPr/>
          <p:nvPr/>
        </p:nvSpPr>
        <p:spPr>
          <a:xfrm>
            <a:off x="3868114" y="266483"/>
            <a:ext cx="8200473" cy="6637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/>
            <a:r>
              <a:rPr lang="ru-RU" b="1" dirty="0" smtClean="0">
                <a:solidFill>
                  <a:schemeClr val="bg1"/>
                </a:solidFill>
              </a:rPr>
              <a:t>Для читателей в </a:t>
            </a:r>
            <a:r>
              <a:rPr lang="ru-RU" b="1" dirty="0">
                <a:solidFill>
                  <a:schemeClr val="bg1"/>
                </a:solidFill>
              </a:rPr>
              <a:t>Гусь-Хрустальном районе </a:t>
            </a:r>
            <a:r>
              <a:rPr lang="ru-RU" b="1" dirty="0" smtClean="0">
                <a:solidFill>
                  <a:schemeClr val="bg1"/>
                </a:solidFill>
              </a:rPr>
              <a:t>открылась модельная библиотека </a:t>
            </a:r>
            <a:r>
              <a:rPr lang="ru-RU" b="1" dirty="0">
                <a:solidFill>
                  <a:schemeClr val="bg1"/>
                </a:solidFill>
              </a:rPr>
              <a:t>в рамках национального проекта «Культура</a:t>
            </a:r>
            <a:r>
              <a:rPr lang="ru-RU" b="1" dirty="0" smtClean="0">
                <a:solidFill>
                  <a:schemeClr val="bg1"/>
                </a:solidFill>
              </a:rPr>
              <a:t>»</a:t>
            </a:r>
            <a:endParaRPr lang="ru-RU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781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0" name="Group 1"/>
          <p:cNvGrpSpPr/>
          <p:nvPr/>
        </p:nvGrpSpPr>
        <p:grpSpPr>
          <a:xfrm>
            <a:off x="0" y="6438600"/>
            <a:ext cx="12171600" cy="419400"/>
            <a:chOff x="0" y="6438600"/>
            <a:chExt cx="12171600" cy="419400"/>
          </a:xfrm>
        </p:grpSpPr>
        <p:sp>
          <p:nvSpPr>
            <p:cNvPr id="181" name="CustomShape 2"/>
            <p:cNvSpPr/>
            <p:nvPr/>
          </p:nvSpPr>
          <p:spPr>
            <a:xfrm>
              <a:off x="0" y="6578640"/>
              <a:ext cx="12171600" cy="27936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182" name="CustomShape 3"/>
            <p:cNvSpPr/>
            <p:nvPr/>
          </p:nvSpPr>
          <p:spPr>
            <a:xfrm>
              <a:off x="164160" y="6438600"/>
              <a:ext cx="11860920" cy="13572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183" name="CustomShape 4"/>
          <p:cNvSpPr/>
          <p:nvPr/>
        </p:nvSpPr>
        <p:spPr>
          <a:xfrm>
            <a:off x="3557520" y="1427400"/>
            <a:ext cx="5056560" cy="4960440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14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октября состоялось торжественное открытие после модернизации по нацпроекту «Культура» </a:t>
            </a:r>
            <a:r>
              <a:rPr lang="ru-RU" sz="1050" b="1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Центральной библиотеки города </a:t>
            </a:r>
            <a:r>
              <a:rPr lang="ru-RU" sz="1050" b="1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Юрьева-Польского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. В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2023 году из федерального бюджета на её модернизацию выделено 10 млн рублей, которые были направлены на обновление книжного фонда, закупку новой мебели и оборудования. В частности, приобретены планетарный сканер, VR-очки, детский интерактивный стол и интерактивный пол, сборные роботы для обучения программированию, видео-панель, интерактивная трибуна, новые персональные компьютеры и оргтехника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.</a:t>
            </a:r>
          </a:p>
          <a:p>
            <a:pPr algn="ctr">
              <a:lnSpc>
                <a:spcPct val="100000"/>
              </a:lnSpc>
            </a:pPr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algn="ctr">
              <a:lnSpc>
                <a:spcPct val="100000"/>
              </a:lnSpc>
            </a:pP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В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библиотеке значительно расширена доступная среда: для людей с трудностями при передвижении приобретён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ступенькоход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, перекатной пандус для порогов и специальный подъёмник. Для людей с ограничениями по слуху и зрению – специализированные устройства и программное обеспечение, облегчающие получение информации: ПК с адаптированной клавиатурой и мышью, электронная лупа, портативное индукционное устройство для слабослышащих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.</a:t>
            </a:r>
          </a:p>
          <a:p>
            <a:pPr algn="ctr">
              <a:lnSpc>
                <a:spcPct val="100000"/>
              </a:lnSpc>
            </a:pPr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algn="ctr">
              <a:lnSpc>
                <a:spcPct val="100000"/>
              </a:lnSpc>
            </a:pP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Книжный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фонд библиотеки увеличен на 875 экземпляров изданий художественной, научно-популярной, детской литературы. Для юных читатели приобретены интерактивные книги с окошками и откидными разворотами, книги-лото, книги с 3D-элементами, книги-плейеры, а также книги-развлечения от LEGO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.</a:t>
            </a:r>
          </a:p>
          <a:p>
            <a:pPr algn="ctr">
              <a:lnSpc>
                <a:spcPct val="100000"/>
              </a:lnSpc>
            </a:pPr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algn="ctr">
              <a:lnSpc>
                <a:spcPct val="100000"/>
              </a:lnSpc>
            </a:pP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В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Центральной библиотеке Юрьева-Польского – более 3 тысяч постоянных посетителей. Ежегодно проводятся 130-140 мероприятий для читателей всех возрастов.</a:t>
            </a:r>
          </a:p>
        </p:txBody>
      </p:sp>
      <p:pic>
        <p:nvPicPr>
          <p:cNvPr id="184" name="Рисунок 4"/>
          <p:cNvPicPr/>
          <p:nvPr/>
        </p:nvPicPr>
        <p:blipFill>
          <a:blip r:embed="rId3"/>
          <a:srcRect b="10981"/>
          <a:stretch/>
        </p:blipFill>
        <p:spPr>
          <a:xfrm>
            <a:off x="2520" y="0"/>
            <a:ext cx="3822120" cy="1308600"/>
          </a:xfrm>
          <a:prstGeom prst="rect">
            <a:avLst/>
          </a:prstGeom>
          <a:ln>
            <a:noFill/>
          </a:ln>
        </p:spPr>
      </p:pic>
      <p:sp>
        <p:nvSpPr>
          <p:cNvPr id="185" name="CustomShape 5"/>
          <p:cNvSpPr/>
          <p:nvPr/>
        </p:nvSpPr>
        <p:spPr>
          <a:xfrm>
            <a:off x="3735238" y="-11520"/>
            <a:ext cx="8453642" cy="1320120"/>
          </a:xfrm>
          <a:prstGeom prst="rect">
            <a:avLst/>
          </a:prstGeom>
          <a:solidFill>
            <a:srgbClr val="7C6EB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86" name="CustomShape 6"/>
          <p:cNvSpPr/>
          <p:nvPr/>
        </p:nvSpPr>
        <p:spPr>
          <a:xfrm>
            <a:off x="3868200" y="266400"/>
            <a:ext cx="8199000" cy="6637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>
                <a:solidFill>
                  <a:srgbClr val="FFFFFF"/>
                </a:solidFill>
              </a:rPr>
              <a:t>В Юрьеве-Польском в рамках нацпроекта «Культура» </a:t>
            </a:r>
            <a:r>
              <a:rPr lang="ru-RU" b="1" spc="-1" dirty="0" smtClean="0">
                <a:solidFill>
                  <a:srgbClr val="FFFFFF"/>
                </a:solidFill>
              </a:rPr>
              <a:t>открылась модельная </a:t>
            </a:r>
            <a:r>
              <a:rPr lang="ru-RU" b="1" spc="-1" dirty="0">
                <a:solidFill>
                  <a:srgbClr val="FFFFFF"/>
                </a:solidFill>
              </a:rPr>
              <a:t>библиотека</a:t>
            </a:r>
            <a:endParaRPr lang="ru-RU" sz="1800" b="0" strike="noStrike" spc="-1" dirty="0">
              <a:latin typeface="Arial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34805" y="3924295"/>
            <a:ext cx="3176110" cy="2382083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48970" y="1427400"/>
            <a:ext cx="3147780" cy="2364673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500" y="3907620"/>
            <a:ext cx="3158657" cy="2368993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6051" y="1440822"/>
            <a:ext cx="3171106" cy="2382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930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Рисунок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83" t="15875" r="283" b="27421"/>
          <a:stretch/>
        </p:blipFill>
        <p:spPr>
          <a:xfrm>
            <a:off x="5883213" y="4071668"/>
            <a:ext cx="3043673" cy="2301176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4992" y="1727429"/>
            <a:ext cx="3061873" cy="2296405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4991" y="4076439"/>
            <a:ext cx="3061874" cy="2296405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163" y="1727429"/>
            <a:ext cx="3058071" cy="2293553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775"/>
          <a:stretch/>
        </p:blipFill>
        <p:spPr>
          <a:xfrm>
            <a:off x="209163" y="4080294"/>
            <a:ext cx="3058071" cy="2292550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073"/>
          <a:stretch/>
        </p:blipFill>
        <p:spPr>
          <a:xfrm>
            <a:off x="5891213" y="1725283"/>
            <a:ext cx="3035674" cy="2304152"/>
          </a:xfrm>
          <a:prstGeom prst="rect">
            <a:avLst/>
          </a:prstGeom>
        </p:spPr>
      </p:pic>
      <p:pic>
        <p:nvPicPr>
          <p:cNvPr id="20" name="Рисунок 1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639" b="1"/>
          <a:stretch/>
        </p:blipFill>
        <p:spPr>
          <a:xfrm>
            <a:off x="3309938" y="4080294"/>
            <a:ext cx="2515199" cy="2292550"/>
          </a:xfrm>
          <a:prstGeom prst="rect">
            <a:avLst/>
          </a:prstGeom>
        </p:spPr>
      </p:pic>
      <p:sp>
        <p:nvSpPr>
          <p:cNvPr id="269" name="CustomShape 3"/>
          <p:cNvSpPr/>
          <p:nvPr/>
        </p:nvSpPr>
        <p:spPr>
          <a:xfrm>
            <a:off x="3100680" y="478441"/>
            <a:ext cx="9184320" cy="38678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>
                <a:solidFill>
                  <a:srgbClr val="FFFFFF"/>
                </a:solidFill>
                <a:latin typeface="Roboto"/>
              </a:rPr>
              <a:t>МБУК </a:t>
            </a:r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«Дом культуры с. Порецкое» Суздальского района</a:t>
            </a:r>
            <a:endParaRPr lang="ru-RU" sz="1800" b="1" strike="noStrike" spc="-1" dirty="0" smtClean="0">
              <a:solidFill>
                <a:srgbClr val="FFFFFF"/>
              </a:solidFill>
              <a:latin typeface="Roboto"/>
              <a:ea typeface="DejaVu Sans"/>
            </a:endParaRPr>
          </a:p>
        </p:txBody>
      </p:sp>
      <p:grpSp>
        <p:nvGrpSpPr>
          <p:cNvPr id="273" name="Group 4"/>
          <p:cNvGrpSpPr/>
          <p:nvPr/>
        </p:nvGrpSpPr>
        <p:grpSpPr>
          <a:xfrm>
            <a:off x="1" y="6438600"/>
            <a:ext cx="12189960" cy="420840"/>
            <a:chOff x="0" y="6438600"/>
            <a:chExt cx="12189960" cy="420840"/>
          </a:xfrm>
        </p:grpSpPr>
        <p:sp>
          <p:nvSpPr>
            <p:cNvPr id="274" name="CustomShape 5"/>
            <p:cNvSpPr/>
            <p:nvPr/>
          </p:nvSpPr>
          <p:spPr>
            <a:xfrm>
              <a:off x="0" y="6578640"/>
              <a:ext cx="12173040" cy="28080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75" name="CustomShape 6"/>
            <p:cNvSpPr/>
            <p:nvPr/>
          </p:nvSpPr>
          <p:spPr>
            <a:xfrm>
              <a:off x="327600" y="6438600"/>
              <a:ext cx="11862360" cy="13716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pic>
        <p:nvPicPr>
          <p:cNvPr id="15" name="Рисунок 4"/>
          <p:cNvPicPr/>
          <p:nvPr/>
        </p:nvPicPr>
        <p:blipFill>
          <a:blip r:embed="rId10"/>
          <a:stretch/>
        </p:blipFill>
        <p:spPr>
          <a:xfrm>
            <a:off x="2520" y="720"/>
            <a:ext cx="3823560" cy="1674720"/>
          </a:xfrm>
          <a:prstGeom prst="rect">
            <a:avLst/>
          </a:prstGeom>
          <a:ln>
            <a:noFill/>
          </a:ln>
        </p:spPr>
      </p:pic>
      <p:sp>
        <p:nvSpPr>
          <p:cNvPr id="17" name="CustomShape 5"/>
          <p:cNvSpPr/>
          <p:nvPr/>
        </p:nvSpPr>
        <p:spPr>
          <a:xfrm>
            <a:off x="3717001" y="0"/>
            <a:ext cx="8484480" cy="1674720"/>
          </a:xfrm>
          <a:prstGeom prst="rect">
            <a:avLst/>
          </a:prstGeom>
          <a:solidFill>
            <a:srgbClr val="7C6EB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8" name="CustomShape 3"/>
          <p:cNvSpPr/>
          <p:nvPr/>
        </p:nvSpPr>
        <p:spPr>
          <a:xfrm>
            <a:off x="3367080" y="478440"/>
            <a:ext cx="8443920" cy="94077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В рамках реализации национального проекта «Культура» проведен капитальный ремонт </a:t>
            </a:r>
            <a:r>
              <a:rPr lang="ru-RU" b="1" spc="-1" dirty="0">
                <a:solidFill>
                  <a:srgbClr val="FFFFFF"/>
                </a:solidFill>
                <a:latin typeface="Roboto"/>
              </a:rPr>
              <a:t>МБУДО </a:t>
            </a:r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«Александровская </a:t>
            </a:r>
            <a:r>
              <a:rPr lang="ru-RU" b="1" spc="-1" dirty="0">
                <a:solidFill>
                  <a:srgbClr val="FFFFFF"/>
                </a:solidFill>
                <a:latin typeface="Roboto"/>
              </a:rPr>
              <a:t>районная детская школа </a:t>
            </a:r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искусств </a:t>
            </a:r>
            <a:r>
              <a:rPr lang="ru-RU" b="1" spc="-1" dirty="0">
                <a:solidFill>
                  <a:srgbClr val="FFFFFF"/>
                </a:solidFill>
                <a:latin typeface="Roboto"/>
              </a:rPr>
              <a:t>им. </a:t>
            </a:r>
            <a:r>
              <a:rPr lang="ru-RU" b="1" spc="-1" dirty="0" err="1" smtClean="0">
                <a:solidFill>
                  <a:srgbClr val="FFFFFF"/>
                </a:solidFill>
                <a:latin typeface="Roboto"/>
              </a:rPr>
              <a:t>В.В.Зубова</a:t>
            </a:r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»</a:t>
            </a:r>
            <a:endParaRPr lang="ru-RU" sz="1800" b="1" strike="noStrike" spc="-1" dirty="0" smtClean="0">
              <a:solidFill>
                <a:srgbClr val="FFFFFF"/>
              </a:solidFill>
              <a:latin typeface="Roboto"/>
              <a:ea typeface="DejaVu Sans"/>
            </a:endParaRPr>
          </a:p>
        </p:txBody>
      </p:sp>
      <p:sp>
        <p:nvSpPr>
          <p:cNvPr id="16" name="CustomShape 12"/>
          <p:cNvSpPr/>
          <p:nvPr/>
        </p:nvSpPr>
        <p:spPr>
          <a:xfrm>
            <a:off x="3309938" y="1733031"/>
            <a:ext cx="2519362" cy="2293553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В 2023 году начались работы по 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капитальному 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ремонту </a:t>
            </a:r>
            <a:r>
              <a:rPr lang="ru-RU" sz="1100" b="1" spc="-1" dirty="0" smtClean="0">
                <a:solidFill>
                  <a:srgbClr val="000000"/>
                </a:solidFill>
                <a:latin typeface="Roboto"/>
                <a:ea typeface="Roboto"/>
              </a:rPr>
              <a:t>МБУДО «Александровская </a:t>
            </a: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районная детская школа </a:t>
            </a:r>
            <a:r>
              <a:rPr lang="ru-RU" sz="1100" b="1" spc="-1" dirty="0" smtClean="0">
                <a:solidFill>
                  <a:srgbClr val="000000"/>
                </a:solidFill>
                <a:latin typeface="Roboto"/>
                <a:ea typeface="Roboto"/>
              </a:rPr>
              <a:t>искусств </a:t>
            </a: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им. </a:t>
            </a:r>
            <a:r>
              <a:rPr lang="ru-RU" sz="1100" b="1" spc="-1" dirty="0" err="1" smtClean="0">
                <a:solidFill>
                  <a:srgbClr val="000000"/>
                </a:solidFill>
                <a:latin typeface="Roboto"/>
                <a:ea typeface="Roboto"/>
              </a:rPr>
              <a:t>В.В.Зубова</a:t>
            </a:r>
            <a:r>
              <a:rPr lang="ru-RU" sz="1100" b="1" spc="-1" dirty="0" smtClean="0">
                <a:solidFill>
                  <a:srgbClr val="000000"/>
                </a:solidFill>
                <a:latin typeface="Roboto"/>
                <a:ea typeface="Roboto"/>
              </a:rPr>
              <a:t>»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. 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В 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рамках национального проекта «Культура» были проведены работы по </a:t>
            </a:r>
            <a:r>
              <a:rPr lang="ru-RU" sz="1100" dirty="0" smtClean="0"/>
              <a:t>ремонту первого этажа, </a:t>
            </a:r>
            <a:r>
              <a:rPr lang="ru-RU" sz="1100" dirty="0"/>
              <a:t>кровли </a:t>
            </a:r>
            <a:r>
              <a:rPr lang="ru-RU" sz="1100" dirty="0" smtClean="0"/>
              <a:t>здания и </a:t>
            </a:r>
            <a:r>
              <a:rPr lang="ru-RU" sz="1100" dirty="0"/>
              <a:t>системы </a:t>
            </a:r>
            <a:r>
              <a:rPr lang="ru-RU" sz="1100" dirty="0" smtClean="0"/>
              <a:t>отопления, </a:t>
            </a:r>
            <a:r>
              <a:rPr lang="ru-RU" sz="1100" dirty="0"/>
              <a:t>а также </a:t>
            </a:r>
            <a:r>
              <a:rPr lang="ru-RU" sz="1100" dirty="0" smtClean="0"/>
              <a:t>работы по обустройство </a:t>
            </a:r>
            <a:r>
              <a:rPr lang="ru-RU" sz="1100" dirty="0"/>
              <a:t>входной группы.</a:t>
            </a:r>
            <a:endParaRPr lang="ru-RU" sz="1100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308969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38"/>
          <a:stretch/>
        </p:blipFill>
        <p:spPr>
          <a:xfrm>
            <a:off x="164160" y="1424001"/>
            <a:ext cx="3293699" cy="2311238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20"/>
          <a:stretch/>
        </p:blipFill>
        <p:spPr>
          <a:xfrm>
            <a:off x="164160" y="3873260"/>
            <a:ext cx="3293699" cy="239814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02"/>
          <a:stretch/>
        </p:blipFill>
        <p:spPr>
          <a:xfrm>
            <a:off x="8734392" y="1423080"/>
            <a:ext cx="3338539" cy="2303531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63" t="27201" r="263" b="18199"/>
          <a:stretch/>
        </p:blipFill>
        <p:spPr>
          <a:xfrm>
            <a:off x="8734392" y="3873260"/>
            <a:ext cx="3282291" cy="2389517"/>
          </a:xfrm>
          <a:prstGeom prst="rect">
            <a:avLst/>
          </a:prstGeom>
        </p:spPr>
      </p:pic>
      <p:grpSp>
        <p:nvGrpSpPr>
          <p:cNvPr id="165" name="Group 1"/>
          <p:cNvGrpSpPr/>
          <p:nvPr/>
        </p:nvGrpSpPr>
        <p:grpSpPr>
          <a:xfrm>
            <a:off x="0" y="6438600"/>
            <a:ext cx="12171600" cy="419400"/>
            <a:chOff x="0" y="6438600"/>
            <a:chExt cx="12171600" cy="419400"/>
          </a:xfrm>
        </p:grpSpPr>
        <p:sp>
          <p:nvSpPr>
            <p:cNvPr id="166" name="CustomShape 2"/>
            <p:cNvSpPr/>
            <p:nvPr/>
          </p:nvSpPr>
          <p:spPr>
            <a:xfrm>
              <a:off x="0" y="6578640"/>
              <a:ext cx="12171600" cy="27936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167" name="CustomShape 3"/>
            <p:cNvSpPr/>
            <p:nvPr/>
          </p:nvSpPr>
          <p:spPr>
            <a:xfrm>
              <a:off x="164160" y="6438600"/>
              <a:ext cx="11860920" cy="13572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168" name="CustomShape 4"/>
          <p:cNvSpPr/>
          <p:nvPr/>
        </p:nvSpPr>
        <p:spPr>
          <a:xfrm>
            <a:off x="3501714" y="1427400"/>
            <a:ext cx="5190559" cy="4960440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24 ноября в Ковровском районе 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состоялось открытие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после капитального ремонта памятника градостроительства и архитектуры регионального значения </a:t>
            </a:r>
            <a:r>
              <a:rPr lang="ru-RU" sz="1050" b="1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«Усадебный дом Танеевых, XIX век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». Мероприятие 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прошло в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рамках «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Танеевской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ассамблеи в Маринино», посвящённой 167-летию со дня рождения композитора Сергея Танеева. В этот день гостям музея 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впервые были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представлены новые уникальные подлинные экспонаты по истории рода Танеевых, которые теперь будут демонстрироваться в экспозициях музея-усадьбы.</a:t>
            </a:r>
          </a:p>
          <a:p>
            <a:pPr algn="ctr">
              <a:lnSpc>
                <a:spcPct val="100000"/>
              </a:lnSpc>
            </a:pPr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algn="ctr">
              <a:lnSpc>
                <a:spcPct val="100000"/>
              </a:lnSpc>
            </a:pP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В 2023 году в филиале Историко-краеведческого музея Ковровского района – музее-усадьбе Танеевых в рамках нацпроекта «Культура» проведён капремонт усадебного дома – самого старого деревянного дома дворянской усадьбы, сохранившегося до наших дней во Владимирской области. Это здание требует постоянной особой заботы и защиты, проведения работ по сохранению объекта культурного наследия.</a:t>
            </a:r>
          </a:p>
          <a:p>
            <a:pPr algn="ctr">
              <a:lnSpc>
                <a:spcPct val="100000"/>
              </a:lnSpc>
            </a:pPr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algn="ctr">
              <a:lnSpc>
                <a:spcPct val="100000"/>
              </a:lnSpc>
            </a:pP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В ходе ремонта были заменены столярные заполнения оконных проёмов. В соответствии с проектом, который разработало ГУП ВО «Областное проектно-изыскательское архитектурно-планировочное бюро», все рамы сохранены в первоначальном виде. Также отремонтированы цоколь и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отмостки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усадебного дома Танеевых.</a:t>
            </a:r>
          </a:p>
          <a:p>
            <a:pPr algn="ctr">
              <a:lnSpc>
                <a:spcPct val="100000"/>
              </a:lnSpc>
            </a:pPr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algn="ctr">
              <a:lnSpc>
                <a:spcPct val="100000"/>
              </a:lnSpc>
            </a:pP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Проведённые мероприятия позволили обеспечить сохранность объекта культурного наследия, создать благоприятный температурный и влажностный режим в экспозиционных и выставочных залах музея, сделать пребывание посетителей музея более комфортным.</a:t>
            </a:r>
          </a:p>
        </p:txBody>
      </p:sp>
      <p:pic>
        <p:nvPicPr>
          <p:cNvPr id="169" name="Рисунок 4"/>
          <p:cNvPicPr/>
          <p:nvPr/>
        </p:nvPicPr>
        <p:blipFill>
          <a:blip r:embed="rId7"/>
          <a:srcRect b="10981"/>
          <a:stretch/>
        </p:blipFill>
        <p:spPr>
          <a:xfrm>
            <a:off x="2520" y="0"/>
            <a:ext cx="3822120" cy="1308600"/>
          </a:xfrm>
          <a:prstGeom prst="rect">
            <a:avLst/>
          </a:prstGeom>
          <a:ln>
            <a:noFill/>
          </a:ln>
        </p:spPr>
      </p:pic>
      <p:sp>
        <p:nvSpPr>
          <p:cNvPr id="170" name="CustomShape 5"/>
          <p:cNvSpPr/>
          <p:nvPr/>
        </p:nvSpPr>
        <p:spPr>
          <a:xfrm>
            <a:off x="3824640" y="-11520"/>
            <a:ext cx="8364240" cy="1320120"/>
          </a:xfrm>
          <a:prstGeom prst="rect">
            <a:avLst/>
          </a:prstGeom>
          <a:solidFill>
            <a:srgbClr val="7C6EB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71" name="CustomShape 6"/>
          <p:cNvSpPr/>
          <p:nvPr/>
        </p:nvSpPr>
        <p:spPr>
          <a:xfrm>
            <a:off x="3868200" y="266400"/>
            <a:ext cx="8199000" cy="94077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>
                <a:solidFill>
                  <a:srgbClr val="FFFFFF"/>
                </a:solidFill>
              </a:rPr>
              <a:t>В рамках реализации национального проекта «Культура» проведен капитальный ремонт МБУК «Мемориальный Дом-музей усадьба </a:t>
            </a:r>
            <a:r>
              <a:rPr lang="ru-RU" b="1" spc="-1" dirty="0" err="1">
                <a:solidFill>
                  <a:srgbClr val="FFFFFF"/>
                </a:solidFill>
              </a:rPr>
              <a:t>Н.Е.Жуковского</a:t>
            </a:r>
            <a:r>
              <a:rPr lang="ru-RU" b="1" spc="-1" dirty="0">
                <a:solidFill>
                  <a:srgbClr val="FFFFFF"/>
                </a:solidFill>
              </a:rPr>
              <a:t>» </a:t>
            </a:r>
          </a:p>
        </p:txBody>
      </p:sp>
      <p:sp>
        <p:nvSpPr>
          <p:cNvPr id="6" name="AutoShape 2" descr="https://contenta.info/rails/active_storage/blobs/redirect/eyJfcmFpbHMiOnsibWVzc2FnZSI6IkJBaHBBL2ErS1E9PSIsImV4cCI6bnVsbCwicHVyIjoiYmxvYl9pZCJ9fQ==--2494ba1320637dc915197a7a6d07b7815debf812/5_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9897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45"/>
          <a:stretch/>
        </p:blipFill>
        <p:spPr>
          <a:xfrm>
            <a:off x="209165" y="1740476"/>
            <a:ext cx="3060246" cy="2273061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3" r="24066"/>
          <a:stretch/>
        </p:blipFill>
        <p:spPr>
          <a:xfrm>
            <a:off x="207034" y="4075413"/>
            <a:ext cx="3079630" cy="2297431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44" b="13475"/>
          <a:stretch/>
        </p:blipFill>
        <p:spPr>
          <a:xfrm>
            <a:off x="3493290" y="4069715"/>
            <a:ext cx="2500153" cy="2299512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98" b="27596"/>
          <a:stretch/>
        </p:blipFill>
        <p:spPr>
          <a:xfrm>
            <a:off x="6258781" y="4071668"/>
            <a:ext cx="2503962" cy="2298430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30" t="282" r="13328" b="-282"/>
          <a:stretch/>
        </p:blipFill>
        <p:spPr>
          <a:xfrm rot="5400000">
            <a:off x="9354897" y="1350556"/>
            <a:ext cx="2325867" cy="3058068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4" r="42525"/>
          <a:stretch/>
        </p:blipFill>
        <p:spPr>
          <a:xfrm rot="5400000">
            <a:off x="9370026" y="3699062"/>
            <a:ext cx="2295607" cy="3058070"/>
          </a:xfrm>
          <a:prstGeom prst="rect">
            <a:avLst/>
          </a:prstGeom>
        </p:spPr>
      </p:pic>
      <p:sp>
        <p:nvSpPr>
          <p:cNvPr id="269" name="CustomShape 3"/>
          <p:cNvSpPr/>
          <p:nvPr/>
        </p:nvSpPr>
        <p:spPr>
          <a:xfrm>
            <a:off x="3100680" y="478441"/>
            <a:ext cx="9184320" cy="38678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>
                <a:solidFill>
                  <a:srgbClr val="FFFFFF"/>
                </a:solidFill>
                <a:latin typeface="Roboto"/>
              </a:rPr>
              <a:t>МБУК </a:t>
            </a:r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«Дом культуры с. Порецкое» Суздальского района</a:t>
            </a:r>
            <a:endParaRPr lang="ru-RU" sz="1800" b="1" strike="noStrike" spc="-1" dirty="0" smtClean="0">
              <a:solidFill>
                <a:srgbClr val="FFFFFF"/>
              </a:solidFill>
              <a:latin typeface="Roboto"/>
              <a:ea typeface="DejaVu Sans"/>
            </a:endParaRPr>
          </a:p>
        </p:txBody>
      </p:sp>
      <p:grpSp>
        <p:nvGrpSpPr>
          <p:cNvPr id="273" name="Group 4"/>
          <p:cNvGrpSpPr/>
          <p:nvPr/>
        </p:nvGrpSpPr>
        <p:grpSpPr>
          <a:xfrm>
            <a:off x="1" y="6438600"/>
            <a:ext cx="12189960" cy="420840"/>
            <a:chOff x="0" y="6438600"/>
            <a:chExt cx="12189960" cy="420840"/>
          </a:xfrm>
        </p:grpSpPr>
        <p:sp>
          <p:nvSpPr>
            <p:cNvPr id="274" name="CustomShape 5"/>
            <p:cNvSpPr/>
            <p:nvPr/>
          </p:nvSpPr>
          <p:spPr>
            <a:xfrm>
              <a:off x="0" y="6578640"/>
              <a:ext cx="12173040" cy="28080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75" name="CustomShape 6"/>
            <p:cNvSpPr/>
            <p:nvPr/>
          </p:nvSpPr>
          <p:spPr>
            <a:xfrm>
              <a:off x="327600" y="6438600"/>
              <a:ext cx="11862360" cy="13716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pic>
        <p:nvPicPr>
          <p:cNvPr id="15" name="Рисунок 4"/>
          <p:cNvPicPr/>
          <p:nvPr/>
        </p:nvPicPr>
        <p:blipFill>
          <a:blip r:embed="rId9"/>
          <a:stretch/>
        </p:blipFill>
        <p:spPr>
          <a:xfrm>
            <a:off x="2520" y="720"/>
            <a:ext cx="3823560" cy="1674720"/>
          </a:xfrm>
          <a:prstGeom prst="rect">
            <a:avLst/>
          </a:prstGeom>
          <a:ln>
            <a:noFill/>
          </a:ln>
        </p:spPr>
      </p:pic>
      <p:sp>
        <p:nvSpPr>
          <p:cNvPr id="17" name="CustomShape 5"/>
          <p:cNvSpPr/>
          <p:nvPr/>
        </p:nvSpPr>
        <p:spPr>
          <a:xfrm>
            <a:off x="3717001" y="0"/>
            <a:ext cx="8484480" cy="1674720"/>
          </a:xfrm>
          <a:prstGeom prst="rect">
            <a:avLst/>
          </a:prstGeom>
          <a:solidFill>
            <a:srgbClr val="7C6EB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8" name="CustomShape 3"/>
          <p:cNvSpPr/>
          <p:nvPr/>
        </p:nvSpPr>
        <p:spPr>
          <a:xfrm>
            <a:off x="3367080" y="478440"/>
            <a:ext cx="8443920" cy="94077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В рамках реализации национального проекта «Культура» проведен капитальный ремонт </a:t>
            </a:r>
            <a:r>
              <a:rPr lang="ru-RU" b="1" spc="-1" dirty="0">
                <a:solidFill>
                  <a:srgbClr val="FFFFFF"/>
                </a:solidFill>
                <a:latin typeface="Roboto"/>
              </a:rPr>
              <a:t>МБУК «Вязниковского района ВО «</a:t>
            </a:r>
            <a:r>
              <a:rPr lang="ru-RU" b="1" spc="-1" dirty="0" err="1">
                <a:solidFill>
                  <a:srgbClr val="FFFFFF"/>
                </a:solidFill>
                <a:latin typeface="Roboto"/>
              </a:rPr>
              <a:t>Мстерсткий</a:t>
            </a:r>
            <a:r>
              <a:rPr lang="ru-RU" b="1" spc="-1" dirty="0">
                <a:solidFill>
                  <a:srgbClr val="FFFFFF"/>
                </a:solidFill>
                <a:latin typeface="Roboto"/>
              </a:rPr>
              <a:t> художественный музей» Вязниковский район</a:t>
            </a:r>
          </a:p>
        </p:txBody>
      </p:sp>
      <p:sp>
        <p:nvSpPr>
          <p:cNvPr id="16" name="CustomShape 12"/>
          <p:cNvSpPr/>
          <p:nvPr/>
        </p:nvSpPr>
        <p:spPr>
          <a:xfrm>
            <a:off x="3309938" y="1733031"/>
            <a:ext cx="5616948" cy="2293553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В 2023 году </a:t>
            </a:r>
            <a:r>
              <a:rPr lang="ru-RU" sz="1100" b="1" spc="-1" dirty="0" err="1" smtClean="0">
                <a:solidFill>
                  <a:srgbClr val="000000"/>
                </a:solidFill>
                <a:latin typeface="Roboto"/>
                <a:ea typeface="Roboto"/>
              </a:rPr>
              <a:t>Мстёрский</a:t>
            </a:r>
            <a:r>
              <a:rPr lang="ru-RU" sz="1100" b="1" spc="-1" dirty="0" smtClean="0">
                <a:solidFill>
                  <a:srgbClr val="000000"/>
                </a:solidFill>
                <a:latin typeface="Roboto"/>
                <a:ea typeface="Roboto"/>
              </a:rPr>
              <a:t> </a:t>
            </a: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художественный музей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 получил государственную поддержку на проведение капремонта фасада здания и модернизацию 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музейно-выставочного пространства в рамках НП «Культура».</a:t>
            </a:r>
          </a:p>
          <a:p>
            <a:pPr algn="ctr">
              <a:lnSpc>
                <a:spcPct val="100000"/>
              </a:lnSpc>
            </a:pPr>
            <a:endParaRPr lang="ru-RU" sz="1100" spc="-1" dirty="0">
              <a:solidFill>
                <a:srgbClr val="000000"/>
              </a:solidFill>
              <a:latin typeface="Roboto"/>
              <a:ea typeface="Roboto"/>
            </a:endParaRPr>
          </a:p>
          <a:p>
            <a:pPr algn="ctr">
              <a:lnSpc>
                <a:spcPct val="100000"/>
              </a:lnSpc>
            </a:pP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По программе «Реконструкция и капитальный ремонт региональных и муниципальных музеев» были выделены 2,9 миллиона рублей на ремонт фасада здания, стен лестничного марша, входной парадной группы и лестничного марша эвакуационного выхода.</a:t>
            </a:r>
          </a:p>
        </p:txBody>
      </p:sp>
    </p:spTree>
    <p:extLst>
      <p:ext uri="{BB962C8B-B14F-4D97-AF65-F5344CB8AC3E}">
        <p14:creationId xmlns:p14="http://schemas.microsoft.com/office/powerpoint/2010/main" val="1776913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034" y="1716656"/>
            <a:ext cx="3067582" cy="2300687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00" b="14238"/>
          <a:stretch/>
        </p:blipFill>
        <p:spPr>
          <a:xfrm>
            <a:off x="3493286" y="4054415"/>
            <a:ext cx="2500158" cy="2321486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46" t="12501" r="346" b="18157"/>
          <a:stretch/>
        </p:blipFill>
        <p:spPr>
          <a:xfrm>
            <a:off x="6258780" y="4063042"/>
            <a:ext cx="2491992" cy="2306185"/>
          </a:xfrm>
          <a:prstGeom prst="rect">
            <a:avLst/>
          </a:prstGeom>
        </p:spPr>
      </p:pic>
      <p:pic>
        <p:nvPicPr>
          <p:cNvPr id="20" name="Рисунок 1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032" y="4085844"/>
            <a:ext cx="3079631" cy="2309723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2208" y="1717754"/>
            <a:ext cx="3084656" cy="2313492"/>
          </a:xfrm>
          <a:prstGeom prst="rect">
            <a:avLst/>
          </a:prstGeom>
        </p:spPr>
      </p:pic>
      <p:pic>
        <p:nvPicPr>
          <p:cNvPr id="22" name="Рисунок 2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0764" y="4096423"/>
            <a:ext cx="3046099" cy="2279302"/>
          </a:xfrm>
          <a:prstGeom prst="rect">
            <a:avLst/>
          </a:prstGeom>
        </p:spPr>
      </p:pic>
      <p:sp>
        <p:nvSpPr>
          <p:cNvPr id="269" name="CustomShape 3"/>
          <p:cNvSpPr/>
          <p:nvPr/>
        </p:nvSpPr>
        <p:spPr>
          <a:xfrm>
            <a:off x="3100680" y="478441"/>
            <a:ext cx="9184320" cy="38678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>
                <a:solidFill>
                  <a:srgbClr val="FFFFFF"/>
                </a:solidFill>
                <a:latin typeface="Roboto"/>
              </a:rPr>
              <a:t>МБУК </a:t>
            </a:r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«Дом культуры с. Порецкое» Суздальского района</a:t>
            </a:r>
            <a:endParaRPr lang="ru-RU" sz="1800" b="1" strike="noStrike" spc="-1" dirty="0" smtClean="0">
              <a:solidFill>
                <a:srgbClr val="FFFFFF"/>
              </a:solidFill>
              <a:latin typeface="Roboto"/>
              <a:ea typeface="DejaVu Sans"/>
            </a:endParaRPr>
          </a:p>
        </p:txBody>
      </p:sp>
      <p:grpSp>
        <p:nvGrpSpPr>
          <p:cNvPr id="273" name="Group 4"/>
          <p:cNvGrpSpPr/>
          <p:nvPr/>
        </p:nvGrpSpPr>
        <p:grpSpPr>
          <a:xfrm>
            <a:off x="1" y="6438600"/>
            <a:ext cx="12189960" cy="420840"/>
            <a:chOff x="0" y="6438600"/>
            <a:chExt cx="12189960" cy="420840"/>
          </a:xfrm>
        </p:grpSpPr>
        <p:sp>
          <p:nvSpPr>
            <p:cNvPr id="274" name="CustomShape 5"/>
            <p:cNvSpPr/>
            <p:nvPr/>
          </p:nvSpPr>
          <p:spPr>
            <a:xfrm>
              <a:off x="0" y="6578640"/>
              <a:ext cx="12173040" cy="28080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75" name="CustomShape 6"/>
            <p:cNvSpPr/>
            <p:nvPr/>
          </p:nvSpPr>
          <p:spPr>
            <a:xfrm>
              <a:off x="327600" y="6438600"/>
              <a:ext cx="11862360" cy="13716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pic>
        <p:nvPicPr>
          <p:cNvPr id="15" name="Рисунок 4"/>
          <p:cNvPicPr/>
          <p:nvPr/>
        </p:nvPicPr>
        <p:blipFill>
          <a:blip r:embed="rId9"/>
          <a:stretch/>
        </p:blipFill>
        <p:spPr>
          <a:xfrm>
            <a:off x="2520" y="720"/>
            <a:ext cx="3823560" cy="1674720"/>
          </a:xfrm>
          <a:prstGeom prst="rect">
            <a:avLst/>
          </a:prstGeom>
          <a:ln>
            <a:noFill/>
          </a:ln>
        </p:spPr>
      </p:pic>
      <p:sp>
        <p:nvSpPr>
          <p:cNvPr id="17" name="CustomShape 5"/>
          <p:cNvSpPr/>
          <p:nvPr/>
        </p:nvSpPr>
        <p:spPr>
          <a:xfrm>
            <a:off x="3717001" y="0"/>
            <a:ext cx="8484480" cy="1674720"/>
          </a:xfrm>
          <a:prstGeom prst="rect">
            <a:avLst/>
          </a:prstGeom>
          <a:solidFill>
            <a:srgbClr val="7C6EB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8" name="CustomShape 3"/>
          <p:cNvSpPr/>
          <p:nvPr/>
        </p:nvSpPr>
        <p:spPr>
          <a:xfrm>
            <a:off x="3367080" y="478440"/>
            <a:ext cx="8443920" cy="94077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В рамках реализации национального проекта «Культура» проведен капитальный ремонт </a:t>
            </a:r>
            <a:r>
              <a:rPr lang="ru-RU" b="1" spc="-1" dirty="0">
                <a:solidFill>
                  <a:srgbClr val="FFFFFF"/>
                </a:solidFill>
                <a:latin typeface="Roboto"/>
              </a:rPr>
              <a:t>МБУК «Вязниковский историко-художественный музей</a:t>
            </a:r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»</a:t>
            </a:r>
            <a:endParaRPr lang="ru-RU" b="1" spc="-1" dirty="0">
              <a:solidFill>
                <a:srgbClr val="FFFFFF"/>
              </a:solidFill>
              <a:latin typeface="Roboto"/>
            </a:endParaRPr>
          </a:p>
        </p:txBody>
      </p:sp>
      <p:sp>
        <p:nvSpPr>
          <p:cNvPr id="16" name="CustomShape 12"/>
          <p:cNvSpPr/>
          <p:nvPr/>
        </p:nvSpPr>
        <p:spPr>
          <a:xfrm>
            <a:off x="3309938" y="1733031"/>
            <a:ext cx="5616948" cy="2293553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ru-RU" sz="1100" spc="-1" dirty="0">
              <a:solidFill>
                <a:srgbClr val="000000"/>
              </a:solidFill>
              <a:latin typeface="Roboto"/>
              <a:ea typeface="Roboto"/>
            </a:endParaRPr>
          </a:p>
          <a:p>
            <a:pPr algn="ctr">
              <a:lnSpc>
                <a:spcPct val="100000"/>
              </a:lnSpc>
            </a:pP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В 2023 году был проведен капитальный 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ремонт </a:t>
            </a: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Вязниковского историко-художественного музея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 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на 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средства федерального, регионального и местного бюджетов в сумме более 9,5 миллионов рублей. На эти средства в старинном особняке купца и городского Головы Владимира Елизарова впервые с середины прошлого века были заменены окна.</a:t>
            </a:r>
          </a:p>
          <a:p>
            <a:pPr algn="ctr">
              <a:lnSpc>
                <a:spcPct val="100000"/>
              </a:lnSpc>
            </a:pPr>
            <a:endParaRPr lang="ru-RU" sz="1100" spc="-1" dirty="0">
              <a:solidFill>
                <a:srgbClr val="000000"/>
              </a:solidFill>
              <a:latin typeface="Roboto"/>
              <a:ea typeface="Roboto"/>
            </a:endParaRPr>
          </a:p>
          <a:p>
            <a:pPr algn="ctr">
              <a:lnSpc>
                <a:spcPct val="100000"/>
              </a:lnSpc>
            </a:pP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Здание музея является памятником градостроительства и архитектуры федерального значения. Оно было построено в конце XVIII века по проекту архитектора В.И. Баженова и до сих пор поражает гостей своими уникальными интерьерами и богатыми коллекциями экспонатов. При этом, последний крупный ремонт здесь проходил в 70-х годах ХХ века.</a:t>
            </a:r>
          </a:p>
        </p:txBody>
      </p:sp>
    </p:spTree>
    <p:extLst>
      <p:ext uri="{BB962C8B-B14F-4D97-AF65-F5344CB8AC3E}">
        <p14:creationId xmlns:p14="http://schemas.microsoft.com/office/powerpoint/2010/main" val="1972659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contenta.info/rails/active_storage/representations/redirect/eyJfcmFpbHMiOnsibWVzc2FnZSI6IkJBaHBBNlhsSGc9PSIsImV4cCI6bnVsbCwicHVyIjoiYmxvYl9pZCJ9fQ==--7b27fea6c86b5692bbbaab5b1235bf4c08a20d24/eyJfcmFpbHMiOnsibWVzc2FnZSI6IkJBaDdCem9MWm05eWJXRjBTU0lJYW5CbkJqb0dSVlE2RkhKbGMybDZaVjkwYjE5c2FXMXBkRnNIYVFMMEFXa0NHZ0U9IiwiZXhwIjpudWxsLCJwdXIiOiJ2YXJpYXRpb24ifX0=--85be28ec3a7cab08802f249aa9aa89ca0a29bedc/9D7787af68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054" y="1409365"/>
            <a:ext cx="3285854" cy="2442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4"/>
          <a:srcRect r="12422"/>
          <a:stretch/>
        </p:blipFill>
        <p:spPr>
          <a:xfrm>
            <a:off x="212054" y="3915783"/>
            <a:ext cx="3272552" cy="2491159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9546" y="1459507"/>
            <a:ext cx="3210932" cy="2392751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16243" y="3915783"/>
            <a:ext cx="3224234" cy="2422532"/>
          </a:xfrm>
          <a:prstGeom prst="rect">
            <a:avLst/>
          </a:prstGeom>
        </p:spPr>
      </p:pic>
      <p:grpSp>
        <p:nvGrpSpPr>
          <p:cNvPr id="273" name="Group 4"/>
          <p:cNvGrpSpPr/>
          <p:nvPr/>
        </p:nvGrpSpPr>
        <p:grpSpPr>
          <a:xfrm>
            <a:off x="0" y="6438600"/>
            <a:ext cx="12173040" cy="420840"/>
            <a:chOff x="0" y="6438600"/>
            <a:chExt cx="12173040" cy="420840"/>
          </a:xfrm>
        </p:grpSpPr>
        <p:sp>
          <p:nvSpPr>
            <p:cNvPr id="274" name="CustomShape 5"/>
            <p:cNvSpPr/>
            <p:nvPr/>
          </p:nvSpPr>
          <p:spPr>
            <a:xfrm>
              <a:off x="0" y="6578640"/>
              <a:ext cx="12173040" cy="28080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75" name="CustomShape 6"/>
            <p:cNvSpPr/>
            <p:nvPr/>
          </p:nvSpPr>
          <p:spPr>
            <a:xfrm>
              <a:off x="164026" y="6438600"/>
              <a:ext cx="11862360" cy="13716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16" name="CustomShape 12"/>
          <p:cNvSpPr/>
          <p:nvPr/>
        </p:nvSpPr>
        <p:spPr>
          <a:xfrm>
            <a:off x="3623093" y="1459508"/>
            <a:ext cx="4942937" cy="4811896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/>
            <a:r>
              <a:rPr lang="ru-RU" sz="1050" b="1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Муниципальное бюджетное учреждение культуры Вязниковского района Владимирской области «</a:t>
            </a:r>
            <a:r>
              <a:rPr lang="ru-RU" sz="1050" b="1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Мстёрский</a:t>
            </a:r>
            <a:r>
              <a:rPr lang="ru-RU" sz="1050" b="1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художественный музей»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в 2023 году получило государственную поддержку на техническое оснащение музея.</a:t>
            </a:r>
          </a:p>
          <a:p>
            <a:pPr algn="ctr"/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algn="ctr"/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Благодаря </a:t>
            </a:r>
            <a:r>
              <a:rPr lang="ru-RU" sz="1050" b="1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национальному проекту «Культура»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на средства федерального бюджета в конце апреля было приобретено специальное оборудование,  которое поставлено и уже используется в экспозиционно-выставочной деятельности музея.</a:t>
            </a:r>
          </a:p>
          <a:p>
            <a:pPr algn="ctr"/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algn="ctr"/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Выставочные витрины для экспонирования произведений древнерусской живописи создают оптимальные условия для сохранности и показа предметов данной категории. Визуальное восприятие экспозиции выставки позволяет направить основное внимание на уникальные экспонаты и раскрыть богатую историю местного иконописного промысла.</a:t>
            </a:r>
          </a:p>
          <a:p>
            <a:pPr algn="ctr"/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Элегантные витрины с безопасным антибликовым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Float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-стеклом и УФ-фильтром с верхним светодиодным освещением отлично смотрятся в экспозиции выставки.</a:t>
            </a:r>
          </a:p>
          <a:p>
            <a:pPr algn="ctr"/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algn="ctr"/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Максимальная прозрачность витрины позволяет создать современный, воздушный дизайн, который практически не отвлекает внимание от экспонатов. Современные витрины в зале выставки «Искусство и религия» дают возможность посетителям ближе познакомиться с древнерусским искусством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XVIII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– нач.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XX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веков, редкими уникальными иконами из фондовой коллекции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Мстёрского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художественного музея. Уже сейчас, благодаря экспозиционному оборудованию с прекрасной системой освещения, создаются комфортные условия для посетителей.</a:t>
            </a:r>
          </a:p>
          <a:p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</p:txBody>
      </p:sp>
      <p:pic>
        <p:nvPicPr>
          <p:cNvPr id="15" name="Рисунок 4"/>
          <p:cNvPicPr/>
          <p:nvPr/>
        </p:nvPicPr>
        <p:blipFill rotWithShape="1">
          <a:blip r:embed="rId7"/>
          <a:srcRect b="10978"/>
          <a:stretch/>
        </p:blipFill>
        <p:spPr>
          <a:xfrm>
            <a:off x="2520" y="-14538"/>
            <a:ext cx="3823560" cy="1373760"/>
          </a:xfrm>
          <a:prstGeom prst="rect">
            <a:avLst/>
          </a:prstGeom>
          <a:ln>
            <a:noFill/>
          </a:ln>
        </p:spPr>
      </p:pic>
      <p:sp>
        <p:nvSpPr>
          <p:cNvPr id="17" name="CustomShape 5"/>
          <p:cNvSpPr/>
          <p:nvPr/>
        </p:nvSpPr>
        <p:spPr>
          <a:xfrm>
            <a:off x="3726111" y="-11658"/>
            <a:ext cx="8484480" cy="1370880"/>
          </a:xfrm>
          <a:prstGeom prst="rect">
            <a:avLst/>
          </a:prstGeom>
          <a:solidFill>
            <a:srgbClr val="7C6EB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69" name="CustomShape 3"/>
          <p:cNvSpPr/>
          <p:nvPr/>
        </p:nvSpPr>
        <p:spPr>
          <a:xfrm>
            <a:off x="3868114" y="266483"/>
            <a:ext cx="8200473" cy="6637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/>
            <a:r>
              <a:rPr lang="ru-RU" b="1" dirty="0" err="1" smtClean="0">
                <a:solidFill>
                  <a:schemeClr val="bg1">
                    <a:lumMod val="95000"/>
                  </a:schemeClr>
                </a:solidFill>
              </a:rPr>
              <a:t>Мстёрский</a:t>
            </a:r>
            <a:r>
              <a:rPr lang="ru-RU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ru-RU" b="1" dirty="0">
                <a:solidFill>
                  <a:schemeClr val="bg1">
                    <a:lumMod val="95000"/>
                  </a:schemeClr>
                </a:solidFill>
              </a:rPr>
              <a:t>художественный музей получил новое оборудование по нацпроекту </a:t>
            </a:r>
            <a:r>
              <a:rPr lang="ru-RU" b="1" dirty="0" smtClean="0">
                <a:solidFill>
                  <a:schemeClr val="bg1">
                    <a:lumMod val="95000"/>
                  </a:schemeClr>
                </a:solidFill>
              </a:rPr>
              <a:t>«Культура»</a:t>
            </a:r>
            <a:endParaRPr lang="ru-RU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025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6128" y="1431217"/>
            <a:ext cx="3290258" cy="2285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6128" y="3883787"/>
            <a:ext cx="3290258" cy="2387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73" name="Group 4"/>
          <p:cNvGrpSpPr/>
          <p:nvPr/>
        </p:nvGrpSpPr>
        <p:grpSpPr>
          <a:xfrm>
            <a:off x="0" y="6438600"/>
            <a:ext cx="12173040" cy="420840"/>
            <a:chOff x="0" y="6438600"/>
            <a:chExt cx="12173040" cy="420840"/>
          </a:xfrm>
        </p:grpSpPr>
        <p:sp>
          <p:nvSpPr>
            <p:cNvPr id="274" name="CustomShape 5"/>
            <p:cNvSpPr/>
            <p:nvPr/>
          </p:nvSpPr>
          <p:spPr>
            <a:xfrm>
              <a:off x="0" y="6578640"/>
              <a:ext cx="12173040" cy="28080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75" name="CustomShape 6"/>
            <p:cNvSpPr/>
            <p:nvPr/>
          </p:nvSpPr>
          <p:spPr>
            <a:xfrm>
              <a:off x="164026" y="6438600"/>
              <a:ext cx="11862360" cy="13716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16" name="CustomShape 12"/>
          <p:cNvSpPr/>
          <p:nvPr/>
        </p:nvSpPr>
        <p:spPr>
          <a:xfrm>
            <a:off x="3566127" y="1390879"/>
            <a:ext cx="5058158" cy="5016063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indent="468000" algn="ctr"/>
            <a:r>
              <a:rPr lang="ru-RU" sz="1050" dirty="0"/>
              <a:t>5 июля в деревне Орехово </a:t>
            </a:r>
            <a:r>
              <a:rPr lang="ru-RU" sz="1050" dirty="0" err="1"/>
              <a:t>Собинского</a:t>
            </a:r>
            <a:r>
              <a:rPr lang="ru-RU" sz="1050" dirty="0"/>
              <a:t> района Владимирской области торжественно открыли после оснащения новым оборудованием </a:t>
            </a:r>
            <a:r>
              <a:rPr lang="ru-RU" sz="1050" b="1" dirty="0"/>
              <a:t>Мемориальный Дом-музей «Усадьба </a:t>
            </a:r>
            <a:r>
              <a:rPr lang="ru-RU" sz="1050" b="1" dirty="0" err="1"/>
              <a:t>Н.Е.Жуковского</a:t>
            </a:r>
            <a:r>
              <a:rPr lang="ru-RU" sz="1050" b="1" dirty="0"/>
              <a:t>». </a:t>
            </a:r>
            <a:r>
              <a:rPr lang="ru-RU" sz="1050" dirty="0"/>
              <a:t>В церемонии открытия участвовали министр культуры региона Ольга Демина, глава администрации </a:t>
            </a:r>
            <a:r>
              <a:rPr lang="ru-RU" sz="1050" dirty="0" err="1"/>
              <a:t>Собинского</a:t>
            </a:r>
            <a:r>
              <a:rPr lang="ru-RU" sz="1050" dirty="0"/>
              <a:t> района Александр </a:t>
            </a:r>
            <a:r>
              <a:rPr lang="ru-RU" sz="1050" dirty="0" err="1"/>
              <a:t>Разов</a:t>
            </a:r>
            <a:r>
              <a:rPr lang="ru-RU" sz="1050" dirty="0"/>
              <a:t>, представители Муромского историко-художественного и ряда муниципальных музеев</a:t>
            </a:r>
            <a:r>
              <a:rPr lang="ru-RU" sz="1050" dirty="0" smtClean="0"/>
              <a:t>.</a:t>
            </a:r>
          </a:p>
          <a:p>
            <a:pPr indent="468000" algn="ctr"/>
            <a:endParaRPr lang="ru-RU" sz="1050" dirty="0" smtClean="0"/>
          </a:p>
          <a:p>
            <a:pPr indent="468000" algn="ctr"/>
            <a:r>
              <a:rPr lang="ru-RU" sz="1050" dirty="0" smtClean="0"/>
              <a:t>Музей </a:t>
            </a:r>
            <a:r>
              <a:rPr lang="ru-RU" sz="1050" dirty="0"/>
              <a:t>Жуковского в этом году первым из муниципальных музеев получил, установил и начинает активно использовать в работе новое оборудование. До конца года новое </a:t>
            </a:r>
            <a:r>
              <a:rPr lang="ru-RU" sz="1050" dirty="0" err="1"/>
              <a:t>техоснащение</a:t>
            </a:r>
            <a:r>
              <a:rPr lang="ru-RU" sz="1050" dirty="0"/>
              <a:t> по нацпроекту получат ещё два музея - </a:t>
            </a:r>
            <a:r>
              <a:rPr lang="ru-RU" sz="1050" dirty="0" err="1"/>
              <a:t>Гороховецкий</a:t>
            </a:r>
            <a:r>
              <a:rPr lang="ru-RU" sz="1050" dirty="0"/>
              <a:t> историко-архитектурный и </a:t>
            </a:r>
            <a:r>
              <a:rPr lang="ru-RU" sz="1050" dirty="0" err="1"/>
              <a:t>Мстёрский</a:t>
            </a:r>
            <a:r>
              <a:rPr lang="ru-RU" sz="1050" dirty="0"/>
              <a:t> художественный», - рассказала Ольга Демина.</a:t>
            </a:r>
          </a:p>
          <a:p>
            <a:pPr indent="468000" algn="ctr"/>
            <a:endParaRPr lang="ru-RU" sz="1050" dirty="0"/>
          </a:p>
          <a:p>
            <a:pPr indent="468000" algn="ctr"/>
            <a:r>
              <a:rPr lang="ru-RU" sz="1050" dirty="0"/>
              <a:t>Напомним, что в 2023 году музей в Орехово по региональному проекту «Культурная среда» нацпроекта «Культура» получил государственную поддержку в объеме 10,2 млн рублей.</a:t>
            </a:r>
          </a:p>
          <a:p>
            <a:pPr indent="468000" algn="ctr"/>
            <a:endParaRPr lang="ru-RU" sz="1050" dirty="0"/>
          </a:p>
          <a:p>
            <a:pPr indent="468000" algn="ctr"/>
            <a:r>
              <a:rPr lang="ru-RU" sz="1050" dirty="0"/>
              <a:t>На эти средства было приобретено и установлено специальное техническое оборудование для профессионального хранения музейных предметов, а также автоматизированные системы учета экспонатов. В музее установлены новые стеллажи, шкафы, драйверы для хранения музейных фондов, компьютеры, оргтехника, оборудование для работы с маломобильными гражданами и автоматизированная система КАМИС для учета фондовых предметов и передачи их в Государственный каталог Музейного фонда Российской Федерации. По индивидуальным заказам изготовлены новые витрины, гармонично вписавшиеся в музейные экспозиции. </a:t>
            </a:r>
            <a:endParaRPr lang="ru-RU" sz="1050" dirty="0" smtClean="0"/>
          </a:p>
        </p:txBody>
      </p:sp>
      <p:pic>
        <p:nvPicPr>
          <p:cNvPr id="15" name="Рисунок 4"/>
          <p:cNvPicPr/>
          <p:nvPr/>
        </p:nvPicPr>
        <p:blipFill rotWithShape="1">
          <a:blip r:embed="rId5"/>
          <a:srcRect b="10978"/>
          <a:stretch/>
        </p:blipFill>
        <p:spPr>
          <a:xfrm>
            <a:off x="2520" y="-14538"/>
            <a:ext cx="3823560" cy="1373760"/>
          </a:xfrm>
          <a:prstGeom prst="rect">
            <a:avLst/>
          </a:prstGeom>
          <a:ln>
            <a:noFill/>
          </a:ln>
        </p:spPr>
      </p:pic>
      <p:sp>
        <p:nvSpPr>
          <p:cNvPr id="17" name="CustomShape 5"/>
          <p:cNvSpPr/>
          <p:nvPr/>
        </p:nvSpPr>
        <p:spPr>
          <a:xfrm>
            <a:off x="3726111" y="-11658"/>
            <a:ext cx="8484480" cy="1370880"/>
          </a:xfrm>
          <a:prstGeom prst="rect">
            <a:avLst/>
          </a:prstGeom>
          <a:solidFill>
            <a:srgbClr val="7C6EB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69" name="CustomShape 3"/>
          <p:cNvSpPr/>
          <p:nvPr/>
        </p:nvSpPr>
        <p:spPr>
          <a:xfrm>
            <a:off x="3868114" y="266483"/>
            <a:ext cx="8200473" cy="94077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20" tIns="54360" rIns="108720" bIns="54360">
            <a:spAutoFit/>
          </a:bodyPr>
          <a:lstStyle/>
          <a:p>
            <a:pPr algn="ctr"/>
            <a:r>
              <a:rPr lang="ru-RU" b="1" dirty="0">
                <a:solidFill>
                  <a:schemeClr val="bg1">
                    <a:lumMod val="95000"/>
                  </a:schemeClr>
                </a:solidFill>
              </a:rPr>
              <a:t>Благодаря национальному проекту «Культура» </a:t>
            </a:r>
            <a:r>
              <a:rPr lang="ru-RU" b="1" dirty="0" smtClean="0">
                <a:solidFill>
                  <a:schemeClr val="bg1">
                    <a:lumMod val="95000"/>
                  </a:schemeClr>
                </a:solidFill>
              </a:rPr>
              <a:t>в </a:t>
            </a:r>
            <a:r>
              <a:rPr lang="ru-RU" b="1" dirty="0" err="1">
                <a:solidFill>
                  <a:schemeClr val="bg1">
                    <a:lumMod val="95000"/>
                  </a:schemeClr>
                </a:solidFill>
              </a:rPr>
              <a:t>Собинском</a:t>
            </a:r>
            <a:r>
              <a:rPr lang="ru-RU" b="1" dirty="0">
                <a:solidFill>
                  <a:schemeClr val="bg1">
                    <a:lumMod val="95000"/>
                  </a:schemeClr>
                </a:solidFill>
              </a:rPr>
              <a:t> районе Владимирской области после </a:t>
            </a:r>
            <a:r>
              <a:rPr lang="ru-RU" b="1" dirty="0" err="1">
                <a:solidFill>
                  <a:schemeClr val="bg1">
                    <a:lumMod val="95000"/>
                  </a:schemeClr>
                </a:solidFill>
              </a:rPr>
              <a:t>техоснащения</a:t>
            </a:r>
            <a:r>
              <a:rPr lang="ru-RU" b="1" dirty="0">
                <a:solidFill>
                  <a:schemeClr val="bg1">
                    <a:lumMod val="95000"/>
                  </a:schemeClr>
                </a:solidFill>
              </a:rPr>
              <a:t> торжественно открыли обновленную экспозицию музея-усадьбы отца русской авиации</a:t>
            </a:r>
          </a:p>
        </p:txBody>
      </p:sp>
      <p:sp>
        <p:nvSpPr>
          <p:cNvPr id="2" name="AutoShape 4" descr="https://contenta.info/rails/active_storage/representations/redirect/eyJfcmFpbHMiOnsibWVzc2FnZSI6IkJBaHBBNEJLSXc9PSIsImV4cCI6bnVsbCwicHVyIjoiYmxvYl9pZCJ9fQ==--3fa7a1d563627850f89541d7271b8d12a5fe6504/eyJfcmFpbHMiOnsibWVzc2FnZSI6IkJBaDdCem9MWm05eWJXRjBTU0lJYW5CbkJqb0dSVlE2RkhKbGMybDZaVjkwYjE5c2FXMXBkRnNIYVFMMEFXa0NHZ0U9IiwiZXhwIjpudWxsLCJwdXIiOiJ2YXJpYXRpb24ifX0=--85be28ec3a7cab08802f249aa9aa89ca0a29bedc/I6FEPHEdYAE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AutoShape 6" descr="https://contenta.info/rails/active_storage/representations/redirect/eyJfcmFpbHMiOnsibWVzc2FnZSI6IkJBaHBBNEJLSXc9PSIsImV4cCI6bnVsbCwicHVyIjoiYmxvYl9pZCJ9fQ==--3fa7a1d563627850f89541d7271b8d12a5fe6504/eyJfcmFpbHMiOnsibWVzc2FnZSI6IkJBaDdCem9MWm05eWJXRjBTU0lJYW5CbkJqb0dSVlE2RkhKbGMybDZaVjkwYjE5c2FXMXBkRnNIYVFMMEFXa0NHZ0U9IiwiZXhwIjpudWxsLCJwdXIiOiJ2YXJpYXRpb24ifX0=--85be28ec3a7cab08802f249aa9aa89ca0a29bedc/I6FEPHEdYAE.jp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8" descr="https://contenta.info/rails/active_storage/representations/redirect/eyJfcmFpbHMiOnsibWVzc2FnZSI6IkJBaHBBNEJLSXc9PSIsImV4cCI6bnVsbCwicHVyIjoiYmxvYl9pZCJ9fQ==--3fa7a1d563627850f89541d7271b8d12a5fe6504/eyJfcmFpbHMiOnsibWVzc2FnZSI6IkJBaDdCem9MWm05eWJXRjBTU0lJYW5CbkJqb0dSVlE2RkhKbGMybDZaVjkwYjE5c2FXMXBkRnNIYVFMMEFXa0NHZ0U9IiwiZXhwIjpudWxsLCJwdXIiOiJ2YXJpYXRpb24ifX0=--85be28ec3a7cab08802f249aa9aa89ca0a29bedc/I6FEPHEdYAE.jpg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10" descr="https://contenta.info/rails/active_storage/representations/redirect/eyJfcmFpbHMiOnsibWVzc2FnZSI6IkJBaHBBNEJLSXc9PSIsImV4cCI6bnVsbCwicHVyIjoiYmxvYl9pZCJ9fQ==--3fa7a1d563627850f89541d7271b8d12a5fe6504/eyJfcmFpbHMiOnsibWVzc2FnZSI6IkJBaDdCem9MWm05eWJXRjBTU0lJYW5CbkJqb0dSVlE2RkhKbGMybDZaVjkwYjE5c2FXMXBkRnNIYVFMMEFXa0NHZ0U9IiwiZXhwIjpudWxsLCJwdXIiOiJ2YXJpYXRpb24ifX0=--85be28ec3a7cab08802f249aa9aa89ca0a29bedc/I6FEPHEdYAE.jpg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AutoShape 2" descr="https://contenta.info/rails/active_storage/representations/redirect/eyJfcmFpbHMiOnsibWVzc2FnZSI6IkJBaHBBOXBtSWc9PSIsImV4cCI6bnVsbCwicHVyIjoiYmxvYl9pZCJ9fQ==--168e60af908bc2e6939eaf77dc59b1338132b768/eyJfcmFpbHMiOnsibWVzc2FnZSI6IkJBaDdCem9MWm05eWJXRjBTU0lJYW5CbkJqb0dSVlE2RkhKbGMybDZaVjkwYjE5c2FXMXBkRnNIYVFMMEFXa0NHZ0U9IiwiZXhwIjpudWxsLCJwdXIiOiJ2YXJpYXRpb24ifX0=--85be28ec3a7cab08802f249aa9aa89ca0a29bedc/7vQvm0G3rlw.jpg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7" name="AutoShape 4" descr="https://contenta.info/rails/active_storage/representations/redirect/eyJfcmFpbHMiOnsibWVzc2FnZSI6IkJBaHBBOXBtSWc9PSIsImV4cCI6bnVsbCwicHVyIjoiYmxvYl9pZCJ9fQ==--168e60af908bc2e6939eaf77dc59b1338132b768/eyJfcmFpbHMiOnsibWVzc2FnZSI6IkJBaDdCem9MWm05eWJXRjBTU0lJYW5CbkJqb0dSVlE2RkhKbGMybDZaVjkwYjE5c2FXMXBkRnNIYVFMMEFXa0NHZ0U9IiwiZXhwIjpudWxsLCJwdXIiOiJ2YXJpYXRpb24ifX0=--85be28ec3a7cab08802f249aa9aa89ca0a29bedc/7vQvm0G3rlw.jpg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AutoShape 7" descr="https://contenta.info/rails/active_storage/representations/redirect/eyJfcmFpbHMiOnsibWVzc2FnZSI6IkJBaHBBOXRtSWc9PSIsImV4cCI6bnVsbCwicHVyIjoiYmxvYl9pZCJ9fQ==--7c7a8bde44a865e174ce625832107f935d8e58e8/eyJfcmFpbHMiOnsibWVzc2FnZSI6IkJBaDdCem9MWm05eWJXRjBTU0lJYW5CbkJqb0dSVlE2RkhKbGMybDZaVjkwYjE5c2FXMXBkRnNIYVFMMEFXa0NHZ0U9IiwiZXhwIjpudWxsLCJwdXIiOiJ2YXJpYXRpb24ifX0=--85be28ec3a7cab08802f249aa9aa89ca0a29bedc/RFtFbO72nHI.jpg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9" name="AutoShape 9" descr="https://contenta.info/rails/active_storage/representations/redirect/eyJfcmFpbHMiOnsibWVzc2FnZSI6IkJBaHBBOXRtSWc9PSIsImV4cCI6bnVsbCwicHVyIjoiYmxvYl9pZCJ9fQ==--7c7a8bde44a865e174ce625832107f935d8e58e8/eyJfcmFpbHMiOnsibWVzc2FnZSI6IkJBaDdCem9MWm05eWJXRjBTU0lJYW5CbkJqb0dSVlE2RkhKbGMybDZaVjkwYjE5c2FXMXBkRnNIYVFMMEFXa0NHZ0U9IiwiZXhwIjpudWxsLCJwdXIiOiJ2YXJpYXRpb24ifX0=--85be28ec3a7cab08802f249aa9aa89ca0a29bedc/RFtFbO72nHI.jpg"/>
          <p:cNvSpPr>
            <a:spLocks noChangeAspect="1" noChangeArrowheads="1"/>
          </p:cNvSpPr>
          <p:nvPr/>
        </p:nvSpPr>
        <p:spPr bwMode="auto">
          <a:xfrm>
            <a:off x="1222375" y="922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0" name="AutoShape 11" descr="https://contenta.info/rails/active_storage/representations/redirect/eyJfcmFpbHMiOnsibWVzc2FnZSI6IkJBaHBBOXRtSWc9PSIsImV4cCI6bnVsbCwicHVyIjoiYmxvYl9pZCJ9fQ==--7c7a8bde44a865e174ce625832107f935d8e58e8/eyJfcmFpbHMiOnsibWVzc2FnZSI6IkJBaDdCem9MWm05eWJXRjBTU0lJYW5CbkJqb0dSVlE2RkhKbGMybDZaVjkwYjE5c2FXMXBkRnNIYVFMMEFXa0NHZ0U9IiwiZXhwIjpudWxsLCJwdXIiOiJ2YXJpYXRpb24ifX0=--85be28ec3a7cab08802f249aa9aa89ca0a29bedc/RFtFbO72nHI.jpg"/>
          <p:cNvSpPr>
            <a:spLocks noChangeAspect="1" noChangeArrowheads="1"/>
          </p:cNvSpPr>
          <p:nvPr/>
        </p:nvSpPr>
        <p:spPr bwMode="auto">
          <a:xfrm>
            <a:off x="1374775" y="1074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1" name="AutoShape 13" descr="https://contenta.info/rails/active_storage/representations/redirect/eyJfcmFpbHMiOnsibWVzc2FnZSI6IkJBaHBBOXRtSWc9PSIsImV4cCI6bnVsbCwicHVyIjoiYmxvYl9pZCJ9fQ==--7c7a8bde44a865e174ce625832107f935d8e58e8/eyJfcmFpbHMiOnsibWVzc2FnZSI6IkJBaDdCem9MWm05eWJXRjBTU0lJYW5CbkJqb0dSVlE2RkhKbGMybDZaVjkwYjE5c2FXMXBkRnNIYVFMMEFXa0NHZ0U9IiwiZXhwIjpudWxsLCJwdXIiOiJ2YXJpYXRpb24ifX0=--85be28ec3a7cab08802f249aa9aa89ca0a29bedc/RFtFbO72nHI.jpg"/>
          <p:cNvSpPr>
            <a:spLocks noChangeAspect="1" noChangeArrowheads="1"/>
          </p:cNvSpPr>
          <p:nvPr/>
        </p:nvSpPr>
        <p:spPr bwMode="auto">
          <a:xfrm>
            <a:off x="1527175" y="1227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2" name="AutoShape 2" descr="https://contenta.info/rails/active_storage/representations/redirect/eyJfcmFpbHMiOnsibWVzc2FnZSI6IkJBaHBBeUhqSVE9PSIsImV4cCI6bnVsbCwicHVyIjoiYmxvYl9pZCJ9fQ==--2a8e7db711da6d39fbd63974e9bf754502af8aee/eyJfcmFpbHMiOnsibWVzc2FnZSI6IkJBaDdCem9MWm05eWJXRjBTU0lJYW5CbkJqb0dSVlE2RkhKbGMybDZaVjkwYjE5c2FXMXBkRnNIYVFMMEFXa0NHZ0U9IiwiZXhwIjpudWxsLCJwdXIiOiJ2YXJpYXRpb24ifX0=--85be28ec3a7cab08802f249aa9aa89ca0a29bedc/1688651289072.jpg"/>
          <p:cNvSpPr>
            <a:spLocks noChangeAspect="1" noChangeArrowheads="1"/>
          </p:cNvSpPr>
          <p:nvPr/>
        </p:nvSpPr>
        <p:spPr bwMode="auto">
          <a:xfrm>
            <a:off x="1679575" y="1379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3" name="AutoShape 4" descr="https://contenta.info/rails/active_storage/representations/redirect/eyJfcmFpbHMiOnsibWVzc2FnZSI6IkJBaHBBeUhqSVE9PSIsImV4cCI6bnVsbCwicHVyIjoiYmxvYl9pZCJ9fQ==--2a8e7db711da6d39fbd63974e9bf754502af8aee/eyJfcmFpbHMiOnsibWVzc2FnZSI6IkJBaDdCem9MWm05eWJXRjBTU0lJYW5CbkJqb0dSVlE2RkhKbGMybDZaVjkwYjE5c2FXMXBkRnNIYVFMMEFXa0NHZ0U9IiwiZXhwIjpudWxsLCJwdXIiOiJ2YXJpYXRpb24ifX0=--85be28ec3a7cab08802f249aa9aa89ca0a29bedc/1688651289072.jpg"/>
          <p:cNvSpPr>
            <a:spLocks noChangeAspect="1" noChangeArrowheads="1"/>
          </p:cNvSpPr>
          <p:nvPr/>
        </p:nvSpPr>
        <p:spPr bwMode="auto">
          <a:xfrm>
            <a:off x="1831975" y="1531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4" name="AutoShape 6" descr="https://contenta.info/rails/active_storage/representations/redirect/eyJfcmFpbHMiOnsibWVzc2FnZSI6IkJBaHBBeUhqSVE9PSIsImV4cCI6bnVsbCwicHVyIjoiYmxvYl9pZCJ9fQ==--2a8e7db711da6d39fbd63974e9bf754502af8aee/eyJfcmFpbHMiOnsibWVzc2FnZSI6IkJBaDdCem9MWm05eWJXRjBTU0lJYW5CbkJqb0dSVlE2RkhKbGMybDZaVjkwYjE5c2FXMXBkRnNIYVFMMEFXa0NHZ0U9IiwiZXhwIjpudWxsLCJwdXIiOiJ2YXJpYXRpb24ifX0=--85be28ec3a7cab08802f249aa9aa89ca0a29bedc/1688651289072.jpg"/>
          <p:cNvSpPr>
            <a:spLocks noChangeAspect="1" noChangeArrowheads="1"/>
          </p:cNvSpPr>
          <p:nvPr/>
        </p:nvSpPr>
        <p:spPr bwMode="auto">
          <a:xfrm>
            <a:off x="1984375" y="1684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8" name="AutoShape 8" descr="https://contenta.info/rails/active_storage/representations/redirect/eyJfcmFpbHMiOnsibWVzc2FnZSI6IkJBaHBBeUhqSVE9PSIsImV4cCI6bnVsbCwicHVyIjoiYmxvYl9pZCJ9fQ==--2a8e7db711da6d39fbd63974e9bf754502af8aee/eyJfcmFpbHMiOnsibWVzc2FnZSI6IkJBaDdCem9MWm05eWJXRjBTU0lJYW5CbkJqb0dSVlE2RkhKbGMybDZaVjkwYjE5c2FXMXBkRnNIYVFMMEFXa0NHZ0U9IiwiZXhwIjpudWxsLCJwdXIiOiJ2YXJpYXRpb24ifX0=--85be28ec3a7cab08802f249aa9aa89ca0a29bedc/1688651289072.jpg"/>
          <p:cNvSpPr>
            <a:spLocks noChangeAspect="1" noChangeArrowheads="1"/>
          </p:cNvSpPr>
          <p:nvPr/>
        </p:nvSpPr>
        <p:spPr bwMode="auto">
          <a:xfrm>
            <a:off x="2136775" y="1836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5132" name="Picture 1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97"/>
          <a:stretch/>
        </p:blipFill>
        <p:spPr bwMode="auto">
          <a:xfrm>
            <a:off x="164114" y="1455484"/>
            <a:ext cx="3295480" cy="22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5" name="Picture 15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57"/>
          <a:stretch/>
        </p:blipFill>
        <p:spPr bwMode="auto">
          <a:xfrm>
            <a:off x="172653" y="3873406"/>
            <a:ext cx="3278402" cy="2390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4185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Рисунок 11"/>
          <p:cNvPicPr>
            <a:picLocks noChangeAspect="1"/>
          </p:cNvPicPr>
          <p:nvPr/>
        </p:nvPicPr>
        <p:blipFill rotWithShape="1">
          <a:blip r:embed="rId3"/>
          <a:srcRect r="8438"/>
          <a:stretch/>
        </p:blipFill>
        <p:spPr>
          <a:xfrm>
            <a:off x="8734392" y="3882587"/>
            <a:ext cx="3282291" cy="2389846"/>
          </a:xfrm>
          <a:prstGeom prst="rect">
            <a:avLst/>
          </a:prstGeom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007" b="1684"/>
          <a:stretch/>
        </p:blipFill>
        <p:spPr bwMode="auto">
          <a:xfrm>
            <a:off x="155575" y="3882587"/>
            <a:ext cx="3313655" cy="2388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8" descr="https://contenta.info/rails/active_storage/blobs/redirect/eyJfcmFpbHMiOnsibWVzc2FnZSI6IkJBaHBBODA0R3c9PSIsImV4cCI6bnVsbCwicHVyIjoiYmxvYl9pZCJ9fQ==--33b369c42f54b2cf6eaf559715920f794255093a/IMG_0793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01"/>
          <a:stretch/>
        </p:blipFill>
        <p:spPr bwMode="auto">
          <a:xfrm>
            <a:off x="155575" y="1447983"/>
            <a:ext cx="3302284" cy="2288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В Гороховецком историко-архитектурном музее прошла модернизация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4392" y="1440358"/>
            <a:ext cx="3290687" cy="2294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65" name="Group 1"/>
          <p:cNvGrpSpPr/>
          <p:nvPr/>
        </p:nvGrpSpPr>
        <p:grpSpPr>
          <a:xfrm>
            <a:off x="0" y="6438600"/>
            <a:ext cx="12171600" cy="419400"/>
            <a:chOff x="0" y="6438600"/>
            <a:chExt cx="12171600" cy="419400"/>
          </a:xfrm>
        </p:grpSpPr>
        <p:sp>
          <p:nvSpPr>
            <p:cNvPr id="166" name="CustomShape 2"/>
            <p:cNvSpPr/>
            <p:nvPr/>
          </p:nvSpPr>
          <p:spPr>
            <a:xfrm>
              <a:off x="0" y="6578640"/>
              <a:ext cx="12171600" cy="27936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167" name="CustomShape 3"/>
            <p:cNvSpPr/>
            <p:nvPr/>
          </p:nvSpPr>
          <p:spPr>
            <a:xfrm>
              <a:off x="164160" y="6438600"/>
              <a:ext cx="11860920" cy="13572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168" name="CustomShape 4"/>
          <p:cNvSpPr/>
          <p:nvPr/>
        </p:nvSpPr>
        <p:spPr>
          <a:xfrm>
            <a:off x="3501714" y="1427400"/>
            <a:ext cx="5190559" cy="4960440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12 октября 2023 года в Выставочном зале </a:t>
            </a:r>
            <a:r>
              <a:rPr lang="ru-RU" sz="1050" b="1" spc="-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Гороховецкого</a:t>
            </a:r>
            <a:r>
              <a:rPr lang="ru-RU" sz="1050" b="1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историко-архитектурного музея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состоялось значимое культурное событие года – презентация технического оснащения современным оборудованием в рамках реализации национального проекта «Культура» при поддержке Министерства культуры Владимирской области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.</a:t>
            </a:r>
          </a:p>
          <a:p>
            <a:pPr algn="ctr">
              <a:lnSpc>
                <a:spcPct val="100000"/>
              </a:lnSpc>
            </a:pPr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algn="ctr">
              <a:lnSpc>
                <a:spcPct val="100000"/>
              </a:lnSpc>
            </a:pPr>
            <a:r>
              <a:rPr lang="ru-RU" sz="1050" spc="-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Гороховецкий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историко-архитектурный музей стал первым областным учреждением, который получил государственную поддержку на модернизацию музейно-выставочного пространства в рамках национального проекта «Культура». До этого федеральную поддержку на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техоснащение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 в рамках нацпроекта получали только муниципальные музеи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.</a:t>
            </a:r>
          </a:p>
          <a:p>
            <a:pPr algn="ctr">
              <a:lnSpc>
                <a:spcPct val="100000"/>
              </a:lnSpc>
            </a:pPr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algn="ctr">
              <a:lnSpc>
                <a:spcPct val="100000"/>
              </a:lnSpc>
            </a:pP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Новое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современное оборудование позволило технически модернизировать объекты Гороховецкого историко-архитектурного музея. Основное внимание в переоснащении было уделено экспозиционно-выставочной и фондовой 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деятельности. Сегодня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в залах музея можно увидеть интерактивное оборудование с мультимедийным контентом. В залах смонтированы современные витрины с безопасным антибликовым стеклом и ультрафиолетовым фильтром. 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Также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залы оснащены климатическими устройствами, которые постоянно отслеживают показатели температуры и влажности. При необходимости используется осушитель или увлажнитель, что способствует нужной сохранности экспонатов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.</a:t>
            </a:r>
          </a:p>
          <a:p>
            <a:pPr algn="ctr">
              <a:lnSpc>
                <a:spcPct val="100000"/>
              </a:lnSpc>
            </a:pPr>
            <a:endParaRPr lang="ru-RU" sz="105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</a:endParaRPr>
          </a:p>
          <a:p>
            <a:pPr algn="ctr">
              <a:lnSpc>
                <a:spcPct val="100000"/>
              </a:lnSpc>
            </a:pP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Модернизация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технического оснащения современным оборудованием 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позволила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обновить автоматизированные рабочие места отдела учета и хранения фондов. </a:t>
            </a:r>
            <a:r>
              <a:rPr lang="ru-RU" sz="105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Для 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более детального изучения музейного собрания, было принято решение расширить возможность работы с КАМИС 5. В связи с этим приобретены дополнительные модули по работе с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Госкаталогом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: «Мобильная сверка», «Научный архив», «Сверка базы данных с </a:t>
            </a:r>
            <a:r>
              <a:rPr lang="ru-RU" sz="1050" spc="-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Госкаталогом</a:t>
            </a:r>
            <a:r>
              <a:rPr lang="ru-RU" sz="105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</a:rPr>
              <a:t>».</a:t>
            </a:r>
          </a:p>
        </p:txBody>
      </p:sp>
      <p:pic>
        <p:nvPicPr>
          <p:cNvPr id="169" name="Рисунок 4"/>
          <p:cNvPicPr/>
          <p:nvPr/>
        </p:nvPicPr>
        <p:blipFill>
          <a:blip r:embed="rId7"/>
          <a:srcRect b="10981"/>
          <a:stretch/>
        </p:blipFill>
        <p:spPr>
          <a:xfrm>
            <a:off x="2520" y="0"/>
            <a:ext cx="3822120" cy="1308600"/>
          </a:xfrm>
          <a:prstGeom prst="rect">
            <a:avLst/>
          </a:prstGeom>
          <a:ln>
            <a:noFill/>
          </a:ln>
        </p:spPr>
      </p:pic>
      <p:sp>
        <p:nvSpPr>
          <p:cNvPr id="170" name="CustomShape 5"/>
          <p:cNvSpPr/>
          <p:nvPr/>
        </p:nvSpPr>
        <p:spPr>
          <a:xfrm>
            <a:off x="3824640" y="-11520"/>
            <a:ext cx="8364240" cy="1320120"/>
          </a:xfrm>
          <a:prstGeom prst="rect">
            <a:avLst/>
          </a:prstGeom>
          <a:solidFill>
            <a:srgbClr val="7C6EB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71" name="CustomShape 6"/>
          <p:cNvSpPr/>
          <p:nvPr/>
        </p:nvSpPr>
        <p:spPr>
          <a:xfrm>
            <a:off x="3868200" y="266400"/>
            <a:ext cx="8199000" cy="94077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>
                <a:solidFill>
                  <a:srgbClr val="FFFFFF"/>
                </a:solidFill>
              </a:rPr>
              <a:t>Новое техническое оснащение по национальному проекту «Культура» было представлено в </a:t>
            </a:r>
            <a:r>
              <a:rPr lang="ru-RU" b="1" spc="-1" dirty="0" err="1">
                <a:solidFill>
                  <a:srgbClr val="FFFFFF"/>
                </a:solidFill>
              </a:rPr>
              <a:t>Гороховецком</a:t>
            </a:r>
            <a:r>
              <a:rPr lang="ru-RU" b="1" spc="-1" dirty="0">
                <a:solidFill>
                  <a:srgbClr val="FFFFFF"/>
                </a:solidFill>
              </a:rPr>
              <a:t> историко-архитектурном музее</a:t>
            </a:r>
            <a:endParaRPr lang="ru-RU" sz="1800" b="0" strike="noStrike" spc="-1" dirty="0">
              <a:latin typeface="Arial"/>
            </a:endParaRPr>
          </a:p>
        </p:txBody>
      </p:sp>
      <p:sp>
        <p:nvSpPr>
          <p:cNvPr id="6" name="AutoShape 2" descr="https://contenta.info/rails/active_storage/blobs/redirect/eyJfcmFpbHMiOnsibWVzc2FnZSI6IkJBaHBBL2ErS1E9PSIsImV4cCI6bnVsbCwicHVyIjoiYmxvYl9pZCJ9fQ==--2494ba1320637dc915197a7a6d07b7815debf812/5_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51755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3" name="Group 4"/>
          <p:cNvGrpSpPr/>
          <p:nvPr/>
        </p:nvGrpSpPr>
        <p:grpSpPr>
          <a:xfrm>
            <a:off x="0" y="6441480"/>
            <a:ext cx="12173040" cy="417960"/>
            <a:chOff x="0" y="6441480"/>
            <a:chExt cx="12173040" cy="417960"/>
          </a:xfrm>
        </p:grpSpPr>
        <p:sp>
          <p:nvSpPr>
            <p:cNvPr id="274" name="CustomShape 5"/>
            <p:cNvSpPr/>
            <p:nvPr/>
          </p:nvSpPr>
          <p:spPr>
            <a:xfrm>
              <a:off x="0" y="6578640"/>
              <a:ext cx="12173040" cy="28080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75" name="CustomShape 6"/>
            <p:cNvSpPr/>
            <p:nvPr/>
          </p:nvSpPr>
          <p:spPr>
            <a:xfrm>
              <a:off x="157702" y="6441480"/>
              <a:ext cx="11862360" cy="13716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16" name="CustomShape 12"/>
          <p:cNvSpPr/>
          <p:nvPr/>
        </p:nvSpPr>
        <p:spPr>
          <a:xfrm>
            <a:off x="151783" y="1732809"/>
            <a:ext cx="11868279" cy="1200892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b="1" dirty="0" smtClean="0"/>
              <a:t>В 2023 г. </a:t>
            </a:r>
            <a:r>
              <a:rPr lang="ru-RU" sz="1100" dirty="0"/>
              <a:t>осуществлена </a:t>
            </a:r>
            <a:r>
              <a:rPr lang="ru-RU" sz="1100" dirty="0" smtClean="0"/>
              <a:t>поставка специализированного </a:t>
            </a:r>
            <a:r>
              <a:rPr lang="ru-RU" sz="1100" dirty="0"/>
              <a:t>автотранспорта для </a:t>
            </a:r>
            <a:r>
              <a:rPr lang="ru-RU" sz="1100" dirty="0" err="1"/>
              <a:t>внестационарного</a:t>
            </a:r>
            <a:r>
              <a:rPr lang="ru-RU" sz="1100" dirty="0"/>
              <a:t> обслуживания населения области </a:t>
            </a:r>
          </a:p>
          <a:p>
            <a:pPr algn="ctr">
              <a:lnSpc>
                <a:spcPct val="100000"/>
              </a:lnSpc>
            </a:pPr>
            <a:r>
              <a:rPr lang="ru-RU" sz="1100" dirty="0"/>
              <a:t>для нужд МБУК </a:t>
            </a:r>
            <a:r>
              <a:rPr lang="ru-RU" sz="1100" dirty="0" err="1"/>
              <a:t>Селивановского</a:t>
            </a:r>
            <a:r>
              <a:rPr lang="ru-RU" sz="1100" dirty="0"/>
              <a:t> района ВО </a:t>
            </a:r>
            <a:r>
              <a:rPr lang="ru-RU" sz="1100" dirty="0" smtClean="0"/>
              <a:t>«</a:t>
            </a:r>
            <a:r>
              <a:rPr lang="ru-RU" sz="1100" dirty="0" err="1" smtClean="0"/>
              <a:t>Селивановский</a:t>
            </a:r>
            <a:r>
              <a:rPr lang="ru-RU" sz="1100" dirty="0" smtClean="0"/>
              <a:t> </a:t>
            </a:r>
            <a:r>
              <a:rPr lang="ru-RU" sz="1100" dirty="0"/>
              <a:t>районный Центр культуры и </a:t>
            </a:r>
            <a:r>
              <a:rPr lang="ru-RU" sz="1100" dirty="0" smtClean="0"/>
              <a:t>досуга». На приобретение автотранспорта было </a:t>
            </a:r>
            <a:r>
              <a:rPr lang="ru-RU" sz="1100" dirty="0"/>
              <a:t>н</a:t>
            </a:r>
            <a:r>
              <a:rPr lang="ru-RU" sz="1100" dirty="0" smtClean="0"/>
              <a:t>аправленно около 3,7 млн. рублей. Закупка микроавтобуса была осуществлена в рамках регионального проекта «Культурная среда» национального проекта «Культура».</a:t>
            </a:r>
            <a:endParaRPr lang="ru-RU" sz="1100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pic>
        <p:nvPicPr>
          <p:cNvPr id="15" name="Рисунок 4"/>
          <p:cNvPicPr/>
          <p:nvPr/>
        </p:nvPicPr>
        <p:blipFill>
          <a:blip r:embed="rId3"/>
          <a:stretch/>
        </p:blipFill>
        <p:spPr>
          <a:xfrm>
            <a:off x="2520" y="720"/>
            <a:ext cx="3823560" cy="1674720"/>
          </a:xfrm>
          <a:prstGeom prst="rect">
            <a:avLst/>
          </a:prstGeom>
          <a:ln>
            <a:noFill/>
          </a:ln>
        </p:spPr>
      </p:pic>
      <p:sp>
        <p:nvSpPr>
          <p:cNvPr id="17" name="CustomShape 5"/>
          <p:cNvSpPr/>
          <p:nvPr/>
        </p:nvSpPr>
        <p:spPr>
          <a:xfrm>
            <a:off x="3705480" y="720"/>
            <a:ext cx="8484480" cy="1674720"/>
          </a:xfrm>
          <a:prstGeom prst="rect">
            <a:avLst/>
          </a:prstGeom>
          <a:solidFill>
            <a:srgbClr val="7C6EB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69" name="CustomShape 3"/>
          <p:cNvSpPr/>
          <p:nvPr/>
        </p:nvSpPr>
        <p:spPr>
          <a:xfrm>
            <a:off x="2988720" y="506190"/>
            <a:ext cx="9184320" cy="121777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/>
            <a:r>
              <a:rPr lang="ru-RU" b="1" spc="-1" dirty="0">
                <a:solidFill>
                  <a:srgbClr val="FFFFFF"/>
                </a:solidFill>
                <a:latin typeface="Roboto"/>
              </a:rPr>
              <a:t>О</a:t>
            </a:r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существлена поставка специализированного </a:t>
            </a:r>
            <a:r>
              <a:rPr lang="ru-RU" b="1" spc="-1" dirty="0">
                <a:solidFill>
                  <a:srgbClr val="FFFFFF"/>
                </a:solidFill>
                <a:latin typeface="Roboto"/>
              </a:rPr>
              <a:t>автотранспорта для </a:t>
            </a:r>
            <a:r>
              <a:rPr lang="ru-RU" b="1" spc="-1" dirty="0" err="1">
                <a:solidFill>
                  <a:srgbClr val="FFFFFF"/>
                </a:solidFill>
                <a:latin typeface="Roboto"/>
              </a:rPr>
              <a:t>внестационарного</a:t>
            </a:r>
            <a:r>
              <a:rPr lang="ru-RU" b="1" spc="-1" dirty="0">
                <a:solidFill>
                  <a:srgbClr val="FFFFFF"/>
                </a:solidFill>
                <a:latin typeface="Roboto"/>
              </a:rPr>
              <a:t> обслуживания населения области </a:t>
            </a:r>
            <a:endParaRPr lang="ru-RU" b="1" spc="-1" dirty="0" smtClean="0">
              <a:solidFill>
                <a:srgbClr val="FFFFFF"/>
              </a:solidFill>
              <a:latin typeface="Roboto"/>
            </a:endParaRPr>
          </a:p>
          <a:p>
            <a:pPr algn="ctr"/>
            <a:r>
              <a:rPr lang="ru-RU" b="1" spc="-1" dirty="0" smtClean="0">
                <a:solidFill>
                  <a:srgbClr val="FFFFFF"/>
                </a:solidFill>
                <a:latin typeface="Roboto"/>
              </a:rPr>
              <a:t>для </a:t>
            </a:r>
            <a:r>
              <a:rPr lang="ru-RU" b="1" spc="-1" dirty="0">
                <a:solidFill>
                  <a:srgbClr val="FFFFFF"/>
                </a:solidFill>
                <a:latin typeface="Roboto"/>
              </a:rPr>
              <a:t>нужд МБУК </a:t>
            </a:r>
            <a:r>
              <a:rPr lang="ru-RU" b="1" spc="-1" dirty="0" err="1">
                <a:solidFill>
                  <a:srgbClr val="FFFFFF"/>
                </a:solidFill>
                <a:latin typeface="Roboto"/>
              </a:rPr>
              <a:t>Селивановского</a:t>
            </a:r>
            <a:r>
              <a:rPr lang="ru-RU" b="1" spc="-1" dirty="0">
                <a:solidFill>
                  <a:srgbClr val="FFFFFF"/>
                </a:solidFill>
                <a:latin typeface="Roboto"/>
              </a:rPr>
              <a:t> района ВО "</a:t>
            </a:r>
            <a:r>
              <a:rPr lang="ru-RU" b="1" spc="-1" dirty="0" err="1">
                <a:solidFill>
                  <a:srgbClr val="FFFFFF"/>
                </a:solidFill>
                <a:latin typeface="Roboto"/>
              </a:rPr>
              <a:t>Селивановский</a:t>
            </a:r>
            <a:r>
              <a:rPr lang="ru-RU" b="1" spc="-1" dirty="0">
                <a:solidFill>
                  <a:srgbClr val="FFFFFF"/>
                </a:solidFill>
                <a:latin typeface="Roboto"/>
              </a:rPr>
              <a:t> районный Центр культуры и досуга"</a:t>
            </a:r>
            <a:endParaRPr lang="ru-RU" sz="1800" b="1" strike="noStrike" spc="-1" dirty="0" smtClean="0">
              <a:solidFill>
                <a:srgbClr val="FFFFFF"/>
              </a:solidFill>
              <a:latin typeface="Roboto"/>
              <a:ea typeface="DejaVu Sans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20"/>
          <a:stretch/>
        </p:blipFill>
        <p:spPr bwMode="auto">
          <a:xfrm>
            <a:off x="157700" y="2976112"/>
            <a:ext cx="3957099" cy="3400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529"/>
          <a:stretch/>
        </p:blipFill>
        <p:spPr bwMode="auto">
          <a:xfrm>
            <a:off x="4176159" y="2990848"/>
            <a:ext cx="3949923" cy="3384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96"/>
          <a:stretch/>
        </p:blipFill>
        <p:spPr bwMode="auto">
          <a:xfrm>
            <a:off x="8194618" y="2993366"/>
            <a:ext cx="3804725" cy="3382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3801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CustomShape 3"/>
          <p:cNvSpPr/>
          <p:nvPr/>
        </p:nvSpPr>
        <p:spPr>
          <a:xfrm>
            <a:off x="9564300" y="586292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12" name="CustomShape 4"/>
          <p:cNvSpPr/>
          <p:nvPr/>
        </p:nvSpPr>
        <p:spPr>
          <a:xfrm>
            <a:off x="9485460" y="754200"/>
            <a:ext cx="1294200" cy="24476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16" name="CustomShape 8"/>
          <p:cNvSpPr/>
          <p:nvPr/>
        </p:nvSpPr>
        <p:spPr>
          <a:xfrm>
            <a:off x="9909360" y="137880"/>
            <a:ext cx="446400" cy="46296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17" name="CustomShape 9"/>
          <p:cNvSpPr/>
          <p:nvPr/>
        </p:nvSpPr>
        <p:spPr>
          <a:xfrm>
            <a:off x="9410220" y="923760"/>
            <a:ext cx="1476720" cy="46021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i="1" spc="-1" dirty="0" smtClean="0">
                <a:solidFill>
                  <a:srgbClr val="000000"/>
                </a:solidFill>
                <a:latin typeface="Roboto"/>
                <a:ea typeface="Roboto"/>
              </a:rPr>
              <a:t>Д</a:t>
            </a:r>
            <a:r>
              <a:rPr lang="ru-RU" sz="800" b="0" i="1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иректор </a:t>
            </a:r>
            <a:r>
              <a:rPr lang="ru-RU" sz="800" b="0" i="1" strike="noStrike" spc="-1" dirty="0">
                <a:solidFill>
                  <a:srgbClr val="000000"/>
                </a:solidFill>
                <a:latin typeface="Roboto"/>
                <a:ea typeface="Roboto"/>
              </a:rPr>
              <a:t>Департамента культуры Владимирской </a:t>
            </a:r>
            <a:r>
              <a:rPr lang="ru-RU" sz="800" b="0" i="1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области</a:t>
            </a:r>
            <a:endParaRPr lang="ru-RU" sz="800" b="0" strike="noStrike" spc="-1" dirty="0">
              <a:latin typeface="Arial"/>
            </a:endParaRPr>
          </a:p>
        </p:txBody>
      </p:sp>
      <p:sp>
        <p:nvSpPr>
          <p:cNvPr id="119" name="CustomShape 11"/>
          <p:cNvSpPr/>
          <p:nvPr/>
        </p:nvSpPr>
        <p:spPr>
          <a:xfrm>
            <a:off x="8493840" y="586292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20" name="CustomShape 12"/>
          <p:cNvSpPr/>
          <p:nvPr/>
        </p:nvSpPr>
        <p:spPr>
          <a:xfrm>
            <a:off x="8403300" y="753479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21" name="CustomShape 13"/>
          <p:cNvSpPr/>
          <p:nvPr/>
        </p:nvSpPr>
        <p:spPr>
          <a:xfrm>
            <a:off x="8132040" y="923760"/>
            <a:ext cx="1476720" cy="3371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i="1" spc="-1" dirty="0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spc="-1" dirty="0"/>
          </a:p>
        </p:txBody>
      </p:sp>
      <p:sp>
        <p:nvSpPr>
          <p:cNvPr id="123" name="CustomShape 15"/>
          <p:cNvSpPr/>
          <p:nvPr/>
        </p:nvSpPr>
        <p:spPr>
          <a:xfrm>
            <a:off x="8630100" y="137880"/>
            <a:ext cx="480600" cy="462960"/>
          </a:xfrm>
          <a:prstGeom prst="flowChartConnector">
            <a:avLst/>
          </a:prstGeom>
          <a:blipFill rotWithShape="0">
            <a:blip r:embed="rId4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graphicFrame>
        <p:nvGraphicFramePr>
          <p:cNvPr id="22" name="Table 1"/>
          <p:cNvGraphicFramePr/>
          <p:nvPr>
            <p:extLst>
              <p:ext uri="{D42A27DB-BD31-4B8C-83A1-F6EECF244321}">
                <p14:modId xmlns:p14="http://schemas.microsoft.com/office/powerpoint/2010/main" val="1041542852"/>
              </p:ext>
            </p:extLst>
          </p:nvPr>
        </p:nvGraphicFramePr>
        <p:xfrm>
          <a:off x="4141800" y="146880"/>
          <a:ext cx="4221000" cy="517680"/>
        </p:xfrm>
        <a:graphic>
          <a:graphicData uri="http://schemas.openxmlformats.org/drawingml/2006/table">
            <a:tbl>
              <a:tblPr/>
              <a:tblGrid>
                <a:gridCol w="1616040"/>
                <a:gridCol w="228240"/>
                <a:gridCol w="2376720"/>
              </a:tblGrid>
              <a:tr h="5176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 dirty="0">
                        <a:latin typeface="Roboto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ru-RU" sz="1300" dirty="0">
                        <a:latin typeface="Roboto"/>
                      </a:endParaRP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40 770,06923 тыс. рублей</a:t>
                      </a:r>
                    </a:p>
                  </a:txBody>
                  <a:tcPr marL="90360" marR="9036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3" name="CustomShape 15"/>
          <p:cNvSpPr/>
          <p:nvPr/>
        </p:nvSpPr>
        <p:spPr>
          <a:xfrm>
            <a:off x="4233240" y="448560"/>
            <a:ext cx="3586680" cy="85176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</a:t>
            </a:r>
            <a:r>
              <a:rPr lang="ru-RU" sz="1400" spc="-1" dirty="0" smtClean="0">
                <a:solidFill>
                  <a:srgbClr val="FFFFFF"/>
                </a:solidFill>
                <a:latin typeface="Roboto"/>
                <a:ea typeface="Roboto"/>
              </a:rPr>
              <a:t>01.01.2024 </a:t>
            </a: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кассовое исполнение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40 770,06923</a:t>
            </a:r>
            <a:r>
              <a:rPr lang="en-US" sz="1400" spc="-1" dirty="0" smtClean="0">
                <a:solidFill>
                  <a:schemeClr val="bg1"/>
                </a:solidFill>
                <a:latin typeface="Roboto"/>
                <a:ea typeface="Roboto"/>
              </a:rPr>
              <a:t> </a:t>
            </a: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тыс. рублей</a:t>
            </a:r>
            <a:endParaRPr lang="ru-RU" sz="1400" spc="-1" dirty="0">
              <a:solidFill>
                <a:schemeClr val="bg1"/>
              </a:solidFill>
            </a:endParaRPr>
          </a:p>
          <a:p>
            <a:pPr algn="ct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                                     (100%)</a:t>
            </a:r>
            <a:endParaRPr lang="ru-RU" sz="1400" spc="-1" dirty="0">
              <a:solidFill>
                <a:schemeClr val="bg1"/>
              </a:solidFill>
            </a:endParaRPr>
          </a:p>
        </p:txBody>
      </p:sp>
      <p:sp>
        <p:nvSpPr>
          <p:cNvPr id="21" name="CustomShape 17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4" name="CustomShape 5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5" name="CustomShape 6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26" name="CustomShape 9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 dirty="0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 dirty="0">
              <a:latin typeface="Arial"/>
            </a:endParaRPr>
          </a:p>
        </p:txBody>
      </p:sp>
      <p:sp>
        <p:nvSpPr>
          <p:cNvPr id="18" name="CustomShape 2"/>
          <p:cNvSpPr/>
          <p:nvPr/>
        </p:nvSpPr>
        <p:spPr>
          <a:xfrm>
            <a:off x="308677" y="6371240"/>
            <a:ext cx="11623320" cy="41404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ru-RU" sz="1050" b="1" strike="noStrike" spc="-1" dirty="0" smtClean="0">
                <a:solidFill>
                  <a:srgbClr val="0D0D0D"/>
                </a:solidFill>
                <a:latin typeface="Roboto"/>
                <a:ea typeface="Roboto"/>
              </a:rPr>
              <a:t>* </a:t>
            </a:r>
            <a:r>
              <a:rPr lang="ru-RU" sz="1050" spc="-1" dirty="0" smtClean="0">
                <a:solidFill>
                  <a:srgbClr val="0D0D0D"/>
                </a:solidFill>
                <a:latin typeface="Roboto"/>
                <a:ea typeface="Roboto"/>
              </a:rPr>
              <a:t>Плановое значение показателя на 2024 согласно соглашению с </a:t>
            </a:r>
            <a:r>
              <a:rPr lang="ru-RU" sz="1050" spc="-1" dirty="0">
                <a:solidFill>
                  <a:srgbClr val="0D0D0D"/>
                </a:solidFill>
                <a:latin typeface="Roboto"/>
                <a:ea typeface="Roboto"/>
              </a:rPr>
              <a:t>Министерство культуры </a:t>
            </a:r>
            <a:r>
              <a:rPr lang="ru-RU" sz="1050" spc="-1" dirty="0" smtClean="0">
                <a:solidFill>
                  <a:srgbClr val="0D0D0D"/>
                </a:solidFill>
                <a:latin typeface="Roboto"/>
                <a:ea typeface="Roboto"/>
              </a:rPr>
              <a:t>РФ от 18.12.2023 № </a:t>
            </a:r>
            <a:r>
              <a:rPr lang="en-US" sz="1050" dirty="0" smtClean="0"/>
              <a:t>054-2019-A20033-1/9</a:t>
            </a:r>
            <a:r>
              <a:rPr lang="ru-RU" sz="1050" dirty="0"/>
              <a:t> о реализации регионального проекта «Создание условий для реализации творческого потенциала нации («Творческие люди») (Владимирская область)» на территории Владимирской области</a:t>
            </a:r>
            <a:r>
              <a:rPr lang="ru-RU" sz="1050" spc="-1" dirty="0" smtClean="0">
                <a:solidFill>
                  <a:srgbClr val="0D0D0D"/>
                </a:solidFill>
                <a:latin typeface="Roboto"/>
                <a:ea typeface="Roboto"/>
              </a:rPr>
              <a:t> </a:t>
            </a:r>
            <a:endParaRPr lang="ru-RU" sz="1050" b="0" strike="noStrike" spc="-1" dirty="0">
              <a:latin typeface="Arial"/>
            </a:endParaRPr>
          </a:p>
        </p:txBody>
      </p:sp>
      <p:pic>
        <p:nvPicPr>
          <p:cNvPr id="19" name="Рисунок 2"/>
          <p:cNvPicPr/>
          <p:nvPr/>
        </p:nvPicPr>
        <p:blipFill>
          <a:blip r:embed="rId6"/>
          <a:stretch/>
        </p:blipFill>
        <p:spPr>
          <a:xfrm>
            <a:off x="268920" y="16200"/>
            <a:ext cx="3610080" cy="1667520"/>
          </a:xfrm>
          <a:prstGeom prst="rect">
            <a:avLst/>
          </a:prstGeom>
          <a:ln>
            <a:noFill/>
          </a:ln>
        </p:spPr>
      </p:pic>
      <p:graphicFrame>
        <p:nvGraphicFramePr>
          <p:cNvPr id="110" name="Table 2"/>
          <p:cNvGraphicFramePr/>
          <p:nvPr>
            <p:extLst>
              <p:ext uri="{D42A27DB-BD31-4B8C-83A1-F6EECF244321}">
                <p14:modId xmlns:p14="http://schemas.microsoft.com/office/powerpoint/2010/main" val="1326664826"/>
              </p:ext>
            </p:extLst>
          </p:nvPr>
        </p:nvGraphicFramePr>
        <p:xfrm>
          <a:off x="438150" y="1611520"/>
          <a:ext cx="11141232" cy="4714418"/>
        </p:xfrm>
        <a:graphic>
          <a:graphicData uri="http://schemas.openxmlformats.org/drawingml/2006/table">
            <a:tbl>
              <a:tblPr/>
              <a:tblGrid>
                <a:gridCol w="540433"/>
                <a:gridCol w="4190946"/>
                <a:gridCol w="1540261"/>
                <a:gridCol w="1022155"/>
                <a:gridCol w="918791"/>
                <a:gridCol w="961299"/>
                <a:gridCol w="1043894"/>
                <a:gridCol w="923453"/>
              </a:tblGrid>
              <a:tr h="312163">
                <a:tc rowSpan="2"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1" strike="noStrike" spc="-1" dirty="0" smtClean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ЦЕЛЕВЫЕ </a:t>
                      </a:r>
                      <a:r>
                        <a:rPr lang="ru-RU" sz="1200" b="1" strike="noStrike" spc="-1" dirty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ПОКАЗАТЕЛИ ПРОЕКТА НА </a:t>
                      </a:r>
                      <a:r>
                        <a:rPr lang="ru-RU" sz="1200" b="1" strike="noStrike" spc="-1" dirty="0" smtClean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31.12.2023</a:t>
                      </a:r>
                      <a:endParaRPr lang="ru-RU" sz="1200" b="0" strike="noStrike" spc="-1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 smtClean="0">
                          <a:latin typeface="Arial"/>
                        </a:rPr>
                        <a:t>2019-2022</a:t>
                      </a:r>
                      <a:endParaRPr lang="ru-RU" sz="1050" b="1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05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</a:t>
                      </a:r>
                      <a:endParaRPr lang="ru-RU" sz="1050" b="0" strike="noStrike" spc="-1" dirty="0" smtClean="0">
                        <a:latin typeface="+mn-lt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u-RU" sz="1050" b="1" dirty="0" smtClean="0"/>
                        <a:t>2024</a:t>
                      </a:r>
                      <a:endParaRPr lang="ru-RU" sz="1050" b="1" dirty="0"/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>
                      <a:solidFill>
                        <a:srgbClr val="55308D"/>
                      </a:solidFill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21016">
                <a:tc gridSpan="2"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Arial"/>
                        </a:rPr>
                        <a:t>(факт/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Arial"/>
                        </a:rPr>
                        <a:t>план)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200" b="1" strike="noStrike" spc="-1" dirty="0" smtClean="0">
                          <a:solidFill>
                            <a:srgbClr val="000000"/>
                          </a:solidFill>
                          <a:latin typeface="Roboto"/>
                        </a:rPr>
                        <a:t>I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2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II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2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III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2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IV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</a:rPr>
                        <a:t>(</a:t>
                      </a: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</a:rPr>
                        <a:t>план/ факт</a:t>
                      </a:r>
                      <a:r>
                        <a:rPr lang="en-US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</a:rPr>
                        <a:t>)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Arial"/>
                        </a:rPr>
                        <a:t>план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89640" marR="89640" anchor="ctr" anchorCtr="1">
                    <a:lnL w="12240">
                      <a:solidFill>
                        <a:srgbClr val="55308D"/>
                      </a:solidFill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</a:tr>
              <a:tr h="81554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1.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>
                    <a:lnL w="12240">
                      <a:solidFill>
                        <a:srgbClr val="55308D"/>
                      </a:solidFill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Количество специалистов сферы культуры, повысивших квалификацию на базе Центров непрерывного образования и повышения квалификации творческих и управленческих кадров в сфере культуры </a:t>
                      </a: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1 286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+mn-lt"/>
                        </a:rPr>
                        <a:t>1 365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+mn-lt"/>
                        </a:rPr>
                        <a:t>1 579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+mn-lt"/>
                        </a:rPr>
                        <a:t>1 702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1 741 /</a:t>
                      </a:r>
                      <a:r>
                        <a:rPr lang="ru-RU" sz="1150" b="0" strike="noStrike" spc="-1" baseline="0" dirty="0">
                          <a:solidFill>
                            <a:schemeClr val="tx1"/>
                          </a:solidFill>
                          <a:latin typeface="Arial"/>
                          <a:ea typeface="+mn-ea"/>
                        </a:rPr>
                        <a:t> </a:t>
                      </a:r>
                      <a:r>
                        <a:rPr lang="ru-RU" sz="11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+mn-ea"/>
                        </a:rPr>
                        <a:t>1 741 </a:t>
                      </a:r>
                      <a:endParaRPr lang="ru-RU" sz="115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2196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585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2.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>
                    <a:lnL w="12240">
                      <a:solidFill>
                        <a:srgbClr val="55308D"/>
                      </a:solidFill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+mn-lt"/>
                        </a:rPr>
                        <a:t>Количество поддержанных творческих инициатив и проектов</a:t>
                      </a: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40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40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59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59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59 / 59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78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585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3.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Количество любительских творческих коллективов, получивших </a:t>
                      </a:r>
                      <a:r>
                        <a:rPr lang="ru-RU" sz="1150" b="0" strike="noStrike" spc="-1" dirty="0" err="1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грантовую</a:t>
                      </a:r>
                      <a:r>
                        <a:rPr lang="ru-RU" sz="11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поддержку</a:t>
                      </a: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>
                      <a:solidFill>
                        <a:srgbClr val="55308D"/>
                      </a:solidFill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30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30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30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</a:t>
                      </a:r>
                      <a:r>
                        <a:rPr lang="ru-RU" sz="1150" b="0" strike="noStrike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1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/ 30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38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9680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4.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>
                    <a:lnL w="12240">
                      <a:solidFill>
                        <a:srgbClr val="55308D"/>
                      </a:solidFill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+mn-lt"/>
                        </a:rPr>
                        <a:t>Количество грантов некоммерческим организациям на творческие проекты, направленные на укрепление российской идентичности на основе </a:t>
                      </a:r>
                      <a:r>
                        <a:rPr lang="ru-RU" sz="1150" b="0" strike="noStrike" spc="-1" dirty="0" err="1" smtClean="0">
                          <a:latin typeface="+mn-lt"/>
                        </a:rPr>
                        <a:t>духовнонравственных</a:t>
                      </a:r>
                      <a:r>
                        <a:rPr lang="ru-RU" sz="1150" b="0" strike="noStrike" spc="-1" dirty="0" smtClean="0">
                          <a:latin typeface="+mn-lt"/>
                        </a:rPr>
                        <a:t> и культурных ценностей народов Российской Федерации, включая мероприятия, направленные на популяризацию русского языка и литературы, народных художественных промыслов и ремесел</a:t>
                      </a: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20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20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25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25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25 / 25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30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5811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5.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>
                    <a:lnL w="12240">
                      <a:solidFill>
                        <a:srgbClr val="55308D"/>
                      </a:solidFill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+mn-lt"/>
                        </a:rPr>
                        <a:t>Количество граждан, принимающих участие в добровольческой деятельности</a:t>
                      </a: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2401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+mn-lt"/>
                        </a:rPr>
                        <a:t>2 590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+mn-lt"/>
                        </a:rPr>
                        <a:t>2 941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+mn-lt"/>
                        </a:rPr>
                        <a:t>3 271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/>
                        </a:rPr>
                        <a:t>3041 / 3542</a:t>
                      </a:r>
                      <a:endParaRPr lang="ru-RU" sz="115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50" b="0" strike="noStrike" spc="-1" dirty="0" smtClean="0">
                          <a:latin typeface="Arial"/>
                        </a:rPr>
                        <a:t>3401*</a:t>
                      </a:r>
                      <a:endParaRPr lang="ru-RU" sz="115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632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" name="Рисунок 2"/>
          <p:cNvPicPr/>
          <p:nvPr/>
        </p:nvPicPr>
        <p:blipFill>
          <a:blip r:embed="rId3"/>
          <a:stretch/>
        </p:blipFill>
        <p:spPr>
          <a:xfrm>
            <a:off x="268920" y="16200"/>
            <a:ext cx="3611520" cy="1668960"/>
          </a:xfrm>
          <a:prstGeom prst="rect">
            <a:avLst/>
          </a:prstGeom>
          <a:ln>
            <a:noFill/>
          </a:ln>
        </p:spPr>
      </p:pic>
      <p:graphicFrame>
        <p:nvGraphicFramePr>
          <p:cNvPr id="21" name="Таблица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9501913"/>
              </p:ext>
            </p:extLst>
          </p:nvPr>
        </p:nvGraphicFramePr>
        <p:xfrm>
          <a:off x="4133520" y="66705"/>
          <a:ext cx="4164840" cy="534555"/>
        </p:xfrm>
        <a:graphic>
          <a:graphicData uri="http://schemas.openxmlformats.org/drawingml/2006/table">
            <a:tbl>
              <a:tblPr/>
              <a:tblGrid>
                <a:gridCol w="1685880"/>
                <a:gridCol w="2478960"/>
              </a:tblGrid>
              <a:tr h="5345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40 770,06923 тыс. рублей</a:t>
                      </a:r>
                      <a:endParaRPr lang="ru-RU" sz="1300" b="1" strike="noStrike" spc="-1" dirty="0">
                        <a:solidFill>
                          <a:srgbClr val="7C6EB0"/>
                        </a:solidFill>
                        <a:latin typeface="+mn-lt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9" name="CustomShape 2"/>
          <p:cNvSpPr/>
          <p:nvPr/>
        </p:nvSpPr>
        <p:spPr>
          <a:xfrm>
            <a:off x="4133520" y="409680"/>
            <a:ext cx="3557520" cy="90036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01.01.2024 кассовое исполнение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40 770,06923</a:t>
            </a:r>
            <a:r>
              <a:rPr lang="en-US" sz="1400" spc="-1" dirty="0">
                <a:solidFill>
                  <a:schemeClr val="bg1"/>
                </a:solidFill>
                <a:latin typeface="Roboto"/>
                <a:ea typeface="Roboto"/>
              </a:rPr>
              <a:t> </a:t>
            </a: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тыс. рублей</a:t>
            </a:r>
            <a:endParaRPr lang="ru-RU" sz="1400" spc="-1" dirty="0">
              <a:solidFill>
                <a:schemeClr val="bg1"/>
              </a:solidFill>
            </a:endParaRPr>
          </a:p>
          <a:p>
            <a:pPr algn="ct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                                     (100%)</a:t>
            </a:r>
            <a:endParaRPr lang="ru-RU" sz="1400" spc="-1" dirty="0">
              <a:solidFill>
                <a:schemeClr val="bg1"/>
              </a:solidFill>
            </a:endParaRPr>
          </a:p>
          <a:p>
            <a:pPr algn="ctr">
              <a:lnSpc>
                <a:spcPct val="125000"/>
              </a:lnSpc>
            </a:pPr>
            <a:endParaRPr lang="ru-RU" sz="1400" spc="-1" dirty="0">
              <a:solidFill>
                <a:schemeClr val="bg1"/>
              </a:solidFill>
            </a:endParaRPr>
          </a:p>
        </p:txBody>
      </p:sp>
      <p:sp>
        <p:nvSpPr>
          <p:cNvPr id="17" name="CustomShape 3"/>
          <p:cNvSpPr/>
          <p:nvPr/>
        </p:nvSpPr>
        <p:spPr>
          <a:xfrm>
            <a:off x="9564300" y="586292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22" name="CustomShape 4"/>
          <p:cNvSpPr/>
          <p:nvPr/>
        </p:nvSpPr>
        <p:spPr>
          <a:xfrm>
            <a:off x="9485460" y="754200"/>
            <a:ext cx="1294200" cy="24476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25" name="CustomShape 8"/>
          <p:cNvSpPr/>
          <p:nvPr/>
        </p:nvSpPr>
        <p:spPr>
          <a:xfrm>
            <a:off x="9909360" y="137880"/>
            <a:ext cx="446400" cy="46296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6" name="CustomShape 9"/>
          <p:cNvSpPr/>
          <p:nvPr/>
        </p:nvSpPr>
        <p:spPr>
          <a:xfrm>
            <a:off x="9410220" y="923760"/>
            <a:ext cx="1476720" cy="46021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i="1" spc="-1" dirty="0" smtClean="0">
                <a:solidFill>
                  <a:srgbClr val="000000"/>
                </a:solidFill>
                <a:latin typeface="Roboto"/>
                <a:ea typeface="Roboto"/>
              </a:rPr>
              <a:t>Д</a:t>
            </a:r>
            <a:r>
              <a:rPr lang="ru-RU" sz="800" b="0" i="1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иректор </a:t>
            </a:r>
            <a:r>
              <a:rPr lang="ru-RU" sz="800" b="0" i="1" strike="noStrike" spc="-1" dirty="0">
                <a:solidFill>
                  <a:srgbClr val="000000"/>
                </a:solidFill>
                <a:latin typeface="Roboto"/>
                <a:ea typeface="Roboto"/>
              </a:rPr>
              <a:t>Департамента культуры Владимирской </a:t>
            </a:r>
            <a:r>
              <a:rPr lang="ru-RU" sz="800" b="0" i="1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области</a:t>
            </a:r>
            <a:endParaRPr lang="ru-RU" sz="800" b="0" strike="noStrike" spc="-1" dirty="0">
              <a:latin typeface="Arial"/>
            </a:endParaRPr>
          </a:p>
        </p:txBody>
      </p:sp>
      <p:sp>
        <p:nvSpPr>
          <p:cNvPr id="31" name="CustomShape 11"/>
          <p:cNvSpPr/>
          <p:nvPr/>
        </p:nvSpPr>
        <p:spPr>
          <a:xfrm>
            <a:off x="8493840" y="586292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32" name="CustomShape 12"/>
          <p:cNvSpPr/>
          <p:nvPr/>
        </p:nvSpPr>
        <p:spPr>
          <a:xfrm>
            <a:off x="8403300" y="753479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33" name="CustomShape 13"/>
          <p:cNvSpPr/>
          <p:nvPr/>
        </p:nvSpPr>
        <p:spPr>
          <a:xfrm>
            <a:off x="8132040" y="923760"/>
            <a:ext cx="147672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 dirty="0" err="1">
                <a:solidFill>
                  <a:srgbClr val="000000"/>
                </a:solidFill>
                <a:latin typeface="Roboto"/>
                <a:ea typeface="Roboto"/>
              </a:rPr>
              <a:t>Врио</a:t>
            </a:r>
            <a:r>
              <a:rPr lang="ru-RU" sz="800" b="0" i="1" strike="noStrike" spc="-1" dirty="0">
                <a:solidFill>
                  <a:srgbClr val="000000"/>
                </a:solidFill>
                <a:latin typeface="Roboto"/>
                <a:ea typeface="Roboto"/>
              </a:rPr>
              <a:t> заместителя  Губернатора области</a:t>
            </a:r>
            <a:endParaRPr lang="ru-RU" sz="800" b="0" strike="noStrike" spc="-1" dirty="0">
              <a:latin typeface="Arial"/>
            </a:endParaRPr>
          </a:p>
        </p:txBody>
      </p:sp>
      <p:sp>
        <p:nvSpPr>
          <p:cNvPr id="34" name="CustomShape 15"/>
          <p:cNvSpPr/>
          <p:nvPr/>
        </p:nvSpPr>
        <p:spPr>
          <a:xfrm>
            <a:off x="8630100" y="137880"/>
            <a:ext cx="480600" cy="462960"/>
          </a:xfrm>
          <a:prstGeom prst="flowChartConnector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graphicFrame>
        <p:nvGraphicFramePr>
          <p:cNvPr id="39" name="Таблица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7474831"/>
              </p:ext>
            </p:extLst>
          </p:nvPr>
        </p:nvGraphicFramePr>
        <p:xfrm>
          <a:off x="299011" y="1651637"/>
          <a:ext cx="11593229" cy="4581146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429862"/>
                <a:gridCol w="7346720"/>
                <a:gridCol w="2032072"/>
                <a:gridCol w="1784575"/>
              </a:tblGrid>
              <a:tr h="17536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ru-RU" sz="1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7C6EB0"/>
                          </a:solidFill>
                          <a:effectLst/>
                          <a:uLnTx/>
                          <a:uFillTx/>
                          <a:latin typeface="Roboto" panose="02000000000000000000" pitchFamily="2" charset="0"/>
                          <a:ea typeface="Roboto" panose="02000000000000000000" pitchFamily="2" charset="0"/>
                          <a:cs typeface="Times New Roman" panose="02020603050405020304" pitchFamily="18" charset="0"/>
                        </a:rPr>
                        <a:t>Результаты регионального проекта на 2023 год</a:t>
                      </a:r>
                    </a:p>
                  </a:txBody>
                  <a:tcPr>
                    <a:lnB w="1270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lnB w="1270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1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2023</a:t>
                      </a:r>
                      <a:endParaRPr lang="ru-RU" sz="1200" b="1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lnB w="1270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1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 2024</a:t>
                      </a:r>
                      <a:endParaRPr lang="ru-RU" sz="1200" b="1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lnB w="1270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959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1.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lnT w="1270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Повышена квалификация более 600 специалистов отрасли культуры (нарастающим итогом) на базе Центров непрерывного образования и повышения квалификации творческих и управленческих кадров в сфере культуры в период с 2019 по 2024 </a:t>
                      </a:r>
                      <a:r>
                        <a:rPr lang="ru-RU" sz="1200" b="0" strike="noStrike" kern="1200" spc="-1" baseline="0" dirty="0" err="1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гг</a:t>
                      </a:r>
                      <a:endParaRPr lang="ru-RU" sz="1200" b="0" strike="noStrike" kern="1200" spc="-1" baseline="0" dirty="0" smtClean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lnT w="1270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1741</a:t>
                      </a:r>
                    </a:p>
                  </a:txBody>
                  <a:tcPr>
                    <a:lnT w="1270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2196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lnT w="1270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  <a:tr h="30438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2.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Проведены областные конкурсные мероприятия среди учащихся образовательных учреждений культуры и искусства Владимирской области (нарастающим итогом)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60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76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/>
                </a:tc>
              </a:tr>
              <a:tr h="30313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3.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200" b="0" strike="noStrike" kern="1200" spc="-1" baseline="0" dirty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Оказана государственная поддержка лучшим сельским учреждениям культуры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32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42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</a:tr>
              <a:tr h="272789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4.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200" b="0" strike="noStrike" kern="1200" spc="-1" baseline="0" dirty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Оказана государственная поддержка лучшим работникам сельских учреждений культуры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27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36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/>
                </a:tc>
              </a:tr>
              <a:tr h="62630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5.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Обеспечено участие любительских творческих коллективов учреждений культуры области во Всероссийском Фестивале любительских творческих коллективов с вручением грантов лучшим коллективам (нарастающим итогом)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5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6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</a:tr>
              <a:tr h="265258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6.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Организованы выставочные проекты федеральных и региональных музеев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  <a:cs typeface="+mn-cs"/>
                        </a:rPr>
                        <a:t>10</a:t>
                      </a:r>
                      <a:endParaRPr lang="ru-RU" sz="1200" b="0" strike="noStrike" kern="1200" spc="-1" baseline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  <a:cs typeface="+mn-cs"/>
                        </a:rPr>
                        <a:t>11</a:t>
                      </a:r>
                      <a:endParaRPr lang="ru-RU" sz="1200" b="0" strike="noStrike" kern="1200" spc="-1" baseline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</a:tr>
              <a:tr h="62630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7.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Организована </a:t>
                      </a:r>
                      <a:r>
                        <a:rPr lang="ru-RU" sz="1200" b="0" strike="noStrike" kern="1200" spc="-1" baseline="0" dirty="0" err="1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грантовая</a:t>
                      </a:r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 поддержка НКО на творческие проекты, направленные на укрепление российской гражданской идентичности на основе духовно-нравственных и культурных ценностей народов Российской Федерации, включая мероприятия, направленные на популяризацию русского языка и литературы, народных художественных промыслов и ремесел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20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25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</a:tr>
              <a:tr h="266804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8.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Проведены масштабные фестивальные проекты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25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  <a:cs typeface="+mn-cs"/>
                        </a:rPr>
                        <a:t>28</a:t>
                      </a:r>
                      <a:endParaRPr lang="ru-RU" sz="1200" b="0" strike="noStrike" kern="1200" spc="-1" baseline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</a:tr>
              <a:tr h="285136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9.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Организована </a:t>
                      </a:r>
                      <a:r>
                        <a:rPr lang="ru-RU" sz="1200" b="0" strike="noStrike" kern="1200" spc="-1" baseline="0" dirty="0" err="1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грантовая</a:t>
                      </a:r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 поддержка любительских творческих коллективов (нарастающим итогом)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32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40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</a:tr>
              <a:tr h="263828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10.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Принято участие в формировании базы данных «Волонтеры культуры»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  <a:cs typeface="+mn-cs"/>
                        </a:rPr>
                        <a:t>3542</a:t>
                      </a:r>
                      <a:endParaRPr lang="ru-RU" sz="1200" b="0" strike="noStrike" kern="1200" spc="-1" baseline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ru-RU" sz="1200" b="0" strike="noStrike" kern="1200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  <a:cs typeface="+mn-cs"/>
                        </a:rPr>
                        <a:t>3401*</a:t>
                      </a:r>
                      <a:endParaRPr lang="ru-RU" sz="1200" b="0" strike="noStrike" kern="1200" spc="-1" baseline="0" dirty="0">
                        <a:solidFill>
                          <a:srgbClr val="000000"/>
                        </a:solidFill>
                        <a:latin typeface="Roboto"/>
                        <a:ea typeface="Roboto"/>
                        <a:cs typeface="+mn-cs"/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27" name="CustomShape 17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8" name="CustomShape 5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9" name="CustomShape 6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36" name="CustomShape 9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 dirty="0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 dirty="0">
              <a:latin typeface="Arial"/>
            </a:endParaRPr>
          </a:p>
        </p:txBody>
      </p:sp>
      <p:sp>
        <p:nvSpPr>
          <p:cNvPr id="23" name="CustomShape 2"/>
          <p:cNvSpPr/>
          <p:nvPr/>
        </p:nvSpPr>
        <p:spPr>
          <a:xfrm>
            <a:off x="268920" y="6351362"/>
            <a:ext cx="11623320" cy="41404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ru-RU" sz="1050" b="1" strike="noStrike" spc="-1" dirty="0" smtClean="0">
                <a:solidFill>
                  <a:srgbClr val="0D0D0D"/>
                </a:solidFill>
                <a:latin typeface="Roboto"/>
                <a:ea typeface="Roboto"/>
              </a:rPr>
              <a:t>* </a:t>
            </a:r>
            <a:r>
              <a:rPr lang="ru-RU" sz="1050" spc="-1" dirty="0" smtClean="0">
                <a:solidFill>
                  <a:srgbClr val="0D0D0D"/>
                </a:solidFill>
                <a:latin typeface="Roboto"/>
                <a:ea typeface="Roboto"/>
              </a:rPr>
              <a:t>Плановое значение результата на 2024 согласно соглашению с </a:t>
            </a:r>
            <a:r>
              <a:rPr lang="ru-RU" sz="1050" spc="-1" dirty="0">
                <a:solidFill>
                  <a:srgbClr val="0D0D0D"/>
                </a:solidFill>
                <a:latin typeface="Roboto"/>
                <a:ea typeface="Roboto"/>
              </a:rPr>
              <a:t>Министерство культуры </a:t>
            </a:r>
            <a:r>
              <a:rPr lang="ru-RU" sz="1050" spc="-1" dirty="0" smtClean="0">
                <a:solidFill>
                  <a:srgbClr val="0D0D0D"/>
                </a:solidFill>
                <a:latin typeface="Roboto"/>
                <a:ea typeface="Roboto"/>
              </a:rPr>
              <a:t>РФ от 18.12.2023 № </a:t>
            </a:r>
            <a:r>
              <a:rPr lang="en-US" sz="1050" dirty="0" smtClean="0"/>
              <a:t>054-2019-A20033-1/9</a:t>
            </a:r>
            <a:r>
              <a:rPr lang="ru-RU" sz="1050" dirty="0"/>
              <a:t> о реализации регионального проекта «Создание условий для реализации творческого потенциала нации («Творческие люди») (Владимирская область)» на территории Владимирской области</a:t>
            </a:r>
            <a:r>
              <a:rPr lang="ru-RU" sz="1050" spc="-1" dirty="0" smtClean="0">
                <a:solidFill>
                  <a:srgbClr val="0D0D0D"/>
                </a:solidFill>
                <a:latin typeface="Roboto"/>
                <a:ea typeface="Roboto"/>
              </a:rPr>
              <a:t> </a:t>
            </a:r>
            <a:endParaRPr lang="ru-RU" sz="1050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54143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Рисунок 2"/>
          <p:cNvPicPr/>
          <p:nvPr/>
        </p:nvPicPr>
        <p:blipFill>
          <a:blip r:embed="rId2"/>
          <a:stretch/>
        </p:blipFill>
        <p:spPr>
          <a:xfrm>
            <a:off x="268920" y="16200"/>
            <a:ext cx="3610080" cy="1667520"/>
          </a:xfrm>
          <a:prstGeom prst="rect">
            <a:avLst/>
          </a:prstGeom>
          <a:ln>
            <a:noFill/>
          </a:ln>
        </p:spPr>
      </p:pic>
      <p:graphicFrame>
        <p:nvGraphicFramePr>
          <p:cNvPr id="200" name="Table 1"/>
          <p:cNvGraphicFramePr/>
          <p:nvPr>
            <p:extLst>
              <p:ext uri="{D42A27DB-BD31-4B8C-83A1-F6EECF244321}">
                <p14:modId xmlns:p14="http://schemas.microsoft.com/office/powerpoint/2010/main" val="1009057960"/>
              </p:ext>
            </p:extLst>
          </p:nvPr>
        </p:nvGraphicFramePr>
        <p:xfrm>
          <a:off x="115528" y="1683720"/>
          <a:ext cx="11907000" cy="4885995"/>
        </p:xfrm>
        <a:graphic>
          <a:graphicData uri="http://schemas.openxmlformats.org/drawingml/2006/table">
            <a:tbl>
              <a:tblPr/>
              <a:tblGrid>
                <a:gridCol w="385200"/>
                <a:gridCol w="3852000"/>
                <a:gridCol w="777240"/>
                <a:gridCol w="537120"/>
                <a:gridCol w="536760"/>
                <a:gridCol w="537120"/>
                <a:gridCol w="536760"/>
                <a:gridCol w="556200"/>
                <a:gridCol w="546480"/>
                <a:gridCol w="546840"/>
                <a:gridCol w="575280"/>
                <a:gridCol w="536760"/>
                <a:gridCol w="594720"/>
                <a:gridCol w="546480"/>
                <a:gridCol w="842040"/>
              </a:tblGrid>
              <a:tr h="226080">
                <a:tc rowSpan="2"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ЦЕЛЕВЫЕ ПОКАЗАТЕЛИ ПРОЕКТА НА 31.12.2023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Базовое значение</a:t>
                      </a:r>
                      <a:endParaRPr lang="ru-RU" sz="9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gridSpan="11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План/Факт (Прогноз*) (1/1)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494640">
                <a:tc gridSpan="2"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01.02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01.03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01.04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01.05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01.06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01.07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89280" marR="8928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01.08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89280" marR="8928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01.09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89280" marR="8928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01.10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01.11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01.12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248352">
                <a:tc gridSpan="15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дополнительные возможности для творческого развития и самореализации в современных учреждениях культуры, а также более широкий доступ к культурным ценностям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64202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Количество специалистов сферы культуры, повысивших квалификацию на базе Центров непрерывного образования и повышения квалификации творческих и управленческих кадров в сфере </a:t>
                      </a: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культуры 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1295/ 1286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1310/ 1304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1325/ 1365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1340/ 1423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1355/ </a:t>
                      </a: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1451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1370/ </a:t>
                      </a: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1550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1385/ 1579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1400/ </a:t>
                      </a: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1586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1E1C11"/>
                          </a:solidFill>
                          <a:latin typeface="Roboto"/>
                          <a:ea typeface="Roboto"/>
                        </a:rPr>
                        <a:t>1435/ </a:t>
                      </a: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1637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1580/ </a:t>
                      </a:r>
                      <a:r>
                        <a:rPr lang="ru-RU" sz="10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1702 </a:t>
                      </a:r>
                      <a:endParaRPr lang="ru-RU" sz="105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1731/ </a:t>
                      </a:r>
                      <a:r>
                        <a:rPr lang="ru-RU" sz="10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1740</a:t>
                      </a:r>
                      <a:endParaRPr lang="ru-RU" sz="105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1 </a:t>
                      </a:r>
                      <a:r>
                        <a:rPr lang="ru-RU" sz="1050" b="0" strike="noStrike" spc="-1" dirty="0" smtClean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741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360360">
                <a:tc gridSpan="15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возможность поддержки творческих инициатив, направленных на укрепление российской гражданской идентичности и сохранение духовно-нравственных ценностей народов Российской Федерации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58680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Количество поддержанных творческих инициатив и </a:t>
                      </a: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проектов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40/ 40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40/ 40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40/ 40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40/ 50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40/  58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40/ 59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40/ 59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40/  59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40/ 59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40/  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59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59/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59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59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58680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Количество любительских творческих коллективов, получивших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грантовую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поддержку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30/ 30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30/ 30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30/ 30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30/ 30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30/  30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30/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30/ 30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30/  30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30/ 30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30/  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30/ 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30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92952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Количество грантов некоммерческим организациям на творческие проекты, направленные на укрепление российской идентичности на основе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духовнонравственных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и культурных ценностей народов Российской Федерации, включая мероприятия, направленные на популяризацию русского языка и литературы, народных художественных промыслов и </a:t>
                      </a: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ремесел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20/ 20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20/ 20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20/ 20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20/ 20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20/  20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20/ 23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25/ 25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25/  25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25/ 25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25/  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25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25/ </a:t>
                      </a: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25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25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392015">
                <a:tc gridSpan="15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дополнительную поддержку со стороны государства в развитии добровольческой (волонтерской) деятельности, что позволяет реализовывать социально-значимые проекты в сфере культуры и сохранения объектов культурного наследия (памятников истории и культуры) народов Российской Федерации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4028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5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Количество граждан, принимающих участие в добровольческой деятельности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1978/ 2472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2019/ 2507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5000"/>
                        </a:lnSpc>
                      </a:pPr>
                      <a:r>
                        <a:rPr lang="ru-RU" sz="1050" b="0" strike="noStrike" spc="-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2051/ </a:t>
                      </a: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2590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5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2083/ 2717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5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2115/ 2819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5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2147/ 2867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5000"/>
                        </a:lnSpc>
                      </a:pPr>
                      <a:r>
                        <a:rPr lang="ru-RU" sz="1050" b="0" strike="noStrike" spc="-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2179/ 2941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5000"/>
                        </a:lnSpc>
                      </a:pPr>
                      <a:r>
                        <a:rPr lang="ru-RU" sz="1050" b="0" strike="noStrike" spc="-1" dirty="0" smtClean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2335/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2997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5000"/>
                        </a:lnSpc>
                      </a:pPr>
                      <a:r>
                        <a:rPr lang="ru-RU" sz="1050" b="0" strike="noStrike" spc="-1" dirty="0" smtClean="0">
                          <a:solidFill>
                            <a:srgbClr val="1E1C11"/>
                          </a:solidFill>
                          <a:latin typeface="Roboto"/>
                          <a:ea typeface="Roboto"/>
                        </a:rPr>
                        <a:t>2491/ 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3143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5000"/>
                        </a:lnSpc>
                      </a:pPr>
                      <a:r>
                        <a:rPr lang="ru-RU" sz="10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2647/ 3271</a:t>
                      </a:r>
                      <a:endParaRPr lang="ru-RU" sz="105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5000"/>
                        </a:lnSpc>
                      </a:pPr>
                      <a:r>
                        <a:rPr lang="ru-RU" sz="10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2803/ </a:t>
                      </a:r>
                      <a:r>
                        <a:rPr lang="ru-RU" sz="10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3436</a:t>
                      </a:r>
                      <a:endParaRPr lang="ru-RU" sz="105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3542</a:t>
                      </a:r>
                      <a:endParaRPr lang="ru-RU" sz="105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01" name="Table 2"/>
          <p:cNvGraphicFramePr/>
          <p:nvPr>
            <p:extLst>
              <p:ext uri="{D42A27DB-BD31-4B8C-83A1-F6EECF244321}">
                <p14:modId xmlns:p14="http://schemas.microsoft.com/office/powerpoint/2010/main" val="3360295907"/>
              </p:ext>
            </p:extLst>
          </p:nvPr>
        </p:nvGraphicFramePr>
        <p:xfrm>
          <a:off x="4133520" y="66600"/>
          <a:ext cx="4164840" cy="534240"/>
        </p:xfrm>
        <a:graphic>
          <a:graphicData uri="http://schemas.openxmlformats.org/drawingml/2006/table">
            <a:tbl>
              <a:tblPr/>
              <a:tblGrid>
                <a:gridCol w="1685880"/>
                <a:gridCol w="2478960"/>
              </a:tblGrid>
              <a:tr h="5342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300" b="1" strike="noStrike" spc="-1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40 770,06923 тыс. рублей</a:t>
                      </a:r>
                      <a:endParaRPr lang="ru-RU" sz="1300" b="1" strike="noStrike" spc="-1" dirty="0">
                        <a:solidFill>
                          <a:srgbClr val="7C6EB0"/>
                        </a:solidFill>
                        <a:latin typeface="+mn-lt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02" name="CustomShape 3"/>
          <p:cNvSpPr/>
          <p:nvPr/>
        </p:nvSpPr>
        <p:spPr>
          <a:xfrm>
            <a:off x="4133520" y="409680"/>
            <a:ext cx="3556080" cy="89892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01.01.2024 кассовое исполнение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40 770,06923</a:t>
            </a:r>
            <a:r>
              <a:rPr lang="en-US" sz="1400" spc="-1" dirty="0">
                <a:solidFill>
                  <a:schemeClr val="bg1"/>
                </a:solidFill>
                <a:latin typeface="Roboto"/>
                <a:ea typeface="Roboto"/>
              </a:rPr>
              <a:t> </a:t>
            </a: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тыс. рублей</a:t>
            </a:r>
            <a:endParaRPr lang="ru-RU" sz="1400" spc="-1" dirty="0">
              <a:solidFill>
                <a:schemeClr val="bg1"/>
              </a:solidFill>
            </a:endParaRPr>
          </a:p>
          <a:p>
            <a:pPr algn="ct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                                     (100%)</a:t>
            </a:r>
            <a:endParaRPr lang="ru-RU" sz="1400" spc="-1" dirty="0">
              <a:solidFill>
                <a:schemeClr val="bg1"/>
              </a:solidFill>
            </a:endParaRPr>
          </a:p>
        </p:txBody>
      </p:sp>
      <p:sp>
        <p:nvSpPr>
          <p:cNvPr id="203" name="CustomShape 4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04" name="CustomShape 5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05" name="CustomShape 6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06" name="CustomShape 7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07" name="CustomShape 8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08" name="CustomShape 9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09" name="CustomShape 10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10" name="CustomShape 11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11" name="CustomShape 12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12" name="CustomShape 13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13" name="CustomShape 14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4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14" name="CustomShape 15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" name="Рисунок 2"/>
          <p:cNvPicPr/>
          <p:nvPr/>
        </p:nvPicPr>
        <p:blipFill>
          <a:blip r:embed="rId3"/>
          <a:stretch/>
        </p:blipFill>
        <p:spPr>
          <a:xfrm>
            <a:off x="268920" y="16200"/>
            <a:ext cx="3610080" cy="1667520"/>
          </a:xfrm>
          <a:prstGeom prst="rect">
            <a:avLst/>
          </a:prstGeom>
          <a:ln>
            <a:noFill/>
          </a:ln>
        </p:spPr>
      </p:pic>
      <p:graphicFrame>
        <p:nvGraphicFramePr>
          <p:cNvPr id="216" name="Table 1"/>
          <p:cNvGraphicFramePr/>
          <p:nvPr>
            <p:extLst>
              <p:ext uri="{D42A27DB-BD31-4B8C-83A1-F6EECF244321}">
                <p14:modId xmlns:p14="http://schemas.microsoft.com/office/powerpoint/2010/main" val="918946300"/>
              </p:ext>
            </p:extLst>
          </p:nvPr>
        </p:nvGraphicFramePr>
        <p:xfrm>
          <a:off x="217440" y="1579530"/>
          <a:ext cx="11873160" cy="4754880"/>
        </p:xfrm>
        <a:graphic>
          <a:graphicData uri="http://schemas.openxmlformats.org/drawingml/2006/table">
            <a:tbl>
              <a:tblPr/>
              <a:tblGrid>
                <a:gridCol w="394560"/>
                <a:gridCol w="3747960"/>
                <a:gridCol w="790920"/>
                <a:gridCol w="6939720"/>
              </a:tblGrid>
              <a:tr h="623880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ru-RU" sz="18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РЕЗУЛЬТАТЫ ПРОЕКТА НА 31.12.2023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</a:t>
                      </a:r>
                      <a:endParaRPr lang="ru-RU" sz="9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(факт/</a:t>
                      </a:r>
                      <a:endParaRPr lang="ru-RU" sz="9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план)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Комментарий (1/5)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387720"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дополнительные возможности для творческого развития и самореализации в современных учреждениях культуры, а также более широкий доступ к культурным ценностям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11275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1.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Повышена квалификация более 600 специалистов отрасли культуры (нарастающим итогом) на базе Центров непрерывного образования и повышения квалификации творческих и управленческих кадров в сфере культуры в период с 2019 по 2024 гг. (нарастающим итогом), человек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 dirty="0" smtClean="0">
                          <a:solidFill>
                            <a:srgbClr val="45B97C"/>
                          </a:solidFill>
                          <a:latin typeface="Roboto"/>
                          <a:ea typeface="Roboto"/>
                        </a:rPr>
                        <a:t>1741/1741</a:t>
                      </a:r>
                      <a:endParaRPr lang="ru-RU" sz="900" b="0" strike="noStrike" spc="-1" dirty="0">
                        <a:solidFill>
                          <a:srgbClr val="45B97C"/>
                        </a:solidFill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1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Выполнено</a:t>
                      </a: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Информирование </a:t>
                      </a:r>
                      <a:r>
                        <a:rPr lang="ru-RU" sz="1000" b="0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специалистов о зачисление на курсы повышения квалификации и сроках обучения осуществится после поступления уведомления от Министерства культуры РФ.</a:t>
                      </a:r>
                      <a:endParaRPr lang="ru-RU" sz="100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Повышение квалификации специалистов отрасли культуры Владимирской области проходит в соответствии с графиками Центров непрерывного образования и повышения квалификации творческих и управленческих кадров в сфере культуры.</a:t>
                      </a:r>
                      <a:endParaRPr lang="ru-RU" sz="100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В 2023 году </a:t>
                      </a:r>
                      <a:r>
                        <a:rPr lang="ru-RU" sz="1000" b="0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повышение квалификации прошли </a:t>
                      </a:r>
                      <a:r>
                        <a:rPr lang="ru-RU" sz="1000" b="1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455</a:t>
                      </a:r>
                      <a:r>
                        <a:rPr lang="ru-RU" sz="1000" b="1" strike="noStrike" spc="-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0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человек</a:t>
                      </a:r>
                      <a:r>
                        <a:rPr lang="ru-RU" sz="1000" b="0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. С учетом нарастающего итога всего с 2019 года повышение квалификации прошли </a:t>
                      </a:r>
                      <a:r>
                        <a:rPr lang="ru-RU" sz="1000" b="1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1741 </a:t>
                      </a:r>
                      <a:r>
                        <a:rPr lang="ru-RU" sz="100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человека.</a:t>
                      </a:r>
                      <a:endParaRPr lang="ru-RU" sz="100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21632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2.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Проведены областные конкурсные мероприятия среди учащихся образовательных учреждений культуры и искусства Владимирской области (нарастающим итогом), единиц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kern="1200" spc="-1" dirty="0">
                          <a:solidFill>
                            <a:srgbClr val="45B97C"/>
                          </a:solidFill>
                          <a:latin typeface="Roboto"/>
                          <a:ea typeface="Roboto"/>
                          <a:cs typeface="+mn-cs"/>
                        </a:rPr>
                        <a:t>60/60</a:t>
                      </a: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Выполнено</a:t>
                      </a: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 году 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проведено </a:t>
                      </a: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12 областных конкурсных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мероприятий среди учащихся образовательных учреждений культуры и искусства Владимирской области.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Подготовлен и утвержден </a:t>
                      </a: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приказ Министерства культуры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от 19.01.2023 № 57 «Об утверждении Плана областных конкурсных мероприятий (конкурсах, фестивалях, олимпиадах) на 2023 год.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Проведено 10 областных конкурсных мероприятий, а также региональный отборочный этап "Двадцать вторые молодежные Дельфийские игры России" и региональный этап Всероссийского хорового фестиваля 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Всего с начала года в областных конкурсных мероприятиях приняло участие: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- 1357 учащихся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- 6 вокальных ансамблей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- 9 оркестров русских народных инструментов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-27 театральных коллективов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- 9 хоровых коллективов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- 14 детских духовых оркестров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- 14 ансамблей скрипачей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17" name="CustomShape 2"/>
          <p:cNvSpPr/>
          <p:nvPr/>
        </p:nvSpPr>
        <p:spPr>
          <a:xfrm>
            <a:off x="217440" y="6381180"/>
            <a:ext cx="11623320" cy="409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ru-RU" sz="1050" b="1" strike="noStrike" spc="-1" dirty="0">
                <a:solidFill>
                  <a:srgbClr val="0D0D0D"/>
                </a:solidFill>
                <a:latin typeface="Roboto"/>
                <a:ea typeface="Roboto"/>
              </a:rPr>
              <a:t>Участие 14 МО: </a:t>
            </a:r>
            <a:r>
              <a:rPr lang="ru-RU" sz="1050" b="0" strike="noStrike" spc="-1" dirty="0">
                <a:solidFill>
                  <a:srgbClr val="0D0D0D"/>
                </a:solidFill>
                <a:latin typeface="Roboto"/>
                <a:ea typeface="Roboto"/>
              </a:rPr>
              <a:t>Александровский район, Вязниковский район, Гусь-Хрустальный район, </a:t>
            </a:r>
            <a:r>
              <a:rPr lang="ru-RU" sz="1050" b="0" strike="noStrike" spc="-1" dirty="0" err="1">
                <a:solidFill>
                  <a:srgbClr val="0D0D0D"/>
                </a:solidFill>
                <a:latin typeface="Roboto"/>
                <a:ea typeface="Roboto"/>
              </a:rPr>
              <a:t>Дмитриевогорское</a:t>
            </a:r>
            <a:r>
              <a:rPr lang="ru-RU" sz="1050" b="0" strike="noStrike" spc="-1" dirty="0">
                <a:solidFill>
                  <a:srgbClr val="0D0D0D"/>
                </a:solidFill>
                <a:latin typeface="Roboto"/>
                <a:ea typeface="Roboto"/>
              </a:rPr>
              <a:t> </a:t>
            </a:r>
            <a:r>
              <a:rPr lang="ru-RU" sz="1050" b="0" strike="noStrike" spc="-1" dirty="0" err="1">
                <a:solidFill>
                  <a:srgbClr val="0D0D0D"/>
                </a:solidFill>
                <a:latin typeface="Roboto"/>
                <a:ea typeface="Roboto"/>
              </a:rPr>
              <a:t>Меленковского</a:t>
            </a:r>
            <a:r>
              <a:rPr lang="ru-RU" sz="1050" b="0" strike="noStrike" spc="-1" dirty="0">
                <a:solidFill>
                  <a:srgbClr val="0D0D0D"/>
                </a:solidFill>
                <a:latin typeface="Roboto"/>
                <a:ea typeface="Roboto"/>
              </a:rPr>
              <a:t> района, </a:t>
            </a:r>
            <a:r>
              <a:rPr lang="ru-RU" sz="1050" b="0" strike="noStrike" spc="-1" dirty="0" err="1">
                <a:solidFill>
                  <a:srgbClr val="0D0D0D"/>
                </a:solidFill>
                <a:latin typeface="Roboto"/>
                <a:ea typeface="Roboto"/>
              </a:rPr>
              <a:t>Ковардицкое</a:t>
            </a:r>
            <a:r>
              <a:rPr lang="ru-RU" sz="1050" b="0" strike="noStrike" spc="-1" dirty="0">
                <a:solidFill>
                  <a:srgbClr val="0D0D0D"/>
                </a:solidFill>
                <a:latin typeface="Roboto"/>
                <a:ea typeface="Roboto"/>
              </a:rPr>
              <a:t> Муромского района, Ковровский район, </a:t>
            </a:r>
            <a:r>
              <a:rPr lang="ru-RU" sz="1050" b="0" strike="noStrike" spc="-1" dirty="0" err="1">
                <a:solidFill>
                  <a:srgbClr val="0D0D0D"/>
                </a:solidFill>
                <a:latin typeface="Roboto"/>
                <a:ea typeface="Roboto"/>
              </a:rPr>
              <a:t>Кольчугинский</a:t>
            </a:r>
            <a:r>
              <a:rPr lang="ru-RU" sz="1050" b="0" strike="noStrike" spc="-1" dirty="0">
                <a:solidFill>
                  <a:srgbClr val="0D0D0D"/>
                </a:solidFill>
                <a:latin typeface="Roboto"/>
                <a:ea typeface="Roboto"/>
              </a:rPr>
              <a:t> район, </a:t>
            </a:r>
            <a:r>
              <a:rPr lang="ru-RU" sz="1050" b="0" strike="noStrike" spc="-1" dirty="0" err="1">
                <a:solidFill>
                  <a:srgbClr val="0D0D0D"/>
                </a:solidFill>
                <a:latin typeface="Roboto"/>
                <a:ea typeface="Roboto"/>
              </a:rPr>
              <a:t>Меленковский</a:t>
            </a:r>
            <a:r>
              <a:rPr lang="ru-RU" sz="1050" b="0" strike="noStrike" spc="-1" dirty="0">
                <a:solidFill>
                  <a:srgbClr val="0D0D0D"/>
                </a:solidFill>
                <a:latin typeface="Roboto"/>
                <a:ea typeface="Roboto"/>
              </a:rPr>
              <a:t> район, Муромский район, </a:t>
            </a:r>
            <a:r>
              <a:rPr lang="ru-RU" sz="1050" b="0" strike="noStrike" spc="-1" dirty="0" err="1">
                <a:solidFill>
                  <a:srgbClr val="0D0D0D"/>
                </a:solidFill>
                <a:latin typeface="Roboto"/>
                <a:ea typeface="Roboto"/>
              </a:rPr>
              <a:t>Петушинский</a:t>
            </a:r>
            <a:r>
              <a:rPr lang="ru-RU" sz="1050" b="0" strike="noStrike" spc="-1" dirty="0">
                <a:solidFill>
                  <a:srgbClr val="0D0D0D"/>
                </a:solidFill>
                <a:latin typeface="Roboto"/>
                <a:ea typeface="Roboto"/>
              </a:rPr>
              <a:t> район, </a:t>
            </a:r>
            <a:r>
              <a:rPr lang="ru-RU" sz="1050" b="0" strike="noStrike" spc="-1" dirty="0" err="1">
                <a:solidFill>
                  <a:srgbClr val="0D0D0D"/>
                </a:solidFill>
                <a:latin typeface="Roboto"/>
                <a:ea typeface="Roboto"/>
              </a:rPr>
              <a:t>Селивановскй</a:t>
            </a:r>
            <a:r>
              <a:rPr lang="ru-RU" sz="1050" b="0" strike="noStrike" spc="-1" dirty="0">
                <a:solidFill>
                  <a:srgbClr val="0D0D0D"/>
                </a:solidFill>
                <a:latin typeface="Roboto"/>
                <a:ea typeface="Roboto"/>
              </a:rPr>
              <a:t> район, </a:t>
            </a:r>
            <a:r>
              <a:rPr lang="ru-RU" sz="1050" b="0" strike="noStrike" spc="-1" dirty="0" err="1">
                <a:solidFill>
                  <a:srgbClr val="0D0D0D"/>
                </a:solidFill>
                <a:latin typeface="Roboto"/>
                <a:ea typeface="Roboto"/>
              </a:rPr>
              <a:t>Собинский</a:t>
            </a:r>
            <a:r>
              <a:rPr lang="ru-RU" sz="1050" b="0" strike="noStrike" spc="-1" dirty="0">
                <a:solidFill>
                  <a:srgbClr val="0D0D0D"/>
                </a:solidFill>
                <a:latin typeface="Roboto"/>
                <a:ea typeface="Roboto"/>
              </a:rPr>
              <a:t> район, </a:t>
            </a:r>
            <a:r>
              <a:rPr lang="ru-RU" sz="1050" b="0" strike="noStrike" spc="-1" dirty="0" err="1">
                <a:solidFill>
                  <a:srgbClr val="0D0D0D"/>
                </a:solidFill>
                <a:latin typeface="Roboto"/>
                <a:ea typeface="Roboto"/>
              </a:rPr>
              <a:t>Судогодский</a:t>
            </a:r>
            <a:r>
              <a:rPr lang="ru-RU" sz="1050" b="0" strike="noStrike" spc="-1" dirty="0">
                <a:solidFill>
                  <a:srgbClr val="0D0D0D"/>
                </a:solidFill>
                <a:latin typeface="Roboto"/>
                <a:ea typeface="Roboto"/>
              </a:rPr>
              <a:t> район, Суздальский район.</a:t>
            </a:r>
            <a:endParaRPr lang="ru-RU" sz="1050" b="0" strike="noStrike" spc="-1" dirty="0">
              <a:latin typeface="Arial"/>
            </a:endParaRPr>
          </a:p>
        </p:txBody>
      </p:sp>
      <p:sp>
        <p:nvSpPr>
          <p:cNvPr id="218" name="Line 3"/>
          <p:cNvSpPr/>
          <p:nvPr/>
        </p:nvSpPr>
        <p:spPr>
          <a:xfrm>
            <a:off x="285480" y="6381180"/>
            <a:ext cx="3576960" cy="9000"/>
          </a:xfrm>
          <a:prstGeom prst="line">
            <a:avLst/>
          </a:prstGeom>
          <a:ln w="9360">
            <a:solidFill>
              <a:srgbClr val="8D1D7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graphicFrame>
        <p:nvGraphicFramePr>
          <p:cNvPr id="219" name="Table 4"/>
          <p:cNvGraphicFramePr/>
          <p:nvPr>
            <p:extLst>
              <p:ext uri="{D42A27DB-BD31-4B8C-83A1-F6EECF244321}">
                <p14:modId xmlns:p14="http://schemas.microsoft.com/office/powerpoint/2010/main" val="1080202562"/>
              </p:ext>
            </p:extLst>
          </p:nvPr>
        </p:nvGraphicFramePr>
        <p:xfrm>
          <a:off x="4133520" y="66600"/>
          <a:ext cx="4164840" cy="534240"/>
        </p:xfrm>
        <a:graphic>
          <a:graphicData uri="http://schemas.openxmlformats.org/drawingml/2006/table">
            <a:tbl>
              <a:tblPr/>
              <a:tblGrid>
                <a:gridCol w="1685880"/>
                <a:gridCol w="2478960"/>
              </a:tblGrid>
              <a:tr h="5342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 40 770,06923 тыс. рублей</a:t>
                      </a:r>
                      <a:endParaRPr lang="ru-RU" sz="1300" b="1" strike="noStrike" spc="-1" dirty="0">
                        <a:solidFill>
                          <a:srgbClr val="7C6EB0"/>
                        </a:solidFill>
                        <a:latin typeface="+mn-lt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20" name="CustomShape 5"/>
          <p:cNvSpPr/>
          <p:nvPr/>
        </p:nvSpPr>
        <p:spPr>
          <a:xfrm>
            <a:off x="4133520" y="409680"/>
            <a:ext cx="3556080" cy="89892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01.01.2024 кассовое исполнение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40 770,06923</a:t>
            </a:r>
            <a:r>
              <a:rPr lang="en-US" sz="1400" spc="-1" dirty="0">
                <a:solidFill>
                  <a:schemeClr val="bg1"/>
                </a:solidFill>
                <a:latin typeface="Roboto"/>
                <a:ea typeface="Roboto"/>
              </a:rPr>
              <a:t> </a:t>
            </a: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тыс. рублей</a:t>
            </a:r>
            <a:endParaRPr lang="ru-RU" sz="1400" spc="-1" dirty="0">
              <a:solidFill>
                <a:schemeClr val="bg1"/>
              </a:solidFill>
            </a:endParaRPr>
          </a:p>
          <a:p>
            <a:pPr algn="ct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                                     (100%)</a:t>
            </a:r>
            <a:endParaRPr lang="ru-RU" sz="1400" spc="-1" dirty="0">
              <a:solidFill>
                <a:schemeClr val="bg1"/>
              </a:solidFill>
            </a:endParaRPr>
          </a:p>
        </p:txBody>
      </p:sp>
      <p:sp>
        <p:nvSpPr>
          <p:cNvPr id="221" name="CustomShape 6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22" name="CustomShape 7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23" name="CustomShape 8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24" name="CustomShape 9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25" name="CustomShape 10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6" name="CustomShape 11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27" name="CustomShape 12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28" name="CustomShape 13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29" name="CustomShape 14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30" name="CustomShape 15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31" name="CustomShape 16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32" name="CustomShape 17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3" name="Рисунок 2"/>
          <p:cNvPicPr/>
          <p:nvPr/>
        </p:nvPicPr>
        <p:blipFill>
          <a:blip r:embed="rId3"/>
          <a:stretch/>
        </p:blipFill>
        <p:spPr>
          <a:xfrm>
            <a:off x="268920" y="16200"/>
            <a:ext cx="3610080" cy="1667520"/>
          </a:xfrm>
          <a:prstGeom prst="rect">
            <a:avLst/>
          </a:prstGeom>
          <a:ln>
            <a:noFill/>
          </a:ln>
        </p:spPr>
      </p:pic>
      <p:graphicFrame>
        <p:nvGraphicFramePr>
          <p:cNvPr id="234" name="Table 1"/>
          <p:cNvGraphicFramePr/>
          <p:nvPr>
            <p:extLst>
              <p:ext uri="{D42A27DB-BD31-4B8C-83A1-F6EECF244321}">
                <p14:modId xmlns:p14="http://schemas.microsoft.com/office/powerpoint/2010/main" val="2445237819"/>
              </p:ext>
            </p:extLst>
          </p:nvPr>
        </p:nvGraphicFramePr>
        <p:xfrm>
          <a:off x="268920" y="1658412"/>
          <a:ext cx="11783160" cy="5151120"/>
        </p:xfrm>
        <a:graphic>
          <a:graphicData uri="http://schemas.openxmlformats.org/drawingml/2006/table">
            <a:tbl>
              <a:tblPr/>
              <a:tblGrid>
                <a:gridCol w="398880"/>
                <a:gridCol w="1886760"/>
                <a:gridCol w="627120"/>
                <a:gridCol w="8870400"/>
              </a:tblGrid>
              <a:tr h="342916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РЕЗУЛЬТАТЫ ПРОЕКТА НА </a:t>
                      </a:r>
                      <a:r>
                        <a:rPr lang="ru-RU" sz="10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31.12.2023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 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(факт/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план)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Комментарий (2/5)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387720"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возможность поддержки творческих инициатив, направленных на укрепление российской гражданской идентичности и сохранение духовно-нравственных ценностей народов Российской Федерации 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3596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3.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Оказана государственная поддержка лучшим сельским учреждениям культуры, единиц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45B97C"/>
                          </a:solidFill>
                          <a:latin typeface="Roboto"/>
                          <a:ea typeface="Roboto"/>
                        </a:rPr>
                        <a:t>32/32</a:t>
                      </a:r>
                      <a:endParaRPr lang="ru-RU" sz="900" b="0" strike="noStrike" spc="-1" dirty="0">
                        <a:solidFill>
                          <a:srgbClr val="45B97C"/>
                        </a:solidFill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Выполнено.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План: 1 031,3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тыс.руб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. Кассовое исполнение: 1 031,3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тыс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 руб. (100 %).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Распоряжением Департамента культуры от 17.11.2022 №286 утвержден состав конкурсной комиссии по отбору муниципальных образований на предоставление бюджетных ассигнований на реализацию мероприятий по государственной поддержке лучших сельских учреждений культуры и лучших работников сельских учреждений культуры на 2023 год. Прием заявок осуществлялся до 30.11.2022. 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Заседание комиссии проведено 15.12.2022, были предоставлены заявки на 48 сельских учреждения: 22 клубных учреждений, 25 библиотек и 1 музей. Распоряжением Департамента культуры</a:t>
                      </a: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 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от 15.12.2022 № 313 утвержден перечень 10 сельских учреждений культуры, которым будет оказана государственная поддержка.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Постановлением правительства Владимирской области от 10.03.2023 № 135 утверждено распределение бюджетам муниципальных образований субсидий, предоставляемых из областного бюджета, на 2023 год.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Заключены соглашения с 10 МО о предоставлении межбюджетных трансфертов лучшим сельским учреждениям культуры: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Вязниковский район (поддержка 1 лучшего сельского учреждения культуры);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Гусь-Хрустальный район (поддержка 1 лучшего сельского учреждения культуры);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Дмитриевогорское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 (поддержка 1 лучшего сельского учреждения культуры);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Ковардицкое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 (поддержка 1 лучшего сельского учреждения культуры);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Кольчугинский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 район (поддержка 1 лучшего сельского учреждения культуры);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Меленковский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 район (поддержка 1 лучшего сельского учреждения культуры);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Муромский район (поддержка 1 лучшего сельского учреждения культуры);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Петушинский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 район (поддержка 1 лучшего сельского учреждения культуры);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Судогодский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 район (поддержка 1 лучшего сельского учреждения культуры);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 marL="1080"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Суздальский район (поддержка 1 лучших сельских учреждений культуры).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3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Постановлением Правительства Владимирской области от 24.04.2023 № 280 "О внесении изменений в постановление администрации области от 31.03.2021 № 176" утверждены Правила распределения и предоставления бюджетам межбюджетных трансфертов.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В апреле-мае Министерством культуры 10-и МО перечислена субсидия на государственную поддержку отрасли культуры на поддержку 10 лучших сельских учреждений </a:t>
                      </a: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культуры.</a:t>
                      </a:r>
                      <a:r>
                        <a:rPr lang="ru-RU" sz="900" b="0" strike="noStrike" spc="-1" baseline="0" dirty="0">
                          <a:solidFill>
                            <a:schemeClr val="tx1"/>
                          </a:solidFill>
                          <a:latin typeface="Arial"/>
                          <a:ea typeface="+mn-ea"/>
                        </a:rPr>
                        <a:t> </a:t>
                      </a: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В 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апреле-мае субсидия на поддержку лучших сельских учреждений культуры освоена в полном объеме 10-ю учреждениями. 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1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Отчеты о достижении </a:t>
                      </a: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значения результата </a:t>
                      </a:r>
                      <a:r>
                        <a:rPr lang="ru-RU" sz="900" b="1" i="0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предоставлены</a:t>
                      </a: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 </a:t>
                      </a:r>
                      <a:r>
                        <a:rPr lang="ru-RU" sz="900" b="1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10-ю МО.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 smtClean="0">
                          <a:latin typeface="+mn-lt"/>
                        </a:rPr>
                        <a:t>Министерством культуры ВО утвержден </a:t>
                      </a:r>
                      <a:r>
                        <a:rPr lang="ru-RU" sz="900" b="1" strike="noStrike" spc="-1" dirty="0" smtClean="0">
                          <a:latin typeface="+mn-lt"/>
                        </a:rPr>
                        <a:t>Приказ от 08.11.2023 № 423 </a:t>
                      </a:r>
                      <a:r>
                        <a:rPr lang="ru-RU" sz="900" b="0" strike="noStrike" spc="-1" dirty="0" smtClean="0">
                          <a:latin typeface="+mn-lt"/>
                        </a:rPr>
                        <a:t>"О порядке проведения конкурсного отбора муниципальных образований для предоставления и распределения субсидий на государственную поддержку лучших муниципальных учреждений культуры, находящихся на территории сельских поселений, и лучших работников муниципальных учреждений культуры, находящихся на территории сельских поселений, в 2024 году". </a:t>
                      </a:r>
                      <a:r>
                        <a:rPr lang="ru-RU" sz="900" b="1" strike="noStrike" spc="-1" dirty="0" smtClean="0">
                          <a:latin typeface="+mn-lt"/>
                        </a:rPr>
                        <a:t>Приказом Министерства культуры ВО от 19.12.2023 №486 </a:t>
                      </a:r>
                      <a:r>
                        <a:rPr lang="ru-RU" sz="900" b="0" strike="noStrike" spc="-1" dirty="0" smtClean="0">
                          <a:latin typeface="+mn-lt"/>
                        </a:rPr>
                        <a:t>утвержден перечень 10 сельских учреждений культуры, которым будет оказана государственная поддержка в 2024 году.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35" name="Table 2"/>
          <p:cNvGraphicFramePr/>
          <p:nvPr>
            <p:extLst>
              <p:ext uri="{D42A27DB-BD31-4B8C-83A1-F6EECF244321}">
                <p14:modId xmlns:p14="http://schemas.microsoft.com/office/powerpoint/2010/main" val="686254821"/>
              </p:ext>
            </p:extLst>
          </p:nvPr>
        </p:nvGraphicFramePr>
        <p:xfrm>
          <a:off x="4133520" y="66600"/>
          <a:ext cx="4164840" cy="534240"/>
        </p:xfrm>
        <a:graphic>
          <a:graphicData uri="http://schemas.openxmlformats.org/drawingml/2006/table">
            <a:tbl>
              <a:tblPr/>
              <a:tblGrid>
                <a:gridCol w="1685880"/>
                <a:gridCol w="2478960"/>
              </a:tblGrid>
              <a:tr h="5342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 40 770,06923 тыс. рублей</a:t>
                      </a:r>
                      <a:endParaRPr lang="ru-RU" sz="1300" b="1" strike="noStrike" spc="-1" dirty="0">
                        <a:solidFill>
                          <a:srgbClr val="7C6EB0"/>
                        </a:solidFill>
                        <a:latin typeface="+mn-lt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36" name="CustomShape 3"/>
          <p:cNvSpPr/>
          <p:nvPr/>
        </p:nvSpPr>
        <p:spPr>
          <a:xfrm>
            <a:off x="4133520" y="409680"/>
            <a:ext cx="3556080" cy="89892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01.01.2024 кассовое исполнение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40 770,06923</a:t>
            </a:r>
            <a:r>
              <a:rPr lang="en-US" sz="1400" spc="-1" dirty="0">
                <a:solidFill>
                  <a:schemeClr val="bg1"/>
                </a:solidFill>
                <a:latin typeface="Roboto"/>
                <a:ea typeface="Roboto"/>
              </a:rPr>
              <a:t> </a:t>
            </a: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тыс. рублей</a:t>
            </a:r>
            <a:endParaRPr lang="ru-RU" sz="1400" spc="-1" dirty="0">
              <a:solidFill>
                <a:schemeClr val="bg1"/>
              </a:solidFill>
            </a:endParaRPr>
          </a:p>
          <a:p>
            <a:pPr algn="ct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                                     (100%)</a:t>
            </a:r>
            <a:endParaRPr lang="ru-RU" sz="1400" spc="-1" dirty="0">
              <a:solidFill>
                <a:schemeClr val="bg1"/>
              </a:solidFill>
            </a:endParaRPr>
          </a:p>
        </p:txBody>
      </p:sp>
      <p:sp>
        <p:nvSpPr>
          <p:cNvPr id="237" name="CustomShape 4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38" name="CustomShape 5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39" name="CustomShape 6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40" name="CustomShape 7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41" name="CustomShape 8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2" name="CustomShape 9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43" name="CustomShape 10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44" name="CustomShape 11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45" name="CustomShape 12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46" name="CustomShape 13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47" name="CustomShape 14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8" name="CustomShape 15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9" name="Рисунок 2"/>
          <p:cNvPicPr/>
          <p:nvPr/>
        </p:nvPicPr>
        <p:blipFill>
          <a:blip r:embed="rId3"/>
          <a:stretch/>
        </p:blipFill>
        <p:spPr>
          <a:xfrm>
            <a:off x="268920" y="16200"/>
            <a:ext cx="3610080" cy="1667520"/>
          </a:xfrm>
          <a:prstGeom prst="rect">
            <a:avLst/>
          </a:prstGeom>
          <a:ln>
            <a:noFill/>
          </a:ln>
        </p:spPr>
      </p:pic>
      <p:graphicFrame>
        <p:nvGraphicFramePr>
          <p:cNvPr id="250" name="Table 1"/>
          <p:cNvGraphicFramePr/>
          <p:nvPr>
            <p:extLst>
              <p:ext uri="{D42A27DB-BD31-4B8C-83A1-F6EECF244321}">
                <p14:modId xmlns:p14="http://schemas.microsoft.com/office/powerpoint/2010/main" val="10699921"/>
              </p:ext>
            </p:extLst>
          </p:nvPr>
        </p:nvGraphicFramePr>
        <p:xfrm>
          <a:off x="268920" y="1685160"/>
          <a:ext cx="11812505" cy="5013960"/>
        </p:xfrm>
        <a:graphic>
          <a:graphicData uri="http://schemas.openxmlformats.org/drawingml/2006/table">
            <a:tbl>
              <a:tblPr/>
              <a:tblGrid>
                <a:gridCol w="398880"/>
                <a:gridCol w="1886760"/>
                <a:gridCol w="541065"/>
                <a:gridCol w="8985800"/>
              </a:tblGrid>
              <a:tr h="529560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РЕЗУЛЬТАТЫ ПРОЕКТА НА 31.12.2023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 </a:t>
                      </a:r>
                      <a:endParaRPr lang="ru-RU" sz="9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(факт/</a:t>
                      </a:r>
                      <a:endParaRPr lang="ru-RU" sz="9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план)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Комментарий (2/5)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7720"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возможность поддержки творческих инициатив, направленных на укрепление российской гражданской идентичности и сохранение духовно-нравственных ценностей народов Российской Федерации 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32958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4.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Оказана государственная поддержка лучшим работникам сельских учреждений культуры, человек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45B97C"/>
                          </a:solidFill>
                          <a:latin typeface="Roboto"/>
                          <a:ea typeface="Roboto"/>
                        </a:rPr>
                        <a:t>27/27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Выполнено: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План: 464,6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тыс.руб</a:t>
                      </a: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.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 Кассовое исполнение: 464,6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тыс.руб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. (100%)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Распоряжением Департамента культуры от 17.11.2022 № 286 утвержден состав конкурсной комиссии по отбору муниципальных образований на предоставление бюджетных ассигнований на реализацию мероприятий по государственной поддержке лучших сельских учреждений культуры и лучших работников сельских учреждений культуры на 2023 год. Прием заявок осуществлялся до 30.11.2022.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Заседание комиссии проведено 15.12.2022г., были предоставлены заявки на 48 сельских учреждения: 22 клубных учреждений, 25 библиотек и 1 музей. Распоряжением Департамента культуры</a:t>
                      </a: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 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от 15.12.2022 №313 утвержден перечень 10 сельских учреждений культуры, которым будет оказана государственная поддержка.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Постановлением правительства Владимирской области от 10.03.2023 № 135 утверждено распределение бюджетам муниципальных образований субсидий, предоставляемых из областного бюджета, на 2023 год.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Заключены соглашения с 7 МО о предоставлении межбюджетных трансфертов лучшим работникам сельских учреждений культуры: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</a:t>
                      </a: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Александровский 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район (поддержка 1 лучшего работника сельского учреждения культуры);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Гусь-Хрустальный район (поддержка 1 лучшего работника сельского учреждения культуры);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Ковардицкое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 (поддержка 1 лучшего работника сельского учреждения культуры); 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Ковровский район (поддержка 3 лучших работников сельских учреждений культуры);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Селивановский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 район (поддержка 1 лучшего работника сельского учреждения культуры);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Собинский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 район (поддержка 1 лучшего работника сельского учреждения культуры);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 marL="1080"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- Суздальский район (поддержка 1 лучшего работника сельского учреждения культуры).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Постановлением Правительства Владимирской области от 24.04.2023 № 280 "О внесении изменений в постановление администрации области от 31.03.2021 № 176" утверждены Правила распределения и предоставления бюджетам межбюджетных трансфертов.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В апреле-мае Министерством культуры 7-и МО перечислена субсидия на государственную поддержку отрасли культуры на поддержку 9 лучших работников сельских учреждений.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В апреле-июне денежное поощрение в рамках субсидии на поддержку лучших работников сельских учреждений культуры получили 9 работников. </a:t>
                      </a:r>
                      <a:endParaRPr lang="ru-RU" sz="900" b="0" strike="noStrike" spc="-1" dirty="0" smtClean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1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Отчеты о достижении </a:t>
                      </a: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значения результата </a:t>
                      </a:r>
                      <a:r>
                        <a:rPr lang="ru-RU" sz="900" b="1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предоставлены</a:t>
                      </a: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 </a:t>
                      </a:r>
                      <a:r>
                        <a:rPr lang="ru-RU" sz="900" b="1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7-ю МО.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900" b="0" strike="noStrike" spc="-1" dirty="0" smtClean="0">
                          <a:latin typeface="+mn-lt"/>
                        </a:rPr>
                        <a:t>Министерством культуры ВО утвержден </a:t>
                      </a:r>
                      <a:r>
                        <a:rPr lang="ru-RU" sz="900" b="1" strike="noStrike" spc="-1" dirty="0" smtClean="0">
                          <a:latin typeface="+mn-lt"/>
                        </a:rPr>
                        <a:t>Приказ от 08.11.2023 № 423 </a:t>
                      </a:r>
                      <a:r>
                        <a:rPr lang="ru-RU" sz="900" b="0" strike="noStrike" spc="-1" dirty="0" smtClean="0">
                          <a:latin typeface="+mn-lt"/>
                        </a:rPr>
                        <a:t>"О порядке проведения конкурсного отбора муниципальных образований для предоставления и распределения субсидий на государственную поддержку лучших муниципальных учреждений культуры, находящихся на территории сельских поселений, и лучших работников муниципальных учреждений культуры, находящихся на территории сельских поселений, в 2024 году". </a:t>
                      </a:r>
                      <a:r>
                        <a:rPr lang="ru-RU" sz="900" b="1" strike="noStrike" spc="-1" dirty="0" smtClean="0">
                          <a:latin typeface="+mn-lt"/>
                        </a:rPr>
                        <a:t>Приказом Министерства культуры ВО от 19.12.2023 №486</a:t>
                      </a:r>
                      <a:r>
                        <a:rPr lang="ru-RU" sz="900" b="0" strike="noStrike" spc="-1" dirty="0" smtClean="0">
                          <a:latin typeface="+mn-lt"/>
                        </a:rPr>
                        <a:t> утвержден перечень 9 работников сельских учреждений культуры, которым будет оказана государственная поддержка в 2024 году.</a:t>
                      </a: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51" name="Table 2"/>
          <p:cNvGraphicFramePr/>
          <p:nvPr>
            <p:extLst>
              <p:ext uri="{D42A27DB-BD31-4B8C-83A1-F6EECF244321}">
                <p14:modId xmlns:p14="http://schemas.microsoft.com/office/powerpoint/2010/main" val="2190590272"/>
              </p:ext>
            </p:extLst>
          </p:nvPr>
        </p:nvGraphicFramePr>
        <p:xfrm>
          <a:off x="4133520" y="66600"/>
          <a:ext cx="4164840" cy="534240"/>
        </p:xfrm>
        <a:graphic>
          <a:graphicData uri="http://schemas.openxmlformats.org/drawingml/2006/table">
            <a:tbl>
              <a:tblPr/>
              <a:tblGrid>
                <a:gridCol w="1685880"/>
                <a:gridCol w="2478960"/>
              </a:tblGrid>
              <a:tr h="5342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 40 770,06923 тыс. рублей</a:t>
                      </a:r>
                      <a:endParaRPr lang="ru-RU" sz="1300" b="1" strike="noStrike" spc="-1" dirty="0">
                        <a:solidFill>
                          <a:srgbClr val="7C6EB0"/>
                        </a:solidFill>
                        <a:latin typeface="Roboto"/>
                        <a:ea typeface="Roboto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52" name="CustomShape 3"/>
          <p:cNvSpPr/>
          <p:nvPr/>
        </p:nvSpPr>
        <p:spPr>
          <a:xfrm>
            <a:off x="4133520" y="409680"/>
            <a:ext cx="3556080" cy="89892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01.01.2024 кассовое исполнение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40 770,06923</a:t>
            </a:r>
            <a:r>
              <a:rPr lang="en-US" sz="1400" spc="-1" dirty="0">
                <a:solidFill>
                  <a:schemeClr val="bg1"/>
                </a:solidFill>
                <a:latin typeface="Roboto"/>
                <a:ea typeface="Roboto"/>
              </a:rPr>
              <a:t> </a:t>
            </a: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тыс. рублей</a:t>
            </a:r>
            <a:endParaRPr lang="ru-RU" sz="1400" spc="-1" dirty="0">
              <a:solidFill>
                <a:schemeClr val="bg1"/>
              </a:solidFill>
            </a:endParaRPr>
          </a:p>
          <a:p>
            <a:pPr algn="ct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                                     (100%)</a:t>
            </a:r>
            <a:endParaRPr lang="ru-RU" sz="1400" spc="-1" dirty="0">
              <a:solidFill>
                <a:schemeClr val="bg1"/>
              </a:solidFill>
            </a:endParaRPr>
          </a:p>
        </p:txBody>
      </p:sp>
      <p:sp>
        <p:nvSpPr>
          <p:cNvPr id="253" name="CustomShape 4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54" name="CustomShape 5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55" name="CustomShape 6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56" name="CustomShape 7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57" name="CustomShape 8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58" name="CustomShape 9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59" name="CustomShape 10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60" name="CustomShape 11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61" name="CustomShape 12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62" name="CustomShape 13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63" name="CustomShape 14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64" name="CustomShape 15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5" name="Рисунок 2"/>
          <p:cNvPicPr/>
          <p:nvPr/>
        </p:nvPicPr>
        <p:blipFill>
          <a:blip r:embed="rId3"/>
          <a:stretch/>
        </p:blipFill>
        <p:spPr>
          <a:xfrm>
            <a:off x="268920" y="16200"/>
            <a:ext cx="3610080" cy="1667520"/>
          </a:xfrm>
          <a:prstGeom prst="rect">
            <a:avLst/>
          </a:prstGeom>
          <a:ln>
            <a:noFill/>
          </a:ln>
        </p:spPr>
      </p:pic>
      <p:graphicFrame>
        <p:nvGraphicFramePr>
          <p:cNvPr id="266" name="Table 1"/>
          <p:cNvGraphicFramePr/>
          <p:nvPr>
            <p:extLst>
              <p:ext uri="{D42A27DB-BD31-4B8C-83A1-F6EECF244321}">
                <p14:modId xmlns:p14="http://schemas.microsoft.com/office/powerpoint/2010/main" val="2026498558"/>
              </p:ext>
            </p:extLst>
          </p:nvPr>
        </p:nvGraphicFramePr>
        <p:xfrm>
          <a:off x="195840" y="1586520"/>
          <a:ext cx="11791440" cy="4983480"/>
        </p:xfrm>
        <a:graphic>
          <a:graphicData uri="http://schemas.openxmlformats.org/drawingml/2006/table">
            <a:tbl>
              <a:tblPr/>
              <a:tblGrid>
                <a:gridCol w="420840"/>
                <a:gridCol w="2076480"/>
                <a:gridCol w="871200"/>
                <a:gridCol w="8422920"/>
              </a:tblGrid>
              <a:tr h="494640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РЕЗУЛЬТАТЫ ПРОЕКТА НА 31.12.2023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 </a:t>
                      </a:r>
                      <a:endParaRPr lang="ru-RU" sz="10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(факт/</a:t>
                      </a:r>
                      <a:endParaRPr lang="ru-RU" sz="10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план)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Комментарий (3/5)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387720"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возможность поддержки творческих инициатив, направленных на укрепление российской гражданской идентичности и сохранение духовно-нравственных ценностей народов Российской Федерации 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19348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5.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Организованы выставочные проекты федеральных и региональных музеев (нарастающим итогом), единиц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 smtClean="0">
                          <a:solidFill>
                            <a:srgbClr val="45B97C"/>
                          </a:solidFill>
                          <a:latin typeface="Roboto"/>
                          <a:ea typeface="Roboto"/>
                        </a:rPr>
                        <a:t>10/10</a:t>
                      </a:r>
                      <a:endParaRPr lang="ru-RU" sz="1000" b="0" strike="noStrike" spc="-1" dirty="0">
                        <a:solidFill>
                          <a:srgbClr val="45B97C"/>
                        </a:solidFill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95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Выполнено.</a:t>
                      </a:r>
                      <a:endParaRPr lang="ru-RU" sz="950" b="0" strike="noStrike" spc="-1" dirty="0" smtClean="0">
                        <a:solidFill>
                          <a:srgbClr val="0D0D0D"/>
                        </a:solidFill>
                        <a:latin typeface="Roboto"/>
                        <a:ea typeface="Roboto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950" b="0" strike="noStrike" spc="-1" dirty="0" smtClean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План: 2668,04 </a:t>
                      </a:r>
                      <a:r>
                        <a:rPr lang="ru-RU" sz="950" b="0" strike="noStrike" spc="-1" dirty="0" err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9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. Кассовое исполнение 2668,04 </a:t>
                      </a:r>
                      <a:r>
                        <a:rPr lang="ru-RU" sz="950" b="0" strike="noStrike" spc="-1" dirty="0" err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9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. (100%),  Контрактация — </a:t>
                      </a:r>
                      <a:r>
                        <a:rPr lang="ru-RU" sz="950" b="1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9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100%.</a:t>
                      </a:r>
                      <a:r>
                        <a:rPr kumimoji="0" lang="ru-RU" sz="950" b="0" i="0" u="none" strike="noStrike" kern="1200" cap="none" spc="-1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Roboto"/>
                          <a:ea typeface="Roboto"/>
                        </a:rPr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9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С ГБУК ВО «ЦПИИ» заключено соглашение «О предоставлении из областного бюджета областному бюджетному (автономному) учреждению субсидии в соответствии с абзацем вторым пункта 1 статьи 78.1 «Бюджетного кодекса Российской Федерации». </a:t>
                      </a:r>
                      <a:endParaRPr lang="ru-RU" sz="950" b="0" strike="noStrike" spc="-1" dirty="0" smtClean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 связи с расторжением контракта о проведении совместного выставочного проекта ГБУК ВО «Центр пропаганды изобразительного искусства» и Международной Конфедерации коллекционеров, антикваров и арт-дилеров денежные средства перераспределены на выставочный проект «Искусство XX века» из собрания Нижегородского государственного художественного музея, который состоится в период с октября по декабрь 2023 года.</a:t>
                      </a:r>
                      <a:endParaRPr lang="ru-RU" sz="950" b="0" strike="noStrike" spc="-1" dirty="0" smtClean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 2023 году проведено 2 выставочных проекта на базе ГБУК ВО «ЦПИИ»:</a:t>
                      </a:r>
                      <a:endParaRPr lang="ru-RU" sz="950" b="0" strike="noStrike" spc="-1" dirty="0" smtClean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 </a:t>
                      </a:r>
                      <a:r>
                        <a:rPr lang="ru-RU" sz="95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Совместный выставочный проекта ГБУК ВО "ЦПИИ" и ГБУК ВО "ЦПИИ" и ГБУК НО «Нижегородский государственный художественный музей». </a:t>
                      </a:r>
                      <a:r>
                        <a:rPr lang="ru-RU" sz="95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Период проведения: 20.10.2023-17.12.2023. </a:t>
                      </a:r>
                      <a:r>
                        <a:rPr lang="ru-RU" sz="9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Предусмотрено: 1168,04 </a:t>
                      </a:r>
                      <a:r>
                        <a:rPr lang="ru-RU" sz="950" b="0" strike="noStrike" spc="-1" dirty="0" err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9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. Кассовое исполнение: 1168,04 </a:t>
                      </a:r>
                      <a:r>
                        <a:rPr lang="ru-RU" sz="950" b="0" strike="noStrike" spc="-1" dirty="0" err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9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 (100%). Контрактация: 100%. ГБУК ВО «ЦПИИ» предоставлен отчет о проведении выставочного проекта. </a:t>
                      </a:r>
                      <a:endParaRPr lang="ru-RU" sz="950" b="0" strike="noStrike" spc="-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- </a:t>
                      </a:r>
                      <a:r>
                        <a:rPr lang="ru-RU" sz="950" b="1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Совместный выставочный проекта ГБУК ВО "ЦПИИ" и ГБУК МО "Государственный историко-художественный музей "Новый Иерусалим". </a:t>
                      </a:r>
                      <a:r>
                        <a:rPr lang="ru-RU" sz="9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Период проведения: 05.10.2023-03.11.2023. Предусмотрено: 1500,0 </a:t>
                      </a:r>
                      <a:r>
                        <a:rPr lang="ru-RU" sz="950" b="0" strike="noStrike" spc="-1" dirty="0" err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9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. Кассовое исполнение:1500,0 тыс. руб. (100%). Контрактация: 100%. ГБУК ВО «ЦПИИ» предоставлен отчет о проведении выставочного проекта. </a:t>
                      </a: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ГБУК ВО "Центр пропаганды изобразительного искусства" предоставлен отчет о расходах, в целях </a:t>
                      </a:r>
                      <a:r>
                        <a:rPr lang="ru-RU" sz="950" b="0" strike="noStrike" spc="-1" dirty="0" err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софинансирования</a:t>
                      </a:r>
                      <a:r>
                        <a:rPr lang="ru-RU" sz="95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 которых предоставлена Субсидия за IV квартал и отчет о достижении значений результатов предоставления Субсидии.</a:t>
                      </a: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11660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>
                          <a:solidFill>
                            <a:srgbClr val="000000"/>
                          </a:solidFill>
                          <a:latin typeface="Roboto"/>
                          <a:ea typeface="Arial"/>
                        </a:rPr>
                        <a:t>6.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Обеспечено участие любительских творческих коллективов учреждений культуры области во Всероссийском Фестивале любительских творческих коллективов с вручением грантов лучшим коллективам  (нарастающим итогом), единиц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45B97C"/>
                          </a:solidFill>
                          <a:latin typeface="Roboto"/>
                          <a:ea typeface="Roboto"/>
                        </a:rPr>
                        <a:t>5/5</a:t>
                      </a:r>
                      <a:endParaRPr lang="ru-RU" sz="1000" b="0" strike="noStrike" spc="-1" dirty="0">
                        <a:solidFill>
                          <a:srgbClr val="45B97C"/>
                        </a:solidFill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Выполнено.</a:t>
                      </a:r>
                      <a:endParaRPr lang="ru-RU" sz="9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 2023 году Владимирскую область на Всероссийском фестивале-конкурсе любительских творческих коллективов в номинации "Традиции" будут представлять </a:t>
                      </a:r>
                      <a:r>
                        <a:rPr lang="ru-RU" sz="9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 коллектива</a:t>
                      </a:r>
                      <a:r>
                        <a:rPr lang="ru-RU" sz="9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: народный хореографический ансамбль "Звоны" МАУК "ГДК", образцовый оркестр русских народных инструментов </a:t>
                      </a:r>
                      <a:r>
                        <a:rPr lang="ru-RU" sz="9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Раздольевского</a:t>
                      </a:r>
                      <a:r>
                        <a:rPr lang="ru-RU" sz="9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сельского Дома культуры, народный ансамбль "Напевы </a:t>
                      </a:r>
                      <a:r>
                        <a:rPr lang="ru-RU" sz="9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Ополья</a:t>
                      </a:r>
                      <a:r>
                        <a:rPr lang="ru-RU" sz="9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" МБУК "РЦКД", народный фольклорный коллектив "Колпица" МБУК "</a:t>
                      </a:r>
                      <a:r>
                        <a:rPr lang="ru-RU" sz="9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Селивановский</a:t>
                      </a:r>
                      <a:r>
                        <a:rPr lang="ru-RU" sz="9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"РЦКД". </a:t>
                      </a:r>
                      <a:endParaRPr lang="ru-RU" sz="9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 ФГБУК "Государственный Российский Дом народного творчества им В.Д. Поленова" направлены заявки на участие коллективов Владимирской области во Всероссийском фестивале-конкурсе любительских творческих коллективов. II этап (очный) пройдет в апреле-мае 2023 года. </a:t>
                      </a:r>
                      <a:endParaRPr lang="ru-RU" sz="95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По итогам проведенного в марте 2023 отборочного (заочного) этапа коллективы от Владимирской области не вошли в состав II этапа Всероссийского фестиваля-конкурса любительских творческих коллективов.</a:t>
                      </a:r>
                      <a:endParaRPr lang="ru-RU" sz="950" b="0" strike="noStrike" spc="-1" dirty="0">
                        <a:latin typeface="Arial"/>
                      </a:endParaRPr>
                    </a:p>
                  </a:txBody>
                  <a:tcPr marL="90360" marR="9036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7" name="Table 2"/>
          <p:cNvGraphicFramePr/>
          <p:nvPr>
            <p:extLst>
              <p:ext uri="{D42A27DB-BD31-4B8C-83A1-F6EECF244321}">
                <p14:modId xmlns:p14="http://schemas.microsoft.com/office/powerpoint/2010/main" val="4152117051"/>
              </p:ext>
            </p:extLst>
          </p:nvPr>
        </p:nvGraphicFramePr>
        <p:xfrm>
          <a:off x="4133520" y="66600"/>
          <a:ext cx="4164840" cy="534240"/>
        </p:xfrm>
        <a:graphic>
          <a:graphicData uri="http://schemas.openxmlformats.org/drawingml/2006/table">
            <a:tbl>
              <a:tblPr/>
              <a:tblGrid>
                <a:gridCol w="1685880"/>
                <a:gridCol w="2478960"/>
              </a:tblGrid>
              <a:tr h="5342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 40 770,06923 тыс. рублей</a:t>
                      </a:r>
                      <a:endParaRPr lang="ru-RU" sz="1300" b="1" strike="noStrike" spc="-1" dirty="0">
                        <a:solidFill>
                          <a:srgbClr val="7C6EB0"/>
                        </a:solidFill>
                        <a:latin typeface="Roboto"/>
                        <a:ea typeface="Roboto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68" name="CustomShape 3"/>
          <p:cNvSpPr/>
          <p:nvPr/>
        </p:nvSpPr>
        <p:spPr>
          <a:xfrm>
            <a:off x="4133520" y="409680"/>
            <a:ext cx="3556080" cy="89892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01.01.2024 кассовое исполнение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40 770,06923</a:t>
            </a:r>
            <a:r>
              <a:rPr lang="en-US" sz="1400" spc="-1" dirty="0">
                <a:solidFill>
                  <a:schemeClr val="bg1"/>
                </a:solidFill>
                <a:latin typeface="Roboto"/>
                <a:ea typeface="Roboto"/>
              </a:rPr>
              <a:t> </a:t>
            </a: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тыс. рублей</a:t>
            </a:r>
            <a:endParaRPr lang="ru-RU" sz="1400" spc="-1" dirty="0">
              <a:solidFill>
                <a:schemeClr val="bg1"/>
              </a:solidFill>
            </a:endParaRPr>
          </a:p>
          <a:p>
            <a:pPr algn="ct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                                     (100%)</a:t>
            </a:r>
            <a:endParaRPr lang="ru-RU" sz="1400" spc="-1" dirty="0">
              <a:solidFill>
                <a:schemeClr val="bg1"/>
              </a:solidFill>
            </a:endParaRPr>
          </a:p>
        </p:txBody>
      </p:sp>
      <p:sp>
        <p:nvSpPr>
          <p:cNvPr id="269" name="CustomShape 4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70" name="CustomShape 5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71" name="CustomShape 6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72" name="CustomShape 7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73" name="CustomShape 8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74" name="CustomShape 9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75" name="CustomShape 10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76" name="CustomShape 11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77" name="CustomShape 12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78" name="CustomShape 13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79" name="CustomShape 14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80" name="CustomShape 15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1" name="Рисунок 2"/>
          <p:cNvPicPr/>
          <p:nvPr/>
        </p:nvPicPr>
        <p:blipFill>
          <a:blip r:embed="rId3"/>
          <a:stretch/>
        </p:blipFill>
        <p:spPr>
          <a:xfrm>
            <a:off x="268920" y="16200"/>
            <a:ext cx="3610080" cy="1667520"/>
          </a:xfrm>
          <a:prstGeom prst="rect">
            <a:avLst/>
          </a:prstGeom>
          <a:ln>
            <a:noFill/>
          </a:ln>
        </p:spPr>
      </p:pic>
      <p:graphicFrame>
        <p:nvGraphicFramePr>
          <p:cNvPr id="282" name="Table 1"/>
          <p:cNvGraphicFramePr/>
          <p:nvPr>
            <p:extLst>
              <p:ext uri="{D42A27DB-BD31-4B8C-83A1-F6EECF244321}">
                <p14:modId xmlns:p14="http://schemas.microsoft.com/office/powerpoint/2010/main" val="1550693463"/>
              </p:ext>
            </p:extLst>
          </p:nvPr>
        </p:nvGraphicFramePr>
        <p:xfrm>
          <a:off x="98280" y="1554480"/>
          <a:ext cx="12043440" cy="5257800"/>
        </p:xfrm>
        <a:graphic>
          <a:graphicData uri="http://schemas.openxmlformats.org/drawingml/2006/table">
            <a:tbl>
              <a:tblPr/>
              <a:tblGrid>
                <a:gridCol w="400320"/>
                <a:gridCol w="1833840"/>
                <a:gridCol w="672120"/>
                <a:gridCol w="9137160"/>
              </a:tblGrid>
              <a:tr h="481354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РЕЗУЛЬТАТЫ </a:t>
                      </a: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ПРОЕКТА НА </a:t>
                      </a:r>
                      <a:r>
                        <a:rPr lang="ru-RU" sz="10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31.12.2023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</a:t>
                      </a:r>
                      <a:endParaRPr lang="ru-RU" sz="9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(факт/</a:t>
                      </a:r>
                      <a:endParaRPr lang="ru-RU" sz="9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план)</a:t>
                      </a:r>
                      <a:endParaRPr lang="ru-RU" sz="9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Комментарий (4/5)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  <a:tr h="387720"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возможность поддержки творческих инициатив, направленных на укрепление российской гражданской идентичности и сохранение духовно-нравственных ценностей народов Российской Федерации 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38516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7.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Проведены масштабные фестивальные проекты </a:t>
                      </a:r>
                      <a:endParaRPr lang="ru-RU" sz="1000" b="0" strike="noStrike" spc="-1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(нарастающим итогом), единиц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kern="1200" spc="-1" dirty="0">
                          <a:solidFill>
                            <a:srgbClr val="45B97C"/>
                          </a:solidFill>
                          <a:latin typeface="Roboto"/>
                          <a:ea typeface="Roboto"/>
                          <a:cs typeface="+mn-cs"/>
                        </a:rPr>
                        <a:t>25/25</a:t>
                      </a: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Выполнено.</a:t>
                      </a: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: 35 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106,120 </a:t>
                      </a:r>
                      <a:r>
                        <a:rPr lang="ru-RU" sz="10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Кассовое исполнение: 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35 106,12 </a:t>
                      </a:r>
                      <a:r>
                        <a:rPr lang="ru-RU" sz="1000" b="0" strike="noStrike" spc="-1" dirty="0" err="1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(100%)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Контрактация – 100%. 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С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ГАУК ВО «Центр классической музыки» (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ГАУК ВО "ЦКМ")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, ГАУК ВО «Владимирский областной театр кукол» (ГАУК ВО «ВОТК»)  и ГАУК ВО «Владимирский областной академический театр драмы» заключено соглашение "О предоставлении из областного бюджета областному бюджетному (автономному) учреждению субсидии в соответствии с абзацем вторым пункта 1 статьи 78.1 «Бюджетного кодекса Российской Федерации".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В 2023 году 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проведено 7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масштабных фестивальных проектов, организуемых 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ГАУК ВО "ЦКМ,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ГАУК ВО «ВОТК»  и ГАУК ВО «Владимирский областной академический театр драмы»: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 </a:t>
                      </a:r>
                      <a:r>
                        <a:rPr lang="ru-RU" sz="1000" b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Танеевский</a:t>
                      </a: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фестиваль.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Период проведения: 1- 8 апреля. 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Предусмотрено: 3 923,9 </a:t>
                      </a:r>
                      <a:r>
                        <a:rPr lang="ru-RU" sz="1000" b="0" strike="noStrike" spc="-1" dirty="0" err="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. Кассовое исполнение: 3 923,9 </a:t>
                      </a:r>
                      <a:r>
                        <a:rPr lang="ru-RU" sz="1000" b="0" strike="noStrike" spc="-1" dirty="0" err="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. (100%). Контрактация: 100%. 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ГАУК ВО «ЦКМ» предоставлен отчет о проведении фестивального проекта.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 Международный фестиваль </a:t>
                      </a:r>
                      <a:r>
                        <a:rPr lang="ru-RU" sz="1000" b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беби</a:t>
                      </a: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-театров «</a:t>
                      </a:r>
                      <a:r>
                        <a:rPr lang="ru-RU" sz="1000" b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МалышОК</a:t>
                      </a: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».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Период проведения: 4-10 апреля. 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Предусмотрено:  2 354,1 </a:t>
                      </a:r>
                      <a:r>
                        <a:rPr lang="ru-RU" sz="1000" b="0" strike="noStrike" spc="-1" dirty="0" err="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. Кассовое исполнение: 2 354,1 </a:t>
                      </a:r>
                      <a:r>
                        <a:rPr lang="ru-RU" sz="1000" b="0" strike="noStrike" spc="-1" dirty="0" err="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. (100%). Контрактация: 100%.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ГАУК ВО «ВОТК» предоставлен отчет о проведении фестивального проекта. 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 Международный фестиваль классической музыки «Музыкальная экспедиция».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Период проведения: июнь. Предусмотрено: 7 364,0 </a:t>
                      </a:r>
                      <a:r>
                        <a:rPr lang="ru-RU" sz="10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Кассовое исполнение: 7 364,0  рублей (100%). Контрактация: 100 %. ГАУК ВО «ЦКМ» предоставлен отчет о проведении фестивального проекта.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 Фестиваль «</a:t>
                      </a:r>
                      <a:r>
                        <a:rPr lang="ru-RU" sz="1000" b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Alma</a:t>
                      </a: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00" b="1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mater</a:t>
                      </a: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: «Новые Имена в Суздале».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Период проведения: 1-2 июля. 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Предусмотрено: 10 703,8 </a:t>
                      </a:r>
                      <a:r>
                        <a:rPr lang="ru-RU" sz="1000" b="0" strike="noStrike" spc="-1" dirty="0" err="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. Кассовое исполнение: 10 703,8 </a:t>
                      </a:r>
                      <a:r>
                        <a:rPr lang="ru-RU" sz="1000" b="0" strike="noStrike" spc="-1" dirty="0" err="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. (100%). Контрактация: 100%.  ГАУК ВО «ЦКМ» предоставлен отчет о проведении фестивального проекта.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ГАУК ВО «ЦКМ» предоставлен отчет о проведении фестивального проекта.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 Всероссийский фестиваль духовной музыки и колокольных звонов «Лето Господне».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Период проведения: 19 августа. 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Предусмотрено: 2 730,3 </a:t>
                      </a:r>
                      <a:r>
                        <a:rPr lang="ru-RU" sz="1000" b="0" strike="noStrike" spc="-1" dirty="0" err="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. Кассовое исполнение: 2 730,3 </a:t>
                      </a:r>
                      <a:r>
                        <a:rPr lang="ru-RU" sz="1000" b="0" strike="noStrike" spc="-1" dirty="0" err="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. (100%). Контрактация: 100%. ГАУК ВО «ЦКМ» предоставлен отчет о проведении фестивального проекта.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 Фестиваль «Театр. Территория единения».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Период проведения: 14-21 августа. Предусмотрено:  4 258,1 </a:t>
                      </a:r>
                      <a:r>
                        <a:rPr lang="ru-RU" sz="10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Кассовое исполнение: 4 258,1 </a:t>
                      </a:r>
                      <a:r>
                        <a:rPr lang="ru-RU" sz="10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(100%). Контрактация: 100%.  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ГАУК ВО «Владимирский областной академический театр драмы» предоставлен отчет о проведении фестивального проекта.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- Межрегиональный </a:t>
                      </a: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фестиваль театров кукол «Золотое колечко».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Период проведения: 14-22 сентября. 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Предусмотрено: 3 771,9 </a:t>
                      </a:r>
                      <a:r>
                        <a:rPr lang="ru-RU" sz="1000" b="0" strike="noStrike" spc="-1" dirty="0" err="1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.. Кассовое исполнение: </a:t>
                      </a:r>
                      <a:r>
                        <a:rPr lang="ru-RU" sz="1000" b="0" strike="noStrike" spc="-1" dirty="0" smtClean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3 771,9 </a:t>
                      </a:r>
                      <a:r>
                        <a:rPr lang="ru-RU" sz="1000" b="0" strike="noStrike" spc="-1" dirty="0" err="1" smtClean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. </a:t>
                      </a:r>
                      <a:r>
                        <a:rPr lang="ru-RU" sz="1000" b="0" strike="noStrike" spc="-1" dirty="0" smtClean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(100%). </a:t>
                      </a:r>
                      <a:r>
                        <a:rPr lang="ru-RU" sz="1000" b="0" strike="noStrike" spc="-1" dirty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Контрактация: 100</a:t>
                      </a:r>
                      <a:r>
                        <a:rPr lang="ru-RU" sz="1000" b="0" strike="noStrike" spc="-1" dirty="0" smtClean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%.</a:t>
                      </a: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ГАУК ВО «ВОТК» предоставлен отчет о проведении фестивального проекта.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ГАУК ВО "Владимирский областной академический театр драмы", ГАУК ВО " ГАУК ВО "Центр классической музыки", ГАУК ВО "Владимирский областной театр кукол" предоставлен отчет о расходах, в целях </a:t>
                      </a:r>
                      <a:r>
                        <a:rPr lang="ru-RU" sz="1000" b="0" strike="noStrike" spc="-1" dirty="0" err="1" smtClean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софинансирования</a:t>
                      </a:r>
                      <a:r>
                        <a:rPr lang="ru-RU" sz="1000" b="0" strike="noStrike" spc="-1" dirty="0" smtClean="0">
                          <a:solidFill>
                            <a:srgbClr val="0D0D0D"/>
                          </a:solidFill>
                          <a:latin typeface="Roboto"/>
                          <a:ea typeface="Roboto"/>
                        </a:rPr>
                        <a:t> которых предоставлена Субсидия за VI квартал и отчет о достижении значений результатов предоставления Субсидии.</a:t>
                      </a:r>
                      <a:endParaRPr lang="ru-RU" sz="1000" b="0" strike="noStrike" spc="-1" dirty="0">
                        <a:solidFill>
                          <a:srgbClr val="0D0D0D"/>
                        </a:solidFill>
                        <a:latin typeface="Roboto"/>
                        <a:ea typeface="Roboto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83" name="Table 2"/>
          <p:cNvGraphicFramePr/>
          <p:nvPr>
            <p:extLst>
              <p:ext uri="{D42A27DB-BD31-4B8C-83A1-F6EECF244321}">
                <p14:modId xmlns:p14="http://schemas.microsoft.com/office/powerpoint/2010/main" val="1459998197"/>
              </p:ext>
            </p:extLst>
          </p:nvPr>
        </p:nvGraphicFramePr>
        <p:xfrm>
          <a:off x="4133520" y="66600"/>
          <a:ext cx="4164840" cy="534240"/>
        </p:xfrm>
        <a:graphic>
          <a:graphicData uri="http://schemas.openxmlformats.org/drawingml/2006/table">
            <a:tbl>
              <a:tblPr/>
              <a:tblGrid>
                <a:gridCol w="1685880"/>
                <a:gridCol w="2478960"/>
              </a:tblGrid>
              <a:tr h="5342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 40 770,06923 тыс. рублей</a:t>
                      </a:r>
                      <a:endParaRPr lang="ru-RU" sz="1300" b="1" strike="noStrike" spc="-1" dirty="0">
                        <a:solidFill>
                          <a:srgbClr val="7C6EB0"/>
                        </a:solidFill>
                        <a:latin typeface="Roboto"/>
                        <a:ea typeface="Roboto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84" name="CustomShape 3"/>
          <p:cNvSpPr/>
          <p:nvPr/>
        </p:nvSpPr>
        <p:spPr>
          <a:xfrm>
            <a:off x="4133520" y="409680"/>
            <a:ext cx="3556080" cy="89892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01.01.2024 кассовое исполнение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40 770,06923</a:t>
            </a:r>
            <a:r>
              <a:rPr lang="en-US" sz="1400" spc="-1" dirty="0">
                <a:solidFill>
                  <a:schemeClr val="bg1"/>
                </a:solidFill>
                <a:latin typeface="Roboto"/>
                <a:ea typeface="Roboto"/>
              </a:rPr>
              <a:t> </a:t>
            </a: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тыс. рублей</a:t>
            </a:r>
            <a:endParaRPr lang="ru-RU" sz="1400" spc="-1" dirty="0">
              <a:solidFill>
                <a:schemeClr val="bg1"/>
              </a:solidFill>
            </a:endParaRPr>
          </a:p>
          <a:p>
            <a:pPr algn="ct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                                     (100%)</a:t>
            </a:r>
            <a:endParaRPr lang="ru-RU" sz="1400" spc="-1" dirty="0">
              <a:solidFill>
                <a:schemeClr val="bg1"/>
              </a:solidFill>
            </a:endParaRPr>
          </a:p>
        </p:txBody>
      </p:sp>
      <p:sp>
        <p:nvSpPr>
          <p:cNvPr id="285" name="CustomShape 4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86" name="CustomShape 5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87" name="CustomShape 6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88" name="CustomShape 7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89" name="CustomShape 8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90" name="CustomShape 9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91" name="CustomShape 10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92" name="CustomShape 11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93" name="CustomShape 12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94" name="CustomShape 13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295" name="CustomShape 14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96" name="CustomShape 15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" name="Рисунок 2"/>
          <p:cNvPicPr/>
          <p:nvPr/>
        </p:nvPicPr>
        <p:blipFill>
          <a:blip r:embed="rId3"/>
          <a:stretch/>
        </p:blipFill>
        <p:spPr>
          <a:xfrm>
            <a:off x="268920" y="16200"/>
            <a:ext cx="3610080" cy="1667520"/>
          </a:xfrm>
          <a:prstGeom prst="rect">
            <a:avLst/>
          </a:prstGeom>
          <a:ln>
            <a:noFill/>
          </a:ln>
        </p:spPr>
      </p:pic>
      <p:graphicFrame>
        <p:nvGraphicFramePr>
          <p:cNvPr id="298" name="Table 1"/>
          <p:cNvGraphicFramePr/>
          <p:nvPr>
            <p:extLst>
              <p:ext uri="{D42A27DB-BD31-4B8C-83A1-F6EECF244321}">
                <p14:modId xmlns:p14="http://schemas.microsoft.com/office/powerpoint/2010/main" val="1291365610"/>
              </p:ext>
            </p:extLst>
          </p:nvPr>
        </p:nvGraphicFramePr>
        <p:xfrm>
          <a:off x="128160" y="1543841"/>
          <a:ext cx="12099960" cy="5318760"/>
        </p:xfrm>
        <a:graphic>
          <a:graphicData uri="http://schemas.openxmlformats.org/drawingml/2006/table">
            <a:tbl>
              <a:tblPr/>
              <a:tblGrid>
                <a:gridCol w="249527"/>
                <a:gridCol w="115400"/>
                <a:gridCol w="1857006"/>
                <a:gridCol w="854580"/>
                <a:gridCol w="9023447"/>
              </a:tblGrid>
              <a:tr h="535680">
                <a:tc gridSpan="3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РЕЗУЛЬТАТЫ ПРОЕКТА НА 31.12.2023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 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(факт/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план)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>
                      <a:solidFill>
                        <a:srgbClr val="7C6EB0"/>
                      </a:solidFill>
                    </a:lnR>
                    <a:lnT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Комментарий (5/5)</a:t>
                      </a: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>
                      <a:solidFill>
                        <a:srgbClr val="7C6EB0"/>
                      </a:solidFill>
                    </a:lnR>
                    <a:lnT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7720">
                <a:tc gridSpan="5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возможность поддержки творческих инициатив, направленных на укрепление российской гражданской идентичности и сохранение духовно-нравственных ценностей народов Российской Федерации 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29030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00" b="0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8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Организована </a:t>
                      </a:r>
                      <a:r>
                        <a:rPr lang="ru-RU" sz="10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грантовая</a:t>
                      </a: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 поддержка НКО на творческие проекты, направленные на укрепление российской гражданской идентичности на основе духовно-нравственных и культурных ценностей народов Российской Федерации, включая мероприятия, направленные на популяризацию русского языка и литературы, народных художественных промыслов и ремесел  (нарастающим итогом), единиц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45B97C"/>
                          </a:solidFill>
                          <a:latin typeface="Roboto"/>
                          <a:ea typeface="Roboto"/>
                        </a:rPr>
                        <a:t>25/25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>
                      <a:solidFill>
                        <a:srgbClr val="7C6EB0"/>
                      </a:solidFill>
                    </a:lnR>
                    <a:lnT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30" b="1" strike="noStrike" spc="-1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</a:rPr>
                        <a:t>Выполнено.</a:t>
                      </a:r>
                      <a:endParaRPr lang="ru-RU" sz="930" b="1" strike="noStrike" spc="-1" dirty="0" smtClean="0">
                        <a:solidFill>
                          <a:srgbClr val="000000"/>
                        </a:solidFill>
                        <a:latin typeface="Arial"/>
                        <a:ea typeface="DejaVu Sans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30" b="0" strike="noStrike" spc="-1" dirty="0" smtClean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План</a:t>
                      </a:r>
                      <a:r>
                        <a:rPr lang="ru-RU" sz="93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: </a:t>
                      </a:r>
                      <a:r>
                        <a:rPr lang="ru-RU" sz="930" b="1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1 500,0 </a:t>
                      </a:r>
                      <a:r>
                        <a:rPr lang="ru-RU" sz="930" b="1" strike="noStrike" spc="-1" dirty="0" err="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тыс.руб</a:t>
                      </a:r>
                      <a:r>
                        <a:rPr lang="ru-RU" sz="930" b="1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. </a:t>
                      </a:r>
                      <a:r>
                        <a:rPr lang="ru-RU" sz="93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Кассовое исполнение: 1 500,0 </a:t>
                      </a:r>
                      <a:r>
                        <a:rPr lang="ru-RU" sz="930" b="0" strike="noStrike" spc="-1" dirty="0" err="1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тыс.руб</a:t>
                      </a:r>
                      <a:r>
                        <a:rPr lang="ru-RU" sz="930" b="0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. (100%).</a:t>
                      </a:r>
                      <a:endParaRPr lang="ru-RU" sz="93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30" b="0" strike="noStrike" spc="-1" dirty="0" smtClean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23.05.2023 состоялось </a:t>
                      </a:r>
                      <a:r>
                        <a:rPr lang="ru-RU" sz="930" b="0" strike="noStrike" spc="-1" dirty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заседание конкурсной комиссии по проведению конкурса среди НКО для предоставления субсидии из областного бюджета на реализацию творческих проектов. Рассмотрев и обсудив 11 заявок, члены комиссии утвердили перечень 5 творческих проектов НКО.</a:t>
                      </a:r>
                      <a:endParaRPr lang="ru-RU" sz="93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30" b="1" strike="noStrike" spc="-1" dirty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Приказом Министерства культуры от 29.05.2023 № 221 </a:t>
                      </a:r>
                      <a:r>
                        <a:rPr lang="ru-RU" sz="930" b="0" strike="noStrike" spc="-1" dirty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«Об итогах конкурса среди некоммерческих организаций для предоставления субсидий из областного бюджета в 2023 году на реализацию творческих проектов» утверждены 5 проектов-победителей конкурса:</a:t>
                      </a:r>
                      <a:endParaRPr lang="ru-RU" sz="93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30" b="0" strike="noStrike" spc="-1" dirty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- Владимирская региональная некоммерческая организация в поддержку чтения «Буквица» - проект: «Островский. Игра в чтение»;</a:t>
                      </a:r>
                      <a:endParaRPr lang="ru-RU" sz="93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30" b="0" strike="noStrike" spc="-1" dirty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- Автономная некоммерческая организация содействия духовному возрождению общества «Мирный рассвет» - проект: Всероссийская акция «Мирный рассвет» в </a:t>
                      </a:r>
                      <a:r>
                        <a:rPr lang="ru-RU" sz="930" b="0" strike="noStrike" spc="-1" dirty="0" err="1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Киржаче</a:t>
                      </a:r>
                      <a:r>
                        <a:rPr lang="ru-RU" sz="930" b="0" strike="noStrike" spc="-1" dirty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;</a:t>
                      </a:r>
                      <a:endParaRPr lang="ru-RU" sz="93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30" b="0" strike="noStrike" spc="-1" dirty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- Автономная некоммерческая организация развития и поддержки социальных культурных и общественных инициатив «Социальное и культурное партнерство» - проект: Концертная программа народного ансамбля «Талица», посвященная 245-летию города Вязники «На семи венцах </a:t>
                      </a:r>
                      <a:r>
                        <a:rPr lang="ru-RU" sz="930" b="0" strike="noStrike" spc="-1" dirty="0" err="1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Клязьмы</a:t>
                      </a:r>
                      <a:r>
                        <a:rPr lang="ru-RU" sz="930" b="0" strike="noStrike" spc="-1" dirty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»;</a:t>
                      </a:r>
                      <a:endParaRPr lang="ru-RU" sz="93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30" b="0" strike="noStrike" spc="-1" dirty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- Фонд развития Государственного Владимиро-Суздальского музея-заповедника – проект: Культурно просветительский проект «Летние концерты духовой музыки в Усадьбе Храповицкого»;</a:t>
                      </a:r>
                      <a:endParaRPr lang="ru-RU" sz="93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30" b="0" strike="noStrike" spc="-1" dirty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- Автономная некоммерческая организация профессионального образования «Школа классического танца» - проект: Хореографический фестиваль «Балет детям».</a:t>
                      </a:r>
                      <a:endParaRPr lang="ru-RU" sz="93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30" b="0" strike="noStrike" spc="-1" dirty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В июне заключено 5 соглашений с НКО о предоставлении из областного бюджета Субсидии некоммерческим организациям, не являющимся </a:t>
                      </a:r>
                      <a:r>
                        <a:rPr lang="ru-RU" sz="930" b="0" strike="noStrike" spc="-1" dirty="0" smtClean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государственными </a:t>
                      </a:r>
                      <a:r>
                        <a:rPr lang="ru-RU" sz="930" b="0" strike="noStrike" spc="-1" dirty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(</a:t>
                      </a:r>
                      <a:r>
                        <a:rPr lang="ru-RU" sz="930" b="0" strike="noStrike" spc="-1" dirty="0" smtClean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муниципальными) </a:t>
                      </a:r>
                      <a:r>
                        <a:rPr lang="ru-RU" sz="930" b="0" strike="noStrike" spc="-1" dirty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учреждениями.</a:t>
                      </a:r>
                      <a:endParaRPr lang="ru-RU" sz="93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30" b="0" strike="noStrike" spc="-1" dirty="0">
                          <a:solidFill>
                            <a:srgbClr val="0D0D0D"/>
                          </a:solidFill>
                          <a:latin typeface="Arial"/>
                          <a:ea typeface="DejaVu Sans"/>
                        </a:rPr>
                        <a:t>В июне-июле Министерством культуры 5 НКО перечислена субсидия из областного бюджета НКО на финансирование, не подлежащее казначейскому сопровождению.</a:t>
                      </a:r>
                      <a:endParaRPr lang="ru-RU" sz="930" b="0" strike="noStrike" spc="-1" dirty="0"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3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+mn-ea"/>
                        </a:rPr>
                        <a:t>5 НКО предоставлены итоговые отчеты о реализации творческих проектов.</a:t>
                      </a:r>
                      <a:endParaRPr lang="ru-RU" sz="930" b="1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</a:txBody>
                  <a:tcPr marL="90000" marR="90000">
                    <a:lnL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>
                      <a:solidFill>
                        <a:srgbClr val="7C6EB0"/>
                      </a:solidFill>
                    </a:lnR>
                    <a:lnT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4567">
                <a:tc gridSpan="5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Arial"/>
                          <a:ea typeface="DejaVu Sans"/>
                        </a:rPr>
                        <a:t>ОЗР: Граждане получают возможность поддержки творческих инициатив, направленных на укрепление российской гражданской идентичности и сохранение духовно-нравственных ценностей народов Российской Федерации 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</a:tr>
              <a:tr h="896201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9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0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Принято участие в формировании базы данных «Волонтеры культуры» (нарастающим итогом), человек 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7C6EB0"/>
                      </a:solidFill>
                    </a:lnL>
                    <a:lnR w="12240">
                      <a:solidFill>
                        <a:srgbClr val="7C6EB0"/>
                      </a:solidFill>
                    </a:lnR>
                    <a:lnT w="12240">
                      <a:solidFill>
                        <a:srgbClr val="7C6EB0"/>
                      </a:solidFill>
                    </a:lnT>
                    <a:lnB w="12240">
                      <a:solidFill>
                        <a:srgbClr val="7C6EB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 smtClean="0">
                          <a:solidFill>
                            <a:srgbClr val="45B97C"/>
                          </a:solidFill>
                          <a:latin typeface="Roboto"/>
                          <a:ea typeface="Roboto"/>
                        </a:rPr>
                        <a:t>3542/3041</a:t>
                      </a:r>
                      <a:endParaRPr lang="ru-RU" sz="1050" b="0" strike="noStrike" spc="-1" dirty="0">
                        <a:solidFill>
                          <a:srgbClr val="45B97C"/>
                        </a:solidFill>
                        <a:latin typeface="Arial"/>
                      </a:endParaRPr>
                    </a:p>
                  </a:txBody>
                  <a:tcPr marL="90000" marR="90000">
                    <a:lnL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>
                      <a:solidFill>
                        <a:srgbClr val="7C6EB0"/>
                      </a:solidFill>
                    </a:lnR>
                    <a:lnT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00" b="1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Выполнено</a:t>
                      </a:r>
                      <a:r>
                        <a:rPr lang="ru-RU" sz="90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.</a:t>
                      </a: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0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В </a:t>
                      </a:r>
                      <a:r>
                        <a:rPr lang="ru-RU" sz="900" b="0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2023 году в соответствии с плановым значением, установленным соглашением о реализации </a:t>
                      </a:r>
                      <a:r>
                        <a:rPr lang="ru-RU" sz="90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регионального проекта, в региональный добровольческий центр «Волонтеры культуры» запланировано привлечь не менее 848 человек (нарастающим итогом 2019-2023 гг</a:t>
                      </a:r>
                      <a:r>
                        <a:rPr lang="ru-RU" sz="900" b="0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. </a:t>
                      </a:r>
                      <a:r>
                        <a:rPr lang="ru-RU" sz="90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– </a:t>
                      </a:r>
                      <a:r>
                        <a:rPr lang="ru-RU" sz="900" b="1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3041 </a:t>
                      </a:r>
                      <a:r>
                        <a:rPr lang="ru-RU" sz="90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человека</a:t>
                      </a:r>
                      <a:r>
                        <a:rPr lang="ru-RU" sz="900" b="0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).</a:t>
                      </a:r>
                      <a:endParaRPr lang="ru-RU" sz="90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0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В </a:t>
                      </a:r>
                      <a:r>
                        <a:rPr lang="ru-RU" sz="900" b="1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2023</a:t>
                      </a:r>
                      <a:r>
                        <a:rPr lang="ru-RU" sz="90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 году:</a:t>
                      </a:r>
                      <a:endParaRPr lang="ru-RU" sz="90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- РЦ «Волонтёры культуры» оказано содействие в организации и проведении </a:t>
                      </a:r>
                      <a:r>
                        <a:rPr lang="ru-RU" sz="900" b="1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93 </a:t>
                      </a:r>
                      <a:r>
                        <a:rPr lang="ru-RU" sz="900" b="1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мероприятий</a:t>
                      </a:r>
                      <a:r>
                        <a:rPr lang="ru-RU" sz="900" b="0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;</a:t>
                      </a:r>
                      <a:endParaRPr lang="ru-RU" sz="90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- В мероприятиях центра приняли участие </a:t>
                      </a:r>
                      <a:r>
                        <a:rPr lang="ru-RU" sz="900" b="1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721 волонтер</a:t>
                      </a:r>
                      <a:r>
                        <a:rPr lang="ru-RU" sz="90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;</a:t>
                      </a:r>
                      <a:endParaRPr lang="ru-RU" sz="90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- </a:t>
                      </a:r>
                      <a:r>
                        <a:rPr lang="ru-RU" sz="90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Зарегистрирован </a:t>
                      </a:r>
                      <a:r>
                        <a:rPr lang="ru-RU" sz="900" b="1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1141</a:t>
                      </a:r>
                      <a:r>
                        <a:rPr lang="ru-RU" sz="900" b="1" strike="noStrike" spc="-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900" b="1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волонтер</a:t>
                      </a:r>
                      <a:r>
                        <a:rPr lang="ru-RU" sz="900" b="0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. </a:t>
                      </a:r>
                      <a:r>
                        <a:rPr lang="ru-RU" sz="900" b="0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С учетом нарастающего итога всего с 2019 года зарегистрировано </a:t>
                      </a:r>
                      <a:r>
                        <a:rPr lang="ru-RU" sz="900" b="1" strike="noStrike" spc="-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3542 </a:t>
                      </a:r>
                      <a:r>
                        <a:rPr lang="ru-RU" sz="900" b="1" strike="noStrike" spc="-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Roboto"/>
                          <a:ea typeface="Roboto"/>
                        </a:rPr>
                        <a:t>волонтеров.</a:t>
                      </a:r>
                      <a:endParaRPr lang="ru-RU" sz="900" b="0" strike="noStrike" spc="-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</a:txBody>
                  <a:tcPr marL="90000" marR="90000">
                    <a:lnL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>
                      <a:solidFill>
                        <a:srgbClr val="7C6EB0"/>
                      </a:solidFill>
                    </a:lnR>
                    <a:lnT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7C6EB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99" name="Table 2"/>
          <p:cNvGraphicFramePr/>
          <p:nvPr>
            <p:extLst>
              <p:ext uri="{D42A27DB-BD31-4B8C-83A1-F6EECF244321}">
                <p14:modId xmlns:p14="http://schemas.microsoft.com/office/powerpoint/2010/main" val="2177126470"/>
              </p:ext>
            </p:extLst>
          </p:nvPr>
        </p:nvGraphicFramePr>
        <p:xfrm>
          <a:off x="4133520" y="66600"/>
          <a:ext cx="4164840" cy="534240"/>
        </p:xfrm>
        <a:graphic>
          <a:graphicData uri="http://schemas.openxmlformats.org/drawingml/2006/table">
            <a:tbl>
              <a:tblPr/>
              <a:tblGrid>
                <a:gridCol w="1685880"/>
                <a:gridCol w="2478960"/>
              </a:tblGrid>
              <a:tr h="5342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 smtClean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 40 770,06923 тыс. рублей</a:t>
                      </a:r>
                      <a:endParaRPr lang="ru-RU" sz="1300" b="1" strike="noStrike" spc="-1" dirty="0">
                        <a:solidFill>
                          <a:srgbClr val="7C6EB0"/>
                        </a:solidFill>
                        <a:latin typeface="Roboto"/>
                        <a:ea typeface="Roboto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00" name="CustomShape 3"/>
          <p:cNvSpPr/>
          <p:nvPr/>
        </p:nvSpPr>
        <p:spPr>
          <a:xfrm>
            <a:off x="4133520" y="409680"/>
            <a:ext cx="3556080" cy="89892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rgbClr val="FFFFFF"/>
                </a:solidFill>
                <a:latin typeface="Roboto"/>
                <a:ea typeface="Roboto"/>
              </a:rPr>
              <a:t>На 01.01.2024 кассовое исполнение</a:t>
            </a:r>
            <a:endParaRPr lang="ru-RU" sz="1400" spc="-1" dirty="0"/>
          </a:p>
          <a:p>
            <a:pPr algn="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40 770,06923</a:t>
            </a:r>
            <a:r>
              <a:rPr lang="en-US" sz="1400" spc="-1" dirty="0">
                <a:solidFill>
                  <a:schemeClr val="bg1"/>
                </a:solidFill>
                <a:latin typeface="Roboto"/>
                <a:ea typeface="Roboto"/>
              </a:rPr>
              <a:t> </a:t>
            </a: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тыс. рублей</a:t>
            </a:r>
            <a:endParaRPr lang="ru-RU" sz="1400" spc="-1" dirty="0">
              <a:solidFill>
                <a:schemeClr val="bg1"/>
              </a:solidFill>
            </a:endParaRPr>
          </a:p>
          <a:p>
            <a:pPr algn="ctr">
              <a:lnSpc>
                <a:spcPct val="125000"/>
              </a:lnSpc>
            </a:pPr>
            <a:r>
              <a:rPr lang="ru-RU" sz="1400" spc="-1" dirty="0">
                <a:solidFill>
                  <a:schemeClr val="bg1"/>
                </a:solidFill>
                <a:latin typeface="Roboto"/>
                <a:ea typeface="Roboto"/>
              </a:rPr>
              <a:t>                                     (100%)</a:t>
            </a:r>
            <a:endParaRPr lang="ru-RU" sz="1400" spc="-1" dirty="0">
              <a:solidFill>
                <a:schemeClr val="bg1"/>
              </a:solidFill>
            </a:endParaRPr>
          </a:p>
        </p:txBody>
      </p:sp>
      <p:sp>
        <p:nvSpPr>
          <p:cNvPr id="301" name="CustomShape 4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02" name="CustomShape 5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03" name="CustomShape 6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04" name="CustomShape 7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05" name="CustomShape 8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306" name="CustomShape 9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307" name="CustomShape 10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308" name="CustomShape 11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09" name="CustomShape 12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10" name="CustomShape 13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311" name="CustomShape 14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312" name="CustomShape 15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 descr="https://ymco33.ru/wp-content/uploads/2023/02/ZZZ_9967-scaled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50" t="4971" r="191" b="26340"/>
          <a:stretch/>
        </p:blipFill>
        <p:spPr bwMode="auto">
          <a:xfrm>
            <a:off x="0" y="2354408"/>
            <a:ext cx="4211928" cy="1945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https://ymco33.ru/wp-content/uploads/2023/03/ZPMbwx-MDmA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16" t="19034" r="316" b="16484"/>
          <a:stretch/>
        </p:blipFill>
        <p:spPr bwMode="auto">
          <a:xfrm>
            <a:off x="4186149" y="2341274"/>
            <a:ext cx="4069521" cy="196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https://ymco33.ru/wp-content/gallery/orkestry/15acc8c0-1481-4121-9404-cc3e7b6b86ab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75" b="14279"/>
          <a:stretch/>
        </p:blipFill>
        <p:spPr bwMode="auto">
          <a:xfrm>
            <a:off x="8255671" y="2365293"/>
            <a:ext cx="3949076" cy="1932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https://ymco33.ru/wp-content/uploads/2023/05/7a771608-c601-45ec-a060-a0ce892b32bc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6" t="26562" r="206" b="13180"/>
          <a:stretch/>
        </p:blipFill>
        <p:spPr bwMode="auto">
          <a:xfrm>
            <a:off x="4151340" y="4974396"/>
            <a:ext cx="4177848" cy="1888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https://ymco33.ru/wp-content/gallery/olimpiada/izobrazhenie_viber_2023-03-27_13-22-05-543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93" b="18812"/>
          <a:stretch/>
        </p:blipFill>
        <p:spPr bwMode="auto">
          <a:xfrm>
            <a:off x="0" y="4964973"/>
            <a:ext cx="4186149" cy="1893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Рисунок 31"/>
          <p:cNvPicPr>
            <a:picLocks noChangeAspect="1"/>
          </p:cNvPicPr>
          <p:nvPr/>
        </p:nvPicPr>
        <p:blipFill rotWithShape="1">
          <a:blip r:embed="rId8"/>
          <a:srcRect l="-331" t="10607" r="331" b="25067"/>
          <a:stretch/>
        </p:blipFill>
        <p:spPr>
          <a:xfrm>
            <a:off x="8253424" y="4950644"/>
            <a:ext cx="3953569" cy="1907356"/>
          </a:xfrm>
          <a:prstGeom prst="rect">
            <a:avLst/>
          </a:prstGeom>
        </p:spPr>
      </p:pic>
      <p:grpSp>
        <p:nvGrpSpPr>
          <p:cNvPr id="292" name="Group 8"/>
          <p:cNvGrpSpPr/>
          <p:nvPr/>
        </p:nvGrpSpPr>
        <p:grpSpPr>
          <a:xfrm>
            <a:off x="360" y="1961"/>
            <a:ext cx="12188733" cy="1687100"/>
            <a:chOff x="360" y="720"/>
            <a:chExt cx="12190320" cy="1687320"/>
          </a:xfrm>
        </p:grpSpPr>
        <p:pic>
          <p:nvPicPr>
            <p:cNvPr id="293" name="Рисунок 4"/>
            <p:cNvPicPr/>
            <p:nvPr/>
          </p:nvPicPr>
          <p:blipFill>
            <a:blip r:embed="rId9"/>
            <a:stretch/>
          </p:blipFill>
          <p:spPr>
            <a:xfrm>
              <a:off x="360" y="720"/>
              <a:ext cx="3629520" cy="1687320"/>
            </a:xfrm>
            <a:prstGeom prst="rect">
              <a:avLst/>
            </a:prstGeom>
            <a:ln>
              <a:noFill/>
            </a:ln>
          </p:spPr>
        </p:pic>
        <p:sp>
          <p:nvSpPr>
            <p:cNvPr id="294" name="CustomShape 9"/>
            <p:cNvSpPr/>
            <p:nvPr/>
          </p:nvSpPr>
          <p:spPr>
            <a:xfrm>
              <a:off x="3629880" y="720"/>
              <a:ext cx="8560800" cy="1687320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295" name="CustomShape 10"/>
          <p:cNvSpPr/>
          <p:nvPr/>
        </p:nvSpPr>
        <p:spPr>
          <a:xfrm>
            <a:off x="4151339" y="376672"/>
            <a:ext cx="8037393" cy="84843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06" tIns="54353" rIns="108706" bIns="54353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600" b="1" spc="-1" dirty="0" smtClean="0">
                <a:solidFill>
                  <a:srgbClr val="FFFFFF"/>
                </a:solidFill>
                <a:latin typeface="Roboto"/>
              </a:rPr>
              <a:t>Областные </a:t>
            </a:r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конкурсные мероприятия среди учащихся образовательных учреждений культуры и искусства Владимирской </a:t>
            </a:r>
            <a:r>
              <a:rPr lang="ru-RU" sz="1600" b="1" spc="-1" dirty="0" smtClean="0">
                <a:solidFill>
                  <a:srgbClr val="FFFFFF"/>
                </a:solidFill>
                <a:latin typeface="Roboto"/>
              </a:rPr>
              <a:t>области, проведенные в 2023 году</a:t>
            </a:r>
            <a:endParaRPr lang="ru-RU" sz="1600" spc="-1" dirty="0">
              <a:latin typeface="Roboto"/>
            </a:endParaRPr>
          </a:p>
        </p:txBody>
      </p:sp>
      <p:sp>
        <p:nvSpPr>
          <p:cNvPr id="296" name="CustomShape 11"/>
          <p:cNvSpPr/>
          <p:nvPr/>
        </p:nvSpPr>
        <p:spPr>
          <a:xfrm>
            <a:off x="-2056" y="1689061"/>
            <a:ext cx="4188201" cy="67623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Областной конкурс юных исполнителей на баяне, аккордеоне им. Н.М. и Г.Н. </a:t>
            </a:r>
            <a:r>
              <a:rPr lang="ru-RU" sz="1100" b="1" spc="-1" dirty="0" smtClean="0">
                <a:solidFill>
                  <a:srgbClr val="000000"/>
                </a:solidFill>
                <a:latin typeface="Roboto"/>
                <a:ea typeface="Roboto"/>
              </a:rPr>
              <a:t>Касьяновых</a:t>
            </a:r>
            <a:endParaRPr lang="ru-RU" sz="1100" b="1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sp>
        <p:nvSpPr>
          <p:cNvPr id="27" name="CustomShape 11"/>
          <p:cNvSpPr/>
          <p:nvPr/>
        </p:nvSpPr>
        <p:spPr>
          <a:xfrm>
            <a:off x="4186147" y="1689061"/>
            <a:ext cx="4052773" cy="6763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/>
            <a:r>
              <a:rPr lang="ru-RU" sz="1050" b="1" spc="-1" dirty="0">
                <a:solidFill>
                  <a:srgbClr val="000000"/>
                </a:solidFill>
                <a:latin typeface="Roboto"/>
                <a:ea typeface="Roboto"/>
              </a:rPr>
              <a:t>Областной конкурс юных  вокалистов</a:t>
            </a:r>
          </a:p>
        </p:txBody>
      </p:sp>
      <p:sp>
        <p:nvSpPr>
          <p:cNvPr id="28" name="CustomShape 11"/>
          <p:cNvSpPr/>
          <p:nvPr/>
        </p:nvSpPr>
        <p:spPr>
          <a:xfrm>
            <a:off x="8170034" y="1690255"/>
            <a:ext cx="4017963" cy="6752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Областной открытый конкурс оркестров русских народных </a:t>
            </a:r>
            <a:r>
              <a:rPr lang="ru-RU" sz="1100" b="1" spc="-1" dirty="0" smtClean="0">
                <a:solidFill>
                  <a:srgbClr val="000000"/>
                </a:solidFill>
                <a:latin typeface="Roboto"/>
                <a:ea typeface="Roboto"/>
              </a:rPr>
              <a:t>инструментов</a:t>
            </a:r>
            <a:endParaRPr lang="ru-RU" sz="1100" b="1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sp>
        <p:nvSpPr>
          <p:cNvPr id="47" name="CustomShape 11"/>
          <p:cNvSpPr/>
          <p:nvPr/>
        </p:nvSpPr>
        <p:spPr>
          <a:xfrm>
            <a:off x="0" y="4298164"/>
            <a:ext cx="4211927" cy="67623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050" b="1" spc="-1" dirty="0">
                <a:solidFill>
                  <a:srgbClr val="000000"/>
                </a:solidFill>
                <a:latin typeface="Roboto"/>
                <a:ea typeface="Roboto"/>
              </a:rPr>
              <a:t>Областная музыкально-теоретическая олимпиада по сольфеджио среди учащихся 7 и 8 классов ДМШ, ДШИ</a:t>
            </a:r>
            <a:endParaRPr lang="ru-RU" sz="2800" spc="-1" dirty="0">
              <a:latin typeface="Arial"/>
            </a:endParaRPr>
          </a:p>
        </p:txBody>
      </p:sp>
      <p:sp>
        <p:nvSpPr>
          <p:cNvPr id="48" name="CustomShape 11"/>
          <p:cNvSpPr/>
          <p:nvPr/>
        </p:nvSpPr>
        <p:spPr>
          <a:xfrm>
            <a:off x="4134760" y="4300521"/>
            <a:ext cx="4149670" cy="6763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/>
            <a:r>
              <a:rPr lang="ru-RU" sz="1050" b="1" spc="-1" dirty="0" smtClean="0">
                <a:solidFill>
                  <a:srgbClr val="000000"/>
                </a:solidFill>
                <a:latin typeface="Roboto"/>
                <a:ea typeface="Roboto"/>
              </a:rPr>
              <a:t>Региональный </a:t>
            </a:r>
            <a:r>
              <a:rPr lang="ru-RU" sz="1050" b="1" spc="-1" dirty="0">
                <a:solidFill>
                  <a:srgbClr val="000000"/>
                </a:solidFill>
                <a:latin typeface="Roboto"/>
                <a:ea typeface="Roboto"/>
              </a:rPr>
              <a:t>этап Всероссийского хорового фестиваля. </a:t>
            </a:r>
          </a:p>
        </p:txBody>
      </p:sp>
      <p:sp>
        <p:nvSpPr>
          <p:cNvPr id="49" name="CustomShape 11"/>
          <p:cNvSpPr/>
          <p:nvPr/>
        </p:nvSpPr>
        <p:spPr>
          <a:xfrm>
            <a:off x="8172450" y="4299358"/>
            <a:ext cx="4017963" cy="6752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XII молодежные Дельфийские игры России</a:t>
            </a:r>
          </a:p>
        </p:txBody>
      </p:sp>
    </p:spTree>
    <p:extLst>
      <p:ext uri="{BB962C8B-B14F-4D97-AF65-F5344CB8AC3E}">
        <p14:creationId xmlns:p14="http://schemas.microsoft.com/office/powerpoint/2010/main" val="3886543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5" descr="C:\Users\home\Downloads\P1030296-scaled.jpg"/>
          <p:cNvPicPr>
            <a:picLocks noChangeAspect="1" noChangeArrowheads="1"/>
          </p:cNvPicPr>
          <p:nvPr/>
        </p:nvPicPr>
        <p:blipFill rotWithShape="1">
          <a:blip r:embed="rId3" cstate="print"/>
          <a:srcRect t="11194" r="565"/>
          <a:stretch/>
        </p:blipFill>
        <p:spPr bwMode="auto">
          <a:xfrm>
            <a:off x="4519214" y="2519994"/>
            <a:ext cx="2855179" cy="1700191"/>
          </a:xfrm>
          <a:prstGeom prst="rect">
            <a:avLst/>
          </a:prstGeom>
          <a:noFill/>
        </p:spPr>
      </p:pic>
      <p:graphicFrame>
        <p:nvGraphicFramePr>
          <p:cNvPr id="285" name="Table 1"/>
          <p:cNvGraphicFramePr/>
          <p:nvPr/>
        </p:nvGraphicFramePr>
        <p:xfrm>
          <a:off x="1197924" y="3085679"/>
          <a:ext cx="753022" cy="517253"/>
        </p:xfrm>
        <a:graphic>
          <a:graphicData uri="http://schemas.openxmlformats.org/drawingml/2006/table">
            <a:tbl>
              <a:tblPr/>
              <a:tblGrid>
                <a:gridCol w="753022"/>
              </a:tblGrid>
              <a:tr h="517253">
                <a:tc>
                  <a:txBody>
                    <a:bodyPr/>
                    <a:lstStyle/>
                    <a:p>
                      <a:endParaRPr lang="ru-RU" sz="1800"/>
                    </a:p>
                  </a:txBody>
                  <a:tcPr marL="109786" marR="109786" marT="45714" marB="45714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86" name="Table 2"/>
          <p:cNvGraphicFramePr/>
          <p:nvPr/>
        </p:nvGraphicFramePr>
        <p:xfrm>
          <a:off x="1189285" y="2680011"/>
          <a:ext cx="753022" cy="517253"/>
        </p:xfrm>
        <a:graphic>
          <a:graphicData uri="http://schemas.openxmlformats.org/drawingml/2006/table">
            <a:tbl>
              <a:tblPr/>
              <a:tblGrid>
                <a:gridCol w="753022"/>
              </a:tblGrid>
              <a:tr h="517253">
                <a:tc>
                  <a:txBody>
                    <a:bodyPr/>
                    <a:lstStyle/>
                    <a:p>
                      <a:endParaRPr lang="ru-RU" sz="1800"/>
                    </a:p>
                  </a:txBody>
                  <a:tcPr marL="109786" marR="109786" marT="45714" marB="45714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87" name="Table 3"/>
          <p:cNvGraphicFramePr/>
          <p:nvPr/>
        </p:nvGraphicFramePr>
        <p:xfrm>
          <a:off x="1197924" y="3492066"/>
          <a:ext cx="736104" cy="517253"/>
        </p:xfrm>
        <a:graphic>
          <a:graphicData uri="http://schemas.openxmlformats.org/drawingml/2006/table">
            <a:tbl>
              <a:tblPr/>
              <a:tblGrid>
                <a:gridCol w="736104"/>
              </a:tblGrid>
              <a:tr h="517253">
                <a:tc>
                  <a:txBody>
                    <a:bodyPr/>
                    <a:lstStyle/>
                    <a:p>
                      <a:endParaRPr lang="ru-RU" sz="1800"/>
                    </a:p>
                  </a:txBody>
                  <a:tcPr marL="109786" marR="109786" marT="45714" marB="45714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292" name="Group 8"/>
          <p:cNvGrpSpPr/>
          <p:nvPr/>
        </p:nvGrpSpPr>
        <p:grpSpPr>
          <a:xfrm>
            <a:off x="360" y="1961"/>
            <a:ext cx="12188733" cy="1687100"/>
            <a:chOff x="360" y="720"/>
            <a:chExt cx="12190320" cy="1687320"/>
          </a:xfrm>
        </p:grpSpPr>
        <p:pic>
          <p:nvPicPr>
            <p:cNvPr id="293" name="Рисунок 4"/>
            <p:cNvPicPr/>
            <p:nvPr/>
          </p:nvPicPr>
          <p:blipFill>
            <a:blip r:embed="rId4"/>
            <a:stretch/>
          </p:blipFill>
          <p:spPr>
            <a:xfrm>
              <a:off x="360" y="720"/>
              <a:ext cx="3629520" cy="1687320"/>
            </a:xfrm>
            <a:prstGeom prst="rect">
              <a:avLst/>
            </a:prstGeom>
            <a:ln>
              <a:noFill/>
            </a:ln>
          </p:spPr>
        </p:pic>
        <p:sp>
          <p:nvSpPr>
            <p:cNvPr id="294" name="CustomShape 9"/>
            <p:cNvSpPr/>
            <p:nvPr/>
          </p:nvSpPr>
          <p:spPr>
            <a:xfrm>
              <a:off x="3629880" y="720"/>
              <a:ext cx="8560800" cy="1687320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295" name="CustomShape 10"/>
          <p:cNvSpPr/>
          <p:nvPr/>
        </p:nvSpPr>
        <p:spPr>
          <a:xfrm>
            <a:off x="4151339" y="376672"/>
            <a:ext cx="8037393" cy="84843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06" tIns="54353" rIns="108706" bIns="54353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600" b="1" spc="-1" dirty="0" smtClean="0">
                <a:solidFill>
                  <a:srgbClr val="FFFFFF"/>
                </a:solidFill>
                <a:latin typeface="Roboto"/>
              </a:rPr>
              <a:t>Областные </a:t>
            </a:r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конкурсные мероприятия среди учащихся образовательных учреждений культуры и искусства Владимирской </a:t>
            </a:r>
            <a:r>
              <a:rPr lang="ru-RU" sz="1600" b="1" spc="-1" dirty="0" smtClean="0">
                <a:solidFill>
                  <a:srgbClr val="FFFFFF"/>
                </a:solidFill>
                <a:latin typeface="Roboto"/>
              </a:rPr>
              <a:t>области, проведенные в 2023 году</a:t>
            </a:r>
            <a:endParaRPr lang="ru-RU" sz="1600" spc="-1" dirty="0">
              <a:latin typeface="Roboto"/>
            </a:endParaRPr>
          </a:p>
        </p:txBody>
      </p:sp>
      <p:sp>
        <p:nvSpPr>
          <p:cNvPr id="296" name="CustomShape 11"/>
          <p:cNvSpPr/>
          <p:nvPr/>
        </p:nvSpPr>
        <p:spPr>
          <a:xfrm>
            <a:off x="-1320" y="1687867"/>
            <a:ext cx="3904890" cy="67623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III Областной открытый конкурс исполнителей на духовых и ударных инструментах им. </a:t>
            </a:r>
            <a:r>
              <a:rPr lang="ru-RU" sz="1100" b="1" spc="-1" dirty="0" err="1">
                <a:solidFill>
                  <a:srgbClr val="000000"/>
                </a:solidFill>
                <a:latin typeface="Roboto"/>
                <a:ea typeface="Roboto"/>
              </a:rPr>
              <a:t>В.А.Камеша</a:t>
            </a:r>
            <a:endParaRPr lang="ru-RU" sz="1100" b="1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sp>
        <p:nvSpPr>
          <p:cNvPr id="27" name="CustomShape 11"/>
          <p:cNvSpPr/>
          <p:nvPr/>
        </p:nvSpPr>
        <p:spPr>
          <a:xfrm>
            <a:off x="3903570" y="1687867"/>
            <a:ext cx="4267199" cy="6763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/>
            <a:r>
              <a:rPr lang="ru-RU" sz="1050" b="1" spc="-1" dirty="0">
                <a:solidFill>
                  <a:srgbClr val="000000"/>
                </a:solidFill>
                <a:latin typeface="Roboto"/>
                <a:ea typeface="Roboto"/>
              </a:rPr>
              <a:t>Областной конкурс исполнителей на струнно-смычковых инструментах «Волшебный смычок» </a:t>
            </a:r>
          </a:p>
        </p:txBody>
      </p:sp>
      <p:sp>
        <p:nvSpPr>
          <p:cNvPr id="28" name="CustomShape 11"/>
          <p:cNvSpPr/>
          <p:nvPr/>
        </p:nvSpPr>
        <p:spPr>
          <a:xfrm>
            <a:off x="8170769" y="1689061"/>
            <a:ext cx="4017963" cy="6752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XXX областной  конкурс юных пианистов имени Н.Г. Лаврентьева</a:t>
            </a:r>
          </a:p>
        </p:txBody>
      </p:sp>
      <p:sp>
        <p:nvSpPr>
          <p:cNvPr id="47" name="CustomShape 11"/>
          <p:cNvSpPr/>
          <p:nvPr/>
        </p:nvSpPr>
        <p:spPr>
          <a:xfrm>
            <a:off x="1" y="4298164"/>
            <a:ext cx="3905250" cy="67623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050" b="1" spc="-1" dirty="0">
                <a:solidFill>
                  <a:srgbClr val="000000"/>
                </a:solidFill>
                <a:latin typeface="Roboto"/>
                <a:ea typeface="Roboto"/>
              </a:rPr>
              <a:t>ХХХII открытый областной фестиваль-конкурс детского и юношеского творчества «Театр, где играют дети</a:t>
            </a:r>
            <a:r>
              <a:rPr lang="ru-RU" sz="1050" b="1" spc="-1" dirty="0" smtClean="0">
                <a:solidFill>
                  <a:srgbClr val="000000"/>
                </a:solidFill>
                <a:latin typeface="Roboto"/>
                <a:ea typeface="Roboto"/>
              </a:rPr>
              <a:t>»</a:t>
            </a:r>
            <a:endParaRPr lang="ru-RU" sz="2800" spc="-1" dirty="0">
              <a:latin typeface="Arial"/>
            </a:endParaRPr>
          </a:p>
        </p:txBody>
      </p:sp>
      <p:sp>
        <p:nvSpPr>
          <p:cNvPr id="48" name="CustomShape 11"/>
          <p:cNvSpPr/>
          <p:nvPr/>
        </p:nvSpPr>
        <p:spPr>
          <a:xfrm>
            <a:off x="3905251" y="4298164"/>
            <a:ext cx="4267199" cy="6763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/>
            <a:r>
              <a:rPr lang="ru-RU" sz="1050" b="1" spc="-1" dirty="0">
                <a:solidFill>
                  <a:srgbClr val="000000"/>
                </a:solidFill>
                <a:latin typeface="Roboto"/>
                <a:ea typeface="Roboto"/>
              </a:rPr>
              <a:t>Областной конкурс детского изобразительного искусства «Натура и творчество»</a:t>
            </a:r>
          </a:p>
        </p:txBody>
      </p:sp>
      <p:sp>
        <p:nvSpPr>
          <p:cNvPr id="49" name="CustomShape 11"/>
          <p:cNvSpPr/>
          <p:nvPr/>
        </p:nvSpPr>
        <p:spPr>
          <a:xfrm>
            <a:off x="8172450" y="4299358"/>
            <a:ext cx="4017963" cy="6752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Областной открытый фестиваль конкурс детских духовых оркестров «Серебряные трубы»</a:t>
            </a:r>
          </a:p>
        </p:txBody>
      </p:sp>
      <p:pic>
        <p:nvPicPr>
          <p:cNvPr id="26" name="Picture 4" descr="https://ymco33.ru/wp-content/uploads/2023/03/ZPMbwx-MDmA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4" t="9340" r="184" b="11729"/>
          <a:stretch/>
        </p:blipFill>
        <p:spPr bwMode="auto">
          <a:xfrm>
            <a:off x="4511101" y="2517598"/>
            <a:ext cx="2864408" cy="1695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Рисунок 3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5" t="36527" r="165" b="3115"/>
          <a:stretch/>
        </p:blipFill>
        <p:spPr>
          <a:xfrm>
            <a:off x="3877423" y="2364097"/>
            <a:ext cx="4286886" cy="1940617"/>
          </a:xfrm>
          <a:prstGeom prst="rect">
            <a:avLst/>
          </a:prstGeom>
        </p:spPr>
      </p:pic>
      <p:pic>
        <p:nvPicPr>
          <p:cNvPr id="33" name="Рисунок 32"/>
          <p:cNvPicPr>
            <a:picLocks noChangeAspect="1"/>
          </p:cNvPicPr>
          <p:nvPr/>
        </p:nvPicPr>
        <p:blipFill rotWithShape="1">
          <a:blip r:embed="rId7"/>
          <a:srcRect t="23438" b="10530"/>
          <a:stretch/>
        </p:blipFill>
        <p:spPr>
          <a:xfrm>
            <a:off x="0" y="2364099"/>
            <a:ext cx="3909178" cy="1940615"/>
          </a:xfrm>
          <a:prstGeom prst="rect">
            <a:avLst/>
          </a:prstGeom>
        </p:spPr>
      </p:pic>
      <p:pic>
        <p:nvPicPr>
          <p:cNvPr id="35" name="Рисунок 34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" t="35391" r="-211" b="17513"/>
          <a:stretch/>
        </p:blipFill>
        <p:spPr>
          <a:xfrm>
            <a:off x="8178910" y="2364098"/>
            <a:ext cx="4120603" cy="1940616"/>
          </a:xfrm>
          <a:prstGeom prst="rect">
            <a:avLst/>
          </a:prstGeom>
        </p:spPr>
      </p:pic>
      <p:pic>
        <p:nvPicPr>
          <p:cNvPr id="1026" name="Picture 2" descr="https://sun9-79.userapi.com/impg/e41FgPJGouMXW5OJFpsgN8VVdCmFK6euPajuEQ/nMvXsG9o1vw.jpg?size=2560x1920&amp;quality=95&amp;sign=fc8549bc3071e564959956eebe8d4eba&amp;type=album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623" b="2412"/>
          <a:stretch/>
        </p:blipFill>
        <p:spPr bwMode="auto">
          <a:xfrm>
            <a:off x="-1" y="4974395"/>
            <a:ext cx="3905251" cy="1902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ymco33.ru/wp-content/gallery/natura-i-tvorchestvo-2023/5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92" b="16957"/>
          <a:stretch/>
        </p:blipFill>
        <p:spPr bwMode="auto">
          <a:xfrm>
            <a:off x="3898791" y="4974395"/>
            <a:ext cx="4260739" cy="1902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ymco33.ru/wp-content/uploads/2022/04/DSC03695-scaled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44" t="-31" r="7628" b="21138"/>
          <a:stretch/>
        </p:blipFill>
        <p:spPr bwMode="auto">
          <a:xfrm>
            <a:off x="8149213" y="4974395"/>
            <a:ext cx="4039519" cy="1898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7145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5" name="Table 1"/>
          <p:cNvGraphicFramePr/>
          <p:nvPr/>
        </p:nvGraphicFramePr>
        <p:xfrm>
          <a:off x="1197924" y="3085679"/>
          <a:ext cx="753022" cy="517253"/>
        </p:xfrm>
        <a:graphic>
          <a:graphicData uri="http://schemas.openxmlformats.org/drawingml/2006/table">
            <a:tbl>
              <a:tblPr/>
              <a:tblGrid>
                <a:gridCol w="753022"/>
              </a:tblGrid>
              <a:tr h="517253">
                <a:tc>
                  <a:txBody>
                    <a:bodyPr/>
                    <a:lstStyle/>
                    <a:p>
                      <a:endParaRPr lang="ru-RU" sz="1800"/>
                    </a:p>
                  </a:txBody>
                  <a:tcPr marL="109786" marR="109786" marT="45714" marB="45714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86" name="Table 2"/>
          <p:cNvGraphicFramePr/>
          <p:nvPr/>
        </p:nvGraphicFramePr>
        <p:xfrm>
          <a:off x="1189285" y="2680011"/>
          <a:ext cx="753022" cy="517253"/>
        </p:xfrm>
        <a:graphic>
          <a:graphicData uri="http://schemas.openxmlformats.org/drawingml/2006/table">
            <a:tbl>
              <a:tblPr/>
              <a:tblGrid>
                <a:gridCol w="753022"/>
              </a:tblGrid>
              <a:tr h="517253">
                <a:tc>
                  <a:txBody>
                    <a:bodyPr/>
                    <a:lstStyle/>
                    <a:p>
                      <a:endParaRPr lang="ru-RU" sz="1800"/>
                    </a:p>
                  </a:txBody>
                  <a:tcPr marL="109786" marR="109786" marT="45714" marB="45714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292" name="Group 8"/>
          <p:cNvGrpSpPr/>
          <p:nvPr/>
        </p:nvGrpSpPr>
        <p:grpSpPr>
          <a:xfrm>
            <a:off x="360" y="1961"/>
            <a:ext cx="12188733" cy="1687100"/>
            <a:chOff x="360" y="720"/>
            <a:chExt cx="12190320" cy="1687320"/>
          </a:xfrm>
        </p:grpSpPr>
        <p:pic>
          <p:nvPicPr>
            <p:cNvPr id="293" name="Рисунок 4"/>
            <p:cNvPicPr/>
            <p:nvPr/>
          </p:nvPicPr>
          <p:blipFill>
            <a:blip r:embed="rId3"/>
            <a:stretch/>
          </p:blipFill>
          <p:spPr>
            <a:xfrm>
              <a:off x="360" y="720"/>
              <a:ext cx="3629520" cy="1687320"/>
            </a:xfrm>
            <a:prstGeom prst="rect">
              <a:avLst/>
            </a:prstGeom>
            <a:ln>
              <a:noFill/>
            </a:ln>
          </p:spPr>
        </p:pic>
        <p:sp>
          <p:nvSpPr>
            <p:cNvPr id="294" name="CustomShape 9"/>
            <p:cNvSpPr/>
            <p:nvPr/>
          </p:nvSpPr>
          <p:spPr>
            <a:xfrm>
              <a:off x="3629880" y="720"/>
              <a:ext cx="8560800" cy="1687320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295" name="CustomShape 10"/>
          <p:cNvSpPr/>
          <p:nvPr/>
        </p:nvSpPr>
        <p:spPr>
          <a:xfrm>
            <a:off x="3631087" y="466176"/>
            <a:ext cx="8559326" cy="60221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06" tIns="54353" rIns="108706" bIns="54353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600" b="1" spc="-1" dirty="0" smtClean="0">
                <a:solidFill>
                  <a:srgbClr val="FFFFFF"/>
                </a:solidFill>
                <a:latin typeface="Roboto"/>
              </a:rPr>
              <a:t>Проведено 2 совместных выставочных проекта на базе ГБУК ВО «Центр пропаганды изобразительного искусства»</a:t>
            </a:r>
            <a:endParaRPr lang="ru-RU" sz="1600" spc="-1" dirty="0">
              <a:latin typeface="Roboto"/>
            </a:endParaRPr>
          </a:p>
        </p:txBody>
      </p:sp>
      <p:sp>
        <p:nvSpPr>
          <p:cNvPr id="45" name="CustomShape 11"/>
          <p:cNvSpPr/>
          <p:nvPr/>
        </p:nvSpPr>
        <p:spPr>
          <a:xfrm>
            <a:off x="6429512" y="1789766"/>
            <a:ext cx="5567321" cy="2117111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/>
            <a:r>
              <a:rPr lang="ru-RU" sz="100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  <a:ea typeface="Roboto"/>
              </a:rPr>
              <a:t>Выставка </a:t>
            </a:r>
            <a:r>
              <a:rPr lang="ru-RU" sz="1000" b="1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  <a:ea typeface="Roboto"/>
              </a:rPr>
              <a:t>«Искусство ХХ века</a:t>
            </a:r>
            <a:r>
              <a:rPr lang="ru-RU" sz="1000" b="1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  <a:ea typeface="Roboto"/>
              </a:rPr>
              <a:t>» </a:t>
            </a:r>
            <a:r>
              <a:rPr lang="ru-RU" sz="1000" spc="-1" dirty="0">
                <a:solidFill>
                  <a:srgbClr val="000000"/>
                </a:solidFill>
                <a:latin typeface="Roboto"/>
                <a:ea typeface="Roboto"/>
              </a:rPr>
              <a:t>работала в Центре пропаганды изобразительного искусства </a:t>
            </a:r>
            <a:r>
              <a:rPr lang="ru-RU" sz="1000" b="1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  <a:ea typeface="Roboto"/>
              </a:rPr>
              <a:t>с 21 октября по 17 </a:t>
            </a:r>
            <a:r>
              <a:rPr lang="ru-RU" sz="1000" b="1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  <a:ea typeface="Roboto"/>
              </a:rPr>
              <a:t>декабря.</a:t>
            </a:r>
          </a:p>
          <a:p>
            <a:pPr algn="ctr"/>
            <a:endParaRPr lang="ru-RU" sz="600" spc="-1" dirty="0">
              <a:solidFill>
                <a:schemeClr val="tx1">
                  <a:lumMod val="95000"/>
                  <a:lumOff val="5000"/>
                </a:schemeClr>
              </a:solidFill>
              <a:latin typeface="Roboto"/>
              <a:ea typeface="Roboto"/>
            </a:endParaRPr>
          </a:p>
          <a:p>
            <a:pPr algn="ctr"/>
            <a:r>
              <a:rPr lang="ru-RU" sz="100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  <a:ea typeface="Roboto"/>
              </a:rPr>
              <a:t>Выставка из </a:t>
            </a:r>
            <a:r>
              <a:rPr lang="ru-RU" sz="100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  <a:ea typeface="Roboto"/>
              </a:rPr>
              <a:t>собрания Нижегородского государственного художественного </a:t>
            </a:r>
            <a:r>
              <a:rPr lang="ru-RU" sz="100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  <a:ea typeface="Roboto"/>
              </a:rPr>
              <a:t>музея </a:t>
            </a:r>
            <a:r>
              <a:rPr lang="ru-RU" sz="1000" spc="-1" dirty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  <a:ea typeface="Roboto"/>
              </a:rPr>
              <a:t>охватывает большой период времени: от начала двадцатого столетия до 1970-х годов. 53 произведения ведущих мастеров отечественного искусства позволяют показать основные направления, возникшие и развивавшиеся в течение века и оказавшие большое влияние на формирование индивидуальных манер лучших отечественных художников. Самые ранние работы, представленные на выставке, датированы первым десятилетием века, временем расцвета русского импрессионизма – одного из ключевых художественных направлений той </a:t>
            </a:r>
            <a:r>
              <a:rPr lang="ru-RU" sz="1000" spc="-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Roboto"/>
                <a:ea typeface="Roboto"/>
              </a:rPr>
              <a:t>эпохи. </a:t>
            </a:r>
            <a:r>
              <a:rPr lang="ru-RU" sz="1000" dirty="0">
                <a:solidFill>
                  <a:srgbClr val="303031"/>
                </a:solidFill>
                <a:latin typeface="Philosopher"/>
              </a:rPr>
              <a:t>Творчество живописцев 1930-х годов представлено в экспозиции работами, выполненными в рамках социалистического реализма, который обращается к образам </a:t>
            </a:r>
            <a:r>
              <a:rPr lang="ru-RU" sz="1000" dirty="0" smtClean="0">
                <a:solidFill>
                  <a:srgbClr val="303031"/>
                </a:solidFill>
                <a:latin typeface="Philosopher"/>
              </a:rPr>
              <a:t>общества. </a:t>
            </a:r>
            <a:r>
              <a:rPr lang="ru-RU" sz="1000" dirty="0">
                <a:solidFill>
                  <a:srgbClr val="303031"/>
                </a:solidFill>
                <a:latin typeface="Philosopher"/>
              </a:rPr>
              <a:t>Самая поздняя часть выставляемых работ относится к послевоенному </a:t>
            </a:r>
            <a:r>
              <a:rPr lang="ru-RU" sz="1000" dirty="0" smtClean="0">
                <a:solidFill>
                  <a:srgbClr val="303031"/>
                </a:solidFill>
                <a:latin typeface="Philosopher"/>
              </a:rPr>
              <a:t>периоду.</a:t>
            </a:r>
            <a:endParaRPr lang="ru-RU" sz="1000" dirty="0">
              <a:solidFill>
                <a:srgbClr val="303031"/>
              </a:solidFill>
              <a:latin typeface="Philosopher"/>
            </a:endParaRPr>
          </a:p>
        </p:txBody>
      </p:sp>
      <p:sp>
        <p:nvSpPr>
          <p:cNvPr id="47" name="CustomShape 11"/>
          <p:cNvSpPr/>
          <p:nvPr/>
        </p:nvSpPr>
        <p:spPr>
          <a:xfrm>
            <a:off x="285426" y="1789766"/>
            <a:ext cx="5567321" cy="2114207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000" spc="-1" dirty="0" smtClean="0">
                <a:solidFill>
                  <a:srgbClr val="000000"/>
                </a:solidFill>
                <a:latin typeface="Roboto"/>
                <a:ea typeface="Roboto"/>
              </a:rPr>
              <a:t>Выставка </a:t>
            </a:r>
            <a:r>
              <a:rPr lang="ru-RU" sz="1000" b="1" spc="-1" dirty="0">
                <a:solidFill>
                  <a:srgbClr val="000000"/>
                </a:solidFill>
                <a:latin typeface="Roboto"/>
                <a:ea typeface="Roboto"/>
              </a:rPr>
              <a:t>«Импрессионизм Константина Горбатова» </a:t>
            </a:r>
            <a:r>
              <a:rPr lang="ru-RU" sz="1000" spc="-1" dirty="0" smtClean="0">
                <a:solidFill>
                  <a:srgbClr val="000000"/>
                </a:solidFill>
                <a:latin typeface="Roboto"/>
                <a:ea typeface="Roboto"/>
              </a:rPr>
              <a:t>работала в Центре пропаганды изобразительного искусства </a:t>
            </a:r>
            <a:r>
              <a:rPr lang="ru-RU" sz="1000" b="1" spc="-1" dirty="0">
                <a:solidFill>
                  <a:srgbClr val="000000"/>
                </a:solidFill>
                <a:latin typeface="Roboto"/>
                <a:ea typeface="Roboto"/>
              </a:rPr>
              <a:t>с 7 октября по 10 декабря. </a:t>
            </a:r>
            <a:endParaRPr lang="ru-RU" sz="1000" b="1" spc="-1" dirty="0" smtClean="0">
              <a:solidFill>
                <a:srgbClr val="000000"/>
              </a:solidFill>
              <a:latin typeface="Roboto"/>
              <a:ea typeface="Roboto"/>
            </a:endParaRPr>
          </a:p>
          <a:p>
            <a:pPr algn="ctr">
              <a:lnSpc>
                <a:spcPct val="100000"/>
              </a:lnSpc>
            </a:pPr>
            <a:endParaRPr lang="ru-RU" sz="1000" spc="-1" dirty="0" smtClean="0">
              <a:solidFill>
                <a:srgbClr val="000000"/>
              </a:solidFill>
              <a:latin typeface="Roboto"/>
              <a:ea typeface="Roboto"/>
            </a:endParaRPr>
          </a:p>
          <a:p>
            <a:pPr algn="ctr">
              <a:lnSpc>
                <a:spcPct val="100000"/>
              </a:lnSpc>
            </a:pPr>
            <a:r>
              <a:rPr lang="ru-RU" sz="1000" spc="-1" dirty="0" smtClean="0">
                <a:solidFill>
                  <a:srgbClr val="000000"/>
                </a:solidFill>
                <a:latin typeface="Roboto"/>
                <a:ea typeface="Roboto"/>
              </a:rPr>
              <a:t>Живописные </a:t>
            </a:r>
            <a:r>
              <a:rPr lang="ru-RU" sz="1000" spc="-1" dirty="0">
                <a:solidFill>
                  <a:srgbClr val="000000"/>
                </a:solidFill>
                <a:latin typeface="Roboto"/>
                <a:ea typeface="Roboto"/>
              </a:rPr>
              <a:t>и графические работы Константина Горбатова представляют интерес для широкой публики. Они вобрали в себя традиции реалистической школы живописи, причисляются к направлению импрессионизма, имеют точки соприкосновения с постимпрессионизмом и не чужды эстетике модерна. </a:t>
            </a:r>
            <a:r>
              <a:rPr lang="ru-RU" sz="1000" spc="-1" dirty="0" smtClean="0">
                <a:solidFill>
                  <a:srgbClr val="000000"/>
                </a:solidFill>
                <a:latin typeface="Roboto"/>
                <a:ea typeface="Roboto"/>
              </a:rPr>
              <a:t>Яркая</a:t>
            </a:r>
            <a:r>
              <a:rPr lang="ru-RU" sz="1000" spc="-1" dirty="0">
                <a:solidFill>
                  <a:srgbClr val="000000"/>
                </a:solidFill>
                <a:latin typeface="Roboto"/>
                <a:ea typeface="Roboto"/>
              </a:rPr>
              <a:t>, мажорная живопись контрастирует с судьбой художника, сначала «баловня судьбы», а затем – оказавшегося забытым в последние годы жизни в Берлине при гитлеровском режиме во время Второй мировой войны. Творческий путь Константина Горбатова побуждает задуматься о драматичных судьбах многих деятелей изобразительного искусства во время политических катаклизмов первой половины XX века, а также расширяет представление о направлении русского импрессионизма</a:t>
            </a:r>
            <a:r>
              <a:rPr lang="ru-RU" sz="1000" spc="-1" dirty="0" smtClean="0">
                <a:solidFill>
                  <a:srgbClr val="000000"/>
                </a:solidFill>
                <a:latin typeface="Roboto"/>
                <a:ea typeface="Roboto"/>
              </a:rPr>
              <a:t>.</a:t>
            </a:r>
            <a:endParaRPr lang="ru-RU" sz="1000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grpSp>
        <p:nvGrpSpPr>
          <p:cNvPr id="4" name="Группа 3"/>
          <p:cNvGrpSpPr/>
          <p:nvPr/>
        </p:nvGrpSpPr>
        <p:grpSpPr>
          <a:xfrm>
            <a:off x="6324692" y="4024257"/>
            <a:ext cx="5776959" cy="2465292"/>
            <a:chOff x="4607237" y="2316697"/>
            <a:chExt cx="7479212" cy="3191721"/>
          </a:xfrm>
        </p:grpSpPr>
        <p:pic>
          <p:nvPicPr>
            <p:cNvPr id="24" name="Picture 2" descr="https://sun1-17.userapi.com/impg/NgJbPF-Dl9PWZ6j-Pnl5XwWJDtKwlTA2iHhK7w/ye95kdO1JwA.jpg?size=2560x2559&amp;quality=95&amp;sign=f0d019b0527a69c8eba9b69022f3302c&amp;type=album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07237" y="2319217"/>
              <a:ext cx="3190447" cy="31892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Рисунок 24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390"/>
            <a:stretch/>
          </p:blipFill>
          <p:spPr>
            <a:xfrm>
              <a:off x="7797683" y="3875388"/>
              <a:ext cx="2338411" cy="1630848"/>
            </a:xfrm>
            <a:prstGeom prst="rect">
              <a:avLst/>
            </a:prstGeom>
          </p:spPr>
        </p:pic>
        <p:pic>
          <p:nvPicPr>
            <p:cNvPr id="26" name="Рисунок 25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911"/>
            <a:stretch/>
          </p:blipFill>
          <p:spPr>
            <a:xfrm>
              <a:off x="10092873" y="3903254"/>
              <a:ext cx="1993576" cy="1602982"/>
            </a:xfrm>
            <a:prstGeom prst="rect">
              <a:avLst/>
            </a:prstGeom>
          </p:spPr>
        </p:pic>
        <p:pic>
          <p:nvPicPr>
            <p:cNvPr id="27" name="Рисунок 26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987"/>
            <a:stretch/>
          </p:blipFill>
          <p:spPr>
            <a:xfrm>
              <a:off x="7797684" y="2316697"/>
              <a:ext cx="2289143" cy="1589675"/>
            </a:xfrm>
            <a:prstGeom prst="rect">
              <a:avLst/>
            </a:prstGeom>
          </p:spPr>
        </p:pic>
        <p:pic>
          <p:nvPicPr>
            <p:cNvPr id="28" name="Рисунок 27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05" b="-1"/>
            <a:stretch/>
          </p:blipFill>
          <p:spPr>
            <a:xfrm>
              <a:off x="10086827" y="2316697"/>
              <a:ext cx="1999622" cy="1594128"/>
            </a:xfrm>
            <a:prstGeom prst="rect">
              <a:avLst/>
            </a:prstGeom>
          </p:spPr>
        </p:pic>
      </p:grpSp>
      <p:grpSp>
        <p:nvGrpSpPr>
          <p:cNvPr id="5" name="Группа 4"/>
          <p:cNvGrpSpPr/>
          <p:nvPr/>
        </p:nvGrpSpPr>
        <p:grpSpPr>
          <a:xfrm>
            <a:off x="207388" y="3984504"/>
            <a:ext cx="5757579" cy="2508368"/>
            <a:chOff x="4615070" y="2258652"/>
            <a:chExt cx="7469244" cy="3254078"/>
          </a:xfrm>
        </p:grpSpPr>
        <p:pic>
          <p:nvPicPr>
            <p:cNvPr id="29" name="Picture 2" descr="https://sun9-26.userapi.com/impg/CRA6cvmu2BRmFkItdBDw2nH7Nqyubyb42oJvkg/jfcQFG8voWw.jpg?size=1280x1280&amp;quality=95&amp;sign=8eca7dde9f64441cd784f761adfd8e2a&amp;type=album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5" t="-1699" b="-1"/>
            <a:stretch/>
          </p:blipFill>
          <p:spPr bwMode="auto">
            <a:xfrm>
              <a:off x="4615070" y="2258652"/>
              <a:ext cx="3187635" cy="32497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Рисунок 29"/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11"/>
            <a:stretch/>
          </p:blipFill>
          <p:spPr>
            <a:xfrm>
              <a:off x="7802708" y="2313568"/>
              <a:ext cx="2282384" cy="1598815"/>
            </a:xfrm>
            <a:prstGeom prst="rect">
              <a:avLst/>
            </a:prstGeom>
          </p:spPr>
        </p:pic>
        <p:pic>
          <p:nvPicPr>
            <p:cNvPr id="31" name="Рисунок 30"/>
            <p:cNvPicPr>
              <a:picLocks noChangeAspect="1"/>
            </p:cNvPicPr>
            <p:nvPr/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710"/>
            <a:stretch/>
          </p:blipFill>
          <p:spPr>
            <a:xfrm>
              <a:off x="7802707" y="3912383"/>
              <a:ext cx="2287009" cy="1600347"/>
            </a:xfrm>
            <a:prstGeom prst="rect">
              <a:avLst/>
            </a:prstGeom>
          </p:spPr>
        </p:pic>
        <p:pic>
          <p:nvPicPr>
            <p:cNvPr id="32" name="Рисунок 31"/>
            <p:cNvPicPr>
              <a:picLocks noChangeAspect="1"/>
            </p:cNvPicPr>
            <p:nvPr/>
          </p:nvPicPr>
          <p:blipFill rotWithShape="1"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865"/>
            <a:stretch/>
          </p:blipFill>
          <p:spPr>
            <a:xfrm>
              <a:off x="10085092" y="2312950"/>
              <a:ext cx="1994198" cy="1599476"/>
            </a:xfrm>
            <a:prstGeom prst="rect">
              <a:avLst/>
            </a:prstGeom>
          </p:spPr>
        </p:pic>
        <p:pic>
          <p:nvPicPr>
            <p:cNvPr id="33" name="Рисунок 32"/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6565"/>
            <a:stretch/>
          </p:blipFill>
          <p:spPr>
            <a:xfrm>
              <a:off x="10085089" y="3910683"/>
              <a:ext cx="1999225" cy="159773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6872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5" name="Table 1"/>
          <p:cNvGraphicFramePr/>
          <p:nvPr/>
        </p:nvGraphicFramePr>
        <p:xfrm>
          <a:off x="1197924" y="3085679"/>
          <a:ext cx="753022" cy="517253"/>
        </p:xfrm>
        <a:graphic>
          <a:graphicData uri="http://schemas.openxmlformats.org/drawingml/2006/table">
            <a:tbl>
              <a:tblPr/>
              <a:tblGrid>
                <a:gridCol w="753022"/>
              </a:tblGrid>
              <a:tr h="517253">
                <a:tc>
                  <a:txBody>
                    <a:bodyPr/>
                    <a:lstStyle/>
                    <a:p>
                      <a:endParaRPr lang="ru-RU" sz="1800"/>
                    </a:p>
                  </a:txBody>
                  <a:tcPr marL="109786" marR="109786" marT="45714" marB="45714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86" name="Table 2"/>
          <p:cNvGraphicFramePr/>
          <p:nvPr/>
        </p:nvGraphicFramePr>
        <p:xfrm>
          <a:off x="1189285" y="2680011"/>
          <a:ext cx="753022" cy="517253"/>
        </p:xfrm>
        <a:graphic>
          <a:graphicData uri="http://schemas.openxmlformats.org/drawingml/2006/table">
            <a:tbl>
              <a:tblPr/>
              <a:tblGrid>
                <a:gridCol w="753022"/>
              </a:tblGrid>
              <a:tr h="517253">
                <a:tc>
                  <a:txBody>
                    <a:bodyPr/>
                    <a:lstStyle/>
                    <a:p>
                      <a:endParaRPr lang="ru-RU" sz="1800"/>
                    </a:p>
                  </a:txBody>
                  <a:tcPr marL="109786" marR="109786" marT="45714" marB="45714">
                    <a:lnL w="56880">
                      <a:solidFill>
                        <a:srgbClr val="FFFFFF"/>
                      </a:solidFill>
                    </a:lnL>
                    <a:lnR w="56880">
                      <a:solidFill>
                        <a:srgbClr val="FFFFFF"/>
                      </a:solidFill>
                    </a:lnR>
                    <a:lnT w="56880">
                      <a:solidFill>
                        <a:srgbClr val="FFFFFF"/>
                      </a:solidFill>
                    </a:lnT>
                    <a:lnB w="5688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292" name="Group 8"/>
          <p:cNvGrpSpPr/>
          <p:nvPr/>
        </p:nvGrpSpPr>
        <p:grpSpPr>
          <a:xfrm>
            <a:off x="360" y="1961"/>
            <a:ext cx="12188733" cy="1687100"/>
            <a:chOff x="360" y="720"/>
            <a:chExt cx="12190320" cy="1687320"/>
          </a:xfrm>
        </p:grpSpPr>
        <p:pic>
          <p:nvPicPr>
            <p:cNvPr id="293" name="Рисунок 4"/>
            <p:cNvPicPr/>
            <p:nvPr/>
          </p:nvPicPr>
          <p:blipFill>
            <a:blip r:embed="rId3"/>
            <a:stretch/>
          </p:blipFill>
          <p:spPr>
            <a:xfrm>
              <a:off x="360" y="720"/>
              <a:ext cx="3629520" cy="1687320"/>
            </a:xfrm>
            <a:prstGeom prst="rect">
              <a:avLst/>
            </a:prstGeom>
            <a:ln>
              <a:noFill/>
            </a:ln>
          </p:spPr>
        </p:pic>
        <p:sp>
          <p:nvSpPr>
            <p:cNvPr id="294" name="CustomShape 9"/>
            <p:cNvSpPr/>
            <p:nvPr/>
          </p:nvSpPr>
          <p:spPr>
            <a:xfrm>
              <a:off x="3629880" y="720"/>
              <a:ext cx="8560800" cy="1687320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295" name="CustomShape 10"/>
          <p:cNvSpPr/>
          <p:nvPr/>
        </p:nvSpPr>
        <p:spPr>
          <a:xfrm>
            <a:off x="3631087" y="466176"/>
            <a:ext cx="8559326" cy="60221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06" tIns="54353" rIns="108706" bIns="54353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600" b="1" spc="-1" dirty="0" smtClean="0">
                <a:solidFill>
                  <a:srgbClr val="FFFFFF"/>
                </a:solidFill>
                <a:latin typeface="Roboto"/>
              </a:rPr>
              <a:t>В 2023 году ГАУК ВО «Центр классической музыки</a:t>
            </a:r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» </a:t>
            </a:r>
            <a:r>
              <a:rPr lang="ru-RU" sz="1600" b="1" spc="-1" dirty="0" smtClean="0">
                <a:solidFill>
                  <a:srgbClr val="FFFFFF"/>
                </a:solidFill>
                <a:latin typeface="Roboto"/>
              </a:rPr>
              <a:t>организовано 4 </a:t>
            </a:r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масштабных фестивальных </a:t>
            </a:r>
            <a:r>
              <a:rPr lang="ru-RU" sz="1600" b="1" spc="-1" dirty="0" smtClean="0">
                <a:solidFill>
                  <a:srgbClr val="FFFFFF"/>
                </a:solidFill>
                <a:latin typeface="Roboto"/>
              </a:rPr>
              <a:t>проекта</a:t>
            </a:r>
            <a:endParaRPr lang="ru-RU" sz="1600" spc="-1" dirty="0">
              <a:latin typeface="Roboto"/>
            </a:endParaRPr>
          </a:p>
        </p:txBody>
      </p:sp>
      <p:sp>
        <p:nvSpPr>
          <p:cNvPr id="47" name="CustomShape 11"/>
          <p:cNvSpPr/>
          <p:nvPr/>
        </p:nvSpPr>
        <p:spPr>
          <a:xfrm>
            <a:off x="75592" y="1803163"/>
            <a:ext cx="2974525" cy="940037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С 1 по 8 апреля 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в Центре классической музыки прошел </a:t>
            </a:r>
            <a:r>
              <a:rPr lang="ru-RU" sz="1100" b="1" spc="-1" dirty="0" smtClean="0">
                <a:solidFill>
                  <a:srgbClr val="000000"/>
                </a:solidFill>
                <a:latin typeface="Roboto"/>
                <a:ea typeface="Roboto"/>
              </a:rPr>
              <a:t>«</a:t>
            </a:r>
            <a:r>
              <a:rPr lang="en-US" sz="1100" b="1" spc="-1" dirty="0" smtClean="0">
                <a:solidFill>
                  <a:srgbClr val="000000"/>
                </a:solidFill>
                <a:latin typeface="Roboto"/>
                <a:ea typeface="Roboto"/>
              </a:rPr>
              <a:t>V </a:t>
            </a:r>
            <a:r>
              <a:rPr lang="ru-RU" sz="1100" b="1" spc="-1" dirty="0" err="1" smtClean="0">
                <a:solidFill>
                  <a:srgbClr val="000000"/>
                </a:solidFill>
                <a:latin typeface="Roboto"/>
                <a:ea typeface="Roboto"/>
              </a:rPr>
              <a:t>Танеевский</a:t>
            </a:r>
            <a:r>
              <a:rPr lang="ru-RU" sz="1100" b="1" spc="-1" dirty="0" smtClean="0">
                <a:solidFill>
                  <a:srgbClr val="000000"/>
                </a:solidFill>
                <a:latin typeface="Roboto"/>
                <a:ea typeface="Roboto"/>
              </a:rPr>
              <a:t> фестиваль»</a:t>
            </a:r>
            <a:endParaRPr lang="ru-RU" sz="1100" b="1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sp>
        <p:nvSpPr>
          <p:cNvPr id="30" name="CustomShape 11"/>
          <p:cNvSpPr/>
          <p:nvPr/>
        </p:nvSpPr>
        <p:spPr>
          <a:xfrm>
            <a:off x="3103614" y="1803163"/>
            <a:ext cx="2974525" cy="940037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С </a:t>
            </a:r>
            <a:r>
              <a:rPr lang="ru-RU" sz="1100" b="1" spc="-1" dirty="0" smtClean="0">
                <a:solidFill>
                  <a:srgbClr val="000000"/>
                </a:solidFill>
                <a:latin typeface="Roboto"/>
                <a:ea typeface="Roboto"/>
              </a:rPr>
              <a:t>6 </a:t>
            </a: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по 15 июня 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во Владимирской области прошел 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"X 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Международный фестиваль классической музыки </a:t>
            </a:r>
            <a:r>
              <a:rPr lang="ru-RU" sz="1100" b="1" spc="-1" dirty="0" smtClean="0">
                <a:solidFill>
                  <a:srgbClr val="000000"/>
                </a:solidFill>
                <a:latin typeface="Roboto"/>
                <a:ea typeface="Roboto"/>
              </a:rPr>
              <a:t>«Музыкальная экспедиция</a:t>
            </a:r>
            <a:r>
              <a:rPr lang="ru-RU" sz="1050" b="1" spc="-1" dirty="0" smtClean="0">
                <a:solidFill>
                  <a:srgbClr val="000000"/>
                </a:solidFill>
                <a:latin typeface="Roboto"/>
                <a:ea typeface="Roboto"/>
              </a:rPr>
              <a:t>»</a:t>
            </a:r>
            <a:endParaRPr lang="ru-RU" sz="1050" b="1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sp>
        <p:nvSpPr>
          <p:cNvPr id="31" name="CustomShape 11"/>
          <p:cNvSpPr/>
          <p:nvPr/>
        </p:nvSpPr>
        <p:spPr>
          <a:xfrm>
            <a:off x="6122719" y="1803163"/>
            <a:ext cx="2974525" cy="940037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С </a:t>
            </a:r>
            <a:r>
              <a:rPr lang="en-US" sz="1100" spc="-1" dirty="0" smtClean="0">
                <a:solidFill>
                  <a:srgbClr val="000000"/>
                </a:solidFill>
                <a:latin typeface="Roboto"/>
                <a:ea typeface="Roboto"/>
              </a:rPr>
              <a:t>1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 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по </a:t>
            </a:r>
            <a:r>
              <a:rPr lang="en-US" sz="1100" spc="-1" dirty="0" smtClean="0">
                <a:solidFill>
                  <a:srgbClr val="000000"/>
                </a:solidFill>
                <a:latin typeface="Roboto"/>
                <a:ea typeface="Roboto"/>
              </a:rPr>
              <a:t>2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 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июля 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в Суздале прошел 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фестиваль Дениса </a:t>
            </a:r>
            <a:r>
              <a:rPr lang="ru-RU" sz="1100" spc="-1" dirty="0" err="1">
                <a:solidFill>
                  <a:srgbClr val="000000"/>
                </a:solidFill>
                <a:latin typeface="Roboto"/>
                <a:ea typeface="Roboto"/>
              </a:rPr>
              <a:t>Мацуева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 </a:t>
            </a: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«ALMA MATER: «Новые Имена» в Суздале»</a:t>
            </a:r>
          </a:p>
        </p:txBody>
      </p:sp>
      <p:sp>
        <p:nvSpPr>
          <p:cNvPr id="32" name="CustomShape 11"/>
          <p:cNvSpPr/>
          <p:nvPr/>
        </p:nvSpPr>
        <p:spPr>
          <a:xfrm>
            <a:off x="9141825" y="1803163"/>
            <a:ext cx="2974525" cy="940037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b="1" spc="-1" dirty="0" smtClean="0">
                <a:latin typeface="Roboto"/>
                <a:ea typeface="Roboto"/>
              </a:rPr>
              <a:t>19 </a:t>
            </a:r>
            <a:r>
              <a:rPr lang="ru-RU" sz="1100" b="1" spc="-1" dirty="0">
                <a:latin typeface="Roboto"/>
                <a:ea typeface="Roboto"/>
              </a:rPr>
              <a:t>августа 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в Суздале </a:t>
            </a:r>
            <a:r>
              <a:rPr lang="ru-RU" sz="1100" spc="-1" dirty="0" smtClean="0">
                <a:latin typeface="Roboto"/>
                <a:ea typeface="Roboto"/>
              </a:rPr>
              <a:t>состоялся</a:t>
            </a:r>
            <a:r>
              <a:rPr lang="ru-RU" sz="1100" b="1" spc="-1" dirty="0" smtClean="0">
                <a:latin typeface="Roboto"/>
                <a:ea typeface="Roboto"/>
              </a:rPr>
              <a:t> </a:t>
            </a:r>
            <a:r>
              <a:rPr lang="ru-RU" sz="1100" b="1" spc="-1" dirty="0">
                <a:latin typeface="Roboto"/>
                <a:ea typeface="Roboto"/>
              </a:rPr>
              <a:t>X Всероссийский фестиваль духовной музыки и колокольных звонов «Лето Господне</a:t>
            </a:r>
            <a:r>
              <a:rPr lang="ru-RU" sz="1100" b="1" spc="-1" dirty="0" smtClean="0">
                <a:latin typeface="Roboto"/>
                <a:ea typeface="Roboto"/>
              </a:rPr>
              <a:t>»</a:t>
            </a:r>
            <a:endParaRPr lang="ru-RU" sz="1100" b="1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pic>
        <p:nvPicPr>
          <p:cNvPr id="33" name="Picture 2" descr="https://sun9-65.userapi.com/impg/MdYsZn9rIFnQPgaGbJ3AgXZ6yhCHYlBbeuxpbg/ZlK7n0n3BQM.jpg?size=904x1280&amp;quality=95&amp;sign=d2cd9715f412252e8014f49b45acf8f7&amp;type=album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32" y="2857302"/>
            <a:ext cx="2778967" cy="393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https://sun9-70.userapi.com/impg/ifqm2vPN5HQrdGW7DCj6U_qMZjokMvbp5prmFw/CO-SES6qQ4w.jpg?size=1240x1754&amp;quality=95&amp;sign=30b1d8a96b6d6f99c48dbf817376dfb0&amp;type=album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6161" y="2846430"/>
            <a:ext cx="2789429" cy="3945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https://sun9-39.userapi.com/impg/j5YiIBDMHGq-m7Xsud8IQQ8Wax4vG03sFpMEPA/St0SJRaqi0s.jpg?size=1000x1415&amp;quality=95&amp;sign=9d24c88475eb0fb26ca079e99438cd04&amp;type=album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981" y="2846430"/>
            <a:ext cx="2781999" cy="3936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https://sun9-47.userapi.com/impg/pkcDcy_vs4A5V98lotkK9IW8A24zO8bU-rUQVw/uttm7_nguvw.jpg?size=1240x1754&amp;quality=95&amp;sign=0bfb8cce396236ebd30789d3aaf877f0&amp;type=album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1092" y="2856276"/>
            <a:ext cx="2775990" cy="3926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3360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Рисунок 1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62"/>
          <a:stretch/>
        </p:blipFill>
        <p:spPr>
          <a:xfrm>
            <a:off x="417159" y="2771805"/>
            <a:ext cx="2839349" cy="4047740"/>
          </a:xfrm>
          <a:prstGeom prst="rect">
            <a:avLst/>
          </a:prstGeom>
        </p:spPr>
      </p:pic>
      <p:pic>
        <p:nvPicPr>
          <p:cNvPr id="20" name="Picture 2" descr="https://sun9-44.userapi.com/impg/19FUqlwHRVvl8FpGRWtdLOa2fkjvznVaAXvwhQ/4JP3k8k8gjc.jpg?size=1594x2160&amp;quality=95&amp;sign=100f345cbc925c1d9caa3ac00358ef1f&amp;type=album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07"/>
          <a:stretch/>
        </p:blipFill>
        <p:spPr bwMode="auto">
          <a:xfrm>
            <a:off x="4527536" y="2771805"/>
            <a:ext cx="2839350" cy="4008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Рисунок 2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33"/>
          <a:stretch/>
        </p:blipFill>
        <p:spPr>
          <a:xfrm>
            <a:off x="8637913" y="2771806"/>
            <a:ext cx="2839350" cy="4022102"/>
          </a:xfrm>
          <a:prstGeom prst="rect">
            <a:avLst/>
          </a:prstGeom>
        </p:spPr>
      </p:pic>
      <p:grpSp>
        <p:nvGrpSpPr>
          <p:cNvPr id="292" name="Group 8"/>
          <p:cNvGrpSpPr/>
          <p:nvPr/>
        </p:nvGrpSpPr>
        <p:grpSpPr>
          <a:xfrm>
            <a:off x="360" y="1961"/>
            <a:ext cx="12188733" cy="1687100"/>
            <a:chOff x="360" y="720"/>
            <a:chExt cx="12190320" cy="1687320"/>
          </a:xfrm>
        </p:grpSpPr>
        <p:pic>
          <p:nvPicPr>
            <p:cNvPr id="293" name="Рисунок 4"/>
            <p:cNvPicPr/>
            <p:nvPr/>
          </p:nvPicPr>
          <p:blipFill>
            <a:blip r:embed="rId6"/>
            <a:stretch/>
          </p:blipFill>
          <p:spPr>
            <a:xfrm>
              <a:off x="360" y="720"/>
              <a:ext cx="3629520" cy="1687320"/>
            </a:xfrm>
            <a:prstGeom prst="rect">
              <a:avLst/>
            </a:prstGeom>
            <a:ln>
              <a:noFill/>
            </a:ln>
          </p:spPr>
        </p:pic>
        <p:sp>
          <p:nvSpPr>
            <p:cNvPr id="294" name="CustomShape 9"/>
            <p:cNvSpPr/>
            <p:nvPr/>
          </p:nvSpPr>
          <p:spPr>
            <a:xfrm>
              <a:off x="3629880" y="720"/>
              <a:ext cx="8560800" cy="1687320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295" name="CustomShape 10"/>
          <p:cNvSpPr/>
          <p:nvPr/>
        </p:nvSpPr>
        <p:spPr>
          <a:xfrm>
            <a:off x="3631087" y="466176"/>
            <a:ext cx="8559326" cy="84843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108706" tIns="54353" rIns="108706" bIns="54353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В 2023 году </a:t>
            </a:r>
            <a:r>
              <a:rPr lang="ru-RU" sz="1600" b="1" spc="-1" dirty="0" smtClean="0">
                <a:solidFill>
                  <a:srgbClr val="FFFFFF"/>
                </a:solidFill>
                <a:latin typeface="Roboto"/>
              </a:rPr>
              <a:t>ГАУК </a:t>
            </a:r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ВО «Владимирский областной театр кукол</a:t>
            </a:r>
            <a:r>
              <a:rPr lang="ru-RU" sz="1600" b="1" spc="-1" dirty="0" smtClean="0">
                <a:solidFill>
                  <a:srgbClr val="FFFFFF"/>
                </a:solidFill>
                <a:latin typeface="Roboto"/>
              </a:rPr>
              <a:t>» </a:t>
            </a:r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организовано </a:t>
            </a:r>
            <a:r>
              <a:rPr lang="ru-RU" sz="1600" b="1" spc="-1" dirty="0" smtClean="0">
                <a:solidFill>
                  <a:srgbClr val="FFFFFF"/>
                </a:solidFill>
                <a:latin typeface="Roboto"/>
              </a:rPr>
              <a:t>2 </a:t>
            </a:r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масштабных фестивальных </a:t>
            </a:r>
            <a:r>
              <a:rPr lang="ru-RU" sz="1600" b="1" spc="-1" dirty="0" smtClean="0">
                <a:solidFill>
                  <a:srgbClr val="FFFFFF"/>
                </a:solidFill>
                <a:latin typeface="Roboto"/>
              </a:rPr>
              <a:t>проекта, ГАУК </a:t>
            </a:r>
            <a:r>
              <a:rPr lang="ru-RU" sz="1600" b="1" spc="-1" dirty="0">
                <a:solidFill>
                  <a:srgbClr val="FFFFFF"/>
                </a:solidFill>
                <a:latin typeface="Roboto"/>
              </a:rPr>
              <a:t>ВО «Владимирский областной академический театр </a:t>
            </a:r>
            <a:r>
              <a:rPr lang="ru-RU" sz="1600" b="1" spc="-1" dirty="0" smtClean="0">
                <a:solidFill>
                  <a:srgbClr val="FFFFFF"/>
                </a:solidFill>
                <a:latin typeface="Roboto"/>
              </a:rPr>
              <a:t>драмы» организован 1 масштабный фестивальный проект</a:t>
            </a:r>
            <a:endParaRPr lang="ru-RU" sz="1600" spc="-1" dirty="0">
              <a:latin typeface="Roboto"/>
            </a:endParaRPr>
          </a:p>
        </p:txBody>
      </p:sp>
      <p:sp>
        <p:nvSpPr>
          <p:cNvPr id="47" name="CustomShape 11"/>
          <p:cNvSpPr/>
          <p:nvPr/>
        </p:nvSpPr>
        <p:spPr>
          <a:xfrm>
            <a:off x="73036" y="1778820"/>
            <a:ext cx="3556371" cy="940037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С 4 по 10 апреля </a:t>
            </a:r>
            <a:r>
              <a:rPr lang="ru-RU" sz="1100" spc="-1" dirty="0">
                <a:solidFill>
                  <a:srgbClr val="000000"/>
                </a:solidFill>
                <a:latin typeface="Roboto"/>
                <a:ea typeface="Roboto"/>
              </a:rPr>
              <a:t>во 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Владимирском театре кукол прошел </a:t>
            </a: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Международный фестиваль </a:t>
            </a:r>
            <a:r>
              <a:rPr lang="ru-RU" sz="1100" b="1" spc="-1" dirty="0" err="1" smtClean="0">
                <a:solidFill>
                  <a:srgbClr val="000000"/>
                </a:solidFill>
                <a:latin typeface="Roboto"/>
                <a:ea typeface="Roboto"/>
              </a:rPr>
              <a:t>беби</a:t>
            </a:r>
            <a:r>
              <a:rPr lang="ru-RU" sz="1100" b="1" spc="-1" dirty="0" smtClean="0">
                <a:solidFill>
                  <a:srgbClr val="000000"/>
                </a:solidFill>
                <a:latin typeface="Roboto"/>
                <a:ea typeface="Roboto"/>
              </a:rPr>
              <a:t>-театров «</a:t>
            </a:r>
            <a:r>
              <a:rPr lang="ru-RU" sz="1100" b="1" spc="-1" dirty="0" err="1" smtClean="0">
                <a:solidFill>
                  <a:srgbClr val="000000"/>
                </a:solidFill>
                <a:latin typeface="Roboto"/>
                <a:ea typeface="Roboto"/>
              </a:rPr>
              <a:t>МалышОК</a:t>
            </a:r>
            <a:r>
              <a:rPr lang="ru-RU" sz="1100" b="1" spc="-1" dirty="0" smtClean="0">
                <a:solidFill>
                  <a:srgbClr val="000000"/>
                </a:solidFill>
                <a:latin typeface="Roboto"/>
                <a:ea typeface="Roboto"/>
              </a:rPr>
              <a:t>»</a:t>
            </a:r>
            <a:endParaRPr lang="ru-RU" sz="1100" b="1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sp>
        <p:nvSpPr>
          <p:cNvPr id="30" name="CustomShape 11"/>
          <p:cNvSpPr/>
          <p:nvPr/>
        </p:nvSpPr>
        <p:spPr>
          <a:xfrm>
            <a:off x="4169027" y="1778821"/>
            <a:ext cx="3556371" cy="940037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b="1" spc="-1" dirty="0" smtClean="0">
                <a:solidFill>
                  <a:srgbClr val="000000"/>
                </a:solidFill>
                <a:latin typeface="Roboto"/>
                <a:ea typeface="Roboto"/>
              </a:rPr>
              <a:t>С </a:t>
            </a:r>
            <a:r>
              <a:rPr lang="ru-RU" sz="1100" b="1" spc="-1" dirty="0">
                <a:solidFill>
                  <a:srgbClr val="000000"/>
                </a:solidFill>
                <a:latin typeface="Roboto"/>
                <a:ea typeface="Roboto"/>
              </a:rPr>
              <a:t>14 по 21 </a:t>
            </a:r>
            <a:r>
              <a:rPr lang="ru-RU" sz="1100" b="1" spc="-1" dirty="0" smtClean="0">
                <a:solidFill>
                  <a:srgbClr val="000000"/>
                </a:solidFill>
                <a:latin typeface="Roboto"/>
                <a:ea typeface="Roboto"/>
              </a:rPr>
              <a:t>августа на сценических площадка </a:t>
            </a:r>
            <a:r>
              <a:rPr lang="ru-RU" sz="1100" spc="-1" dirty="0" smtClean="0">
                <a:solidFill>
                  <a:srgbClr val="000000"/>
                </a:solidFill>
                <a:latin typeface="Roboto"/>
                <a:ea typeface="Roboto"/>
              </a:rPr>
              <a:t>Владимира прошел фестиваль </a:t>
            </a:r>
            <a:r>
              <a:rPr lang="ru-RU" sz="1100" b="1" spc="-1" dirty="0">
                <a:latin typeface="Roboto"/>
                <a:ea typeface="Roboto"/>
              </a:rPr>
              <a:t>«Театр. Территория единения» </a:t>
            </a:r>
            <a:endParaRPr lang="ru-RU" sz="1050" b="1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sp>
        <p:nvSpPr>
          <p:cNvPr id="16" name="CustomShape 11"/>
          <p:cNvSpPr/>
          <p:nvPr/>
        </p:nvSpPr>
        <p:spPr>
          <a:xfrm>
            <a:off x="8303767" y="1778820"/>
            <a:ext cx="3556371" cy="940037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108706" tIns="54353" rIns="108706" bIns="54353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b="1" dirty="0"/>
              <a:t>С 14 по 22 сентября </a:t>
            </a:r>
            <a:r>
              <a:rPr lang="ru-RU" sz="1100" dirty="0"/>
              <a:t>во </a:t>
            </a:r>
            <a:r>
              <a:rPr lang="ru-RU" sz="1100" dirty="0" smtClean="0"/>
              <a:t>Владимирском областном театре </a:t>
            </a:r>
            <a:r>
              <a:rPr lang="ru-RU" sz="1100" dirty="0"/>
              <a:t>кукол прошел </a:t>
            </a:r>
            <a:r>
              <a:rPr lang="ru-RU" sz="1100" b="1" dirty="0"/>
              <a:t>V Межрегиональный фестиваль театров кукол «Золотое колечко»</a:t>
            </a:r>
            <a:endParaRPr lang="ru-RU" sz="1050" b="1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642762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Рисунок 3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860"/>
          <a:stretch/>
        </p:blipFill>
        <p:spPr>
          <a:xfrm>
            <a:off x="8169344" y="2939133"/>
            <a:ext cx="1808413" cy="1191710"/>
          </a:xfrm>
          <a:prstGeom prst="rect">
            <a:avLst/>
          </a:prstGeom>
        </p:spPr>
      </p:pic>
      <p:pic>
        <p:nvPicPr>
          <p:cNvPr id="27" name="Рисунок 2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7290" y="2937337"/>
            <a:ext cx="1787618" cy="1191280"/>
          </a:xfrm>
          <a:prstGeom prst="rect">
            <a:avLst/>
          </a:prstGeom>
        </p:spPr>
      </p:pic>
      <p:pic>
        <p:nvPicPr>
          <p:cNvPr id="30" name="Рисунок 2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7276" y="2935058"/>
            <a:ext cx="1799322" cy="1199079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956"/>
          <a:stretch/>
        </p:blipFill>
        <p:spPr>
          <a:xfrm>
            <a:off x="435699" y="2340820"/>
            <a:ext cx="1566259" cy="1069490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7746" y="2333945"/>
            <a:ext cx="1606728" cy="1071361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150"/>
          <a:stretch/>
        </p:blipFill>
        <p:spPr>
          <a:xfrm>
            <a:off x="2130428" y="2336033"/>
            <a:ext cx="1672446" cy="1068903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08" r="5038"/>
          <a:stretch/>
        </p:blipFill>
        <p:spPr>
          <a:xfrm>
            <a:off x="435699" y="3979100"/>
            <a:ext cx="1607900" cy="1062132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102"/>
          <a:stretch/>
        </p:blipFill>
        <p:spPr>
          <a:xfrm>
            <a:off x="2181194" y="3979100"/>
            <a:ext cx="1600732" cy="1060582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522"/>
          <a:stretch/>
        </p:blipFill>
        <p:spPr>
          <a:xfrm>
            <a:off x="3916261" y="3979100"/>
            <a:ext cx="1570139" cy="1058002"/>
          </a:xfrm>
          <a:prstGeom prst="rect">
            <a:avLst/>
          </a:prstGeom>
        </p:spPr>
      </p:pic>
      <p:pic>
        <p:nvPicPr>
          <p:cNvPr id="20" name="Рисунок 19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18"/>
          <a:stretch/>
        </p:blipFill>
        <p:spPr>
          <a:xfrm>
            <a:off x="439113" y="5646821"/>
            <a:ext cx="1601971" cy="1045068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83"/>
          <a:stretch/>
        </p:blipFill>
        <p:spPr>
          <a:xfrm>
            <a:off x="2174039" y="5642811"/>
            <a:ext cx="1572218" cy="1048475"/>
          </a:xfrm>
          <a:prstGeom prst="rect">
            <a:avLst/>
          </a:prstGeom>
        </p:spPr>
      </p:pic>
      <p:pic>
        <p:nvPicPr>
          <p:cNvPr id="26" name="Рисунок 25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64"/>
          <a:stretch/>
        </p:blipFill>
        <p:spPr>
          <a:xfrm>
            <a:off x="3916262" y="5638800"/>
            <a:ext cx="1569082" cy="1052485"/>
          </a:xfrm>
          <a:prstGeom prst="rect">
            <a:avLst/>
          </a:prstGeom>
        </p:spPr>
      </p:pic>
      <p:pic>
        <p:nvPicPr>
          <p:cNvPr id="33" name="Рисунок 32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1419" y="4963725"/>
            <a:ext cx="1800549" cy="1200601"/>
          </a:xfrm>
          <a:prstGeom prst="rect">
            <a:avLst/>
          </a:prstGeom>
        </p:spPr>
      </p:pic>
      <p:pic>
        <p:nvPicPr>
          <p:cNvPr id="34" name="Рисунок 33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51"/>
          <a:stretch/>
        </p:blipFill>
        <p:spPr>
          <a:xfrm>
            <a:off x="8188971" y="4961903"/>
            <a:ext cx="1788785" cy="1198266"/>
          </a:xfrm>
          <a:prstGeom prst="rect">
            <a:avLst/>
          </a:prstGeom>
        </p:spPr>
      </p:pic>
      <p:pic>
        <p:nvPicPr>
          <p:cNvPr id="35" name="Рисунок 34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4759" y="4961626"/>
            <a:ext cx="1801839" cy="1201460"/>
          </a:xfrm>
          <a:prstGeom prst="rect">
            <a:avLst/>
          </a:prstGeom>
        </p:spPr>
      </p:pic>
      <p:sp>
        <p:nvSpPr>
          <p:cNvPr id="32" name="Прямоугольник 31">
            <a:extLst>
              <a:ext uri="{FF2B5EF4-FFF2-40B4-BE49-F238E27FC236}">
                <a16:creationId xmlns="" xmlns:a16="http://schemas.microsoft.com/office/drawing/2014/main" id="{6E464D8E-357A-461B-9237-6C933031859B}"/>
              </a:ext>
            </a:extLst>
          </p:cNvPr>
          <p:cNvSpPr/>
          <p:nvPr/>
        </p:nvSpPr>
        <p:spPr>
          <a:xfrm>
            <a:off x="373305" y="1808075"/>
            <a:ext cx="5177312" cy="472323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ru-RU" sz="1000" b="1" spc="-1" dirty="0">
                <a:solidFill>
                  <a:srgbClr val="000000"/>
                </a:solidFill>
                <a:latin typeface="Roboto"/>
                <a:ea typeface="Roboto"/>
              </a:rPr>
              <a:t>Всероссийская акция «Мирный рассвет» </a:t>
            </a:r>
            <a:r>
              <a:rPr lang="ru-RU" sz="1000" spc="-1" dirty="0">
                <a:solidFill>
                  <a:srgbClr val="000000"/>
                </a:solidFill>
                <a:latin typeface="Roboto"/>
                <a:ea typeface="Roboto"/>
              </a:rPr>
              <a:t>в </a:t>
            </a:r>
            <a:r>
              <a:rPr lang="ru-RU" sz="1000" spc="-1" dirty="0" err="1" smtClean="0">
                <a:solidFill>
                  <a:srgbClr val="000000"/>
                </a:solidFill>
                <a:latin typeface="Roboto"/>
                <a:ea typeface="Roboto"/>
              </a:rPr>
              <a:t>Киржаче</a:t>
            </a:r>
            <a:endParaRPr lang="ru-RU" sz="1000" spc="-1" dirty="0" smtClean="0">
              <a:solidFill>
                <a:srgbClr val="000000"/>
              </a:solidFill>
              <a:latin typeface="Roboto"/>
              <a:ea typeface="Roboto"/>
            </a:endParaRPr>
          </a:p>
          <a:p>
            <a:pPr algn="ctr">
              <a:defRPr/>
            </a:pPr>
            <a:r>
              <a:rPr lang="ru-RU" sz="1000" spc="-1" dirty="0" smtClean="0">
                <a:solidFill>
                  <a:srgbClr val="000000"/>
                </a:solidFill>
                <a:latin typeface="Roboto"/>
                <a:ea typeface="Roboto"/>
              </a:rPr>
              <a:t>(АНО содействия </a:t>
            </a:r>
            <a:r>
              <a:rPr lang="ru-RU" sz="1000" spc="-1" dirty="0">
                <a:solidFill>
                  <a:srgbClr val="000000"/>
                </a:solidFill>
                <a:latin typeface="Roboto"/>
                <a:ea typeface="Roboto"/>
              </a:rPr>
              <a:t>духовному возрождению общества «Мирный рассвет»)</a:t>
            </a:r>
          </a:p>
        </p:txBody>
      </p:sp>
      <p:sp>
        <p:nvSpPr>
          <p:cNvPr id="28" name="Прямоугольник 27">
            <a:extLst>
              <a:ext uri="{FF2B5EF4-FFF2-40B4-BE49-F238E27FC236}">
                <a16:creationId xmlns="" xmlns:a16="http://schemas.microsoft.com/office/drawing/2014/main" id="{6E464D8E-357A-461B-9237-6C933031859B}"/>
              </a:ext>
            </a:extLst>
          </p:cNvPr>
          <p:cNvSpPr/>
          <p:nvPr/>
        </p:nvSpPr>
        <p:spPr>
          <a:xfrm>
            <a:off x="381310" y="3464663"/>
            <a:ext cx="5169306" cy="45685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ru-RU" sz="1000" spc="-1" dirty="0">
                <a:solidFill>
                  <a:srgbClr val="000000"/>
                </a:solidFill>
                <a:latin typeface="Roboto"/>
                <a:ea typeface="Roboto"/>
              </a:rPr>
              <a:t>Проект </a:t>
            </a:r>
            <a:r>
              <a:rPr lang="ru-RU" sz="1000" b="1" spc="-1" dirty="0">
                <a:solidFill>
                  <a:srgbClr val="000000"/>
                </a:solidFill>
                <a:latin typeface="Roboto"/>
                <a:ea typeface="Roboto"/>
              </a:rPr>
              <a:t>«Островский. Игра в чтение</a:t>
            </a:r>
            <a:r>
              <a:rPr lang="ru-RU" sz="1000" b="1" spc="-1" dirty="0" smtClean="0">
                <a:solidFill>
                  <a:srgbClr val="000000"/>
                </a:solidFill>
                <a:latin typeface="Roboto"/>
                <a:ea typeface="Roboto"/>
              </a:rPr>
              <a:t>»</a:t>
            </a:r>
          </a:p>
          <a:p>
            <a:pPr algn="ctr">
              <a:defRPr/>
            </a:pPr>
            <a:r>
              <a:rPr lang="ru-RU" sz="1000" spc="-1" dirty="0" smtClean="0">
                <a:solidFill>
                  <a:srgbClr val="000000"/>
                </a:solidFill>
                <a:latin typeface="Roboto"/>
                <a:ea typeface="Roboto"/>
              </a:rPr>
              <a:t>(Владимирская региональная НКО в поддержку чтения «Буквица»)</a:t>
            </a:r>
            <a:endParaRPr lang="ru-RU" sz="1000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sp>
        <p:nvSpPr>
          <p:cNvPr id="36" name="Прямоугольник 35">
            <a:extLst>
              <a:ext uri="{FF2B5EF4-FFF2-40B4-BE49-F238E27FC236}">
                <a16:creationId xmlns="" xmlns:a16="http://schemas.microsoft.com/office/drawing/2014/main" id="{6E464D8E-357A-461B-9237-6C933031859B}"/>
              </a:ext>
            </a:extLst>
          </p:cNvPr>
          <p:cNvSpPr/>
          <p:nvPr/>
        </p:nvSpPr>
        <p:spPr>
          <a:xfrm>
            <a:off x="373305" y="5092331"/>
            <a:ext cx="5177311" cy="47909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ru-RU" sz="1000" spc="-1" dirty="0">
                <a:solidFill>
                  <a:srgbClr val="000000"/>
                </a:solidFill>
                <a:latin typeface="Roboto"/>
                <a:ea typeface="Roboto"/>
              </a:rPr>
              <a:t>Концертная программа народного ансамбля «Талица» посвященная 245-летию города Вязники </a:t>
            </a:r>
            <a:r>
              <a:rPr lang="ru-RU" sz="1000" b="1" spc="-1" dirty="0">
                <a:solidFill>
                  <a:srgbClr val="000000"/>
                </a:solidFill>
                <a:latin typeface="Roboto"/>
                <a:ea typeface="Roboto"/>
              </a:rPr>
              <a:t>«На семи венцах </a:t>
            </a:r>
            <a:r>
              <a:rPr lang="ru-RU" sz="1000" b="1" spc="-1" dirty="0" err="1">
                <a:solidFill>
                  <a:srgbClr val="000000"/>
                </a:solidFill>
                <a:latin typeface="Roboto"/>
                <a:ea typeface="Roboto"/>
              </a:rPr>
              <a:t>Клязьмы</a:t>
            </a:r>
            <a:r>
              <a:rPr lang="ru-RU" sz="1000" b="1" spc="-1" dirty="0">
                <a:solidFill>
                  <a:srgbClr val="000000"/>
                </a:solidFill>
                <a:latin typeface="Roboto"/>
                <a:ea typeface="Roboto"/>
              </a:rPr>
              <a:t>» </a:t>
            </a:r>
            <a:endParaRPr lang="ru-RU" sz="1000" b="1" spc="-1" dirty="0" smtClean="0">
              <a:solidFill>
                <a:srgbClr val="000000"/>
              </a:solidFill>
              <a:latin typeface="Roboto"/>
              <a:ea typeface="Roboto"/>
            </a:endParaRPr>
          </a:p>
          <a:p>
            <a:pPr algn="ctr">
              <a:defRPr/>
            </a:pPr>
            <a:r>
              <a:rPr lang="ru-RU" sz="1000" spc="-1" dirty="0" smtClean="0">
                <a:solidFill>
                  <a:srgbClr val="000000"/>
                </a:solidFill>
                <a:latin typeface="Roboto"/>
                <a:ea typeface="Roboto"/>
              </a:rPr>
              <a:t>(АНО «</a:t>
            </a:r>
            <a:r>
              <a:rPr lang="ru-RU" sz="1000" spc="-1" dirty="0">
                <a:solidFill>
                  <a:srgbClr val="000000"/>
                </a:solidFill>
                <a:latin typeface="Roboto"/>
                <a:ea typeface="Roboto"/>
              </a:rPr>
              <a:t>Социальное и культурное партнерство</a:t>
            </a:r>
            <a:r>
              <a:rPr lang="ru-RU" sz="1000" spc="-1" dirty="0" smtClean="0">
                <a:solidFill>
                  <a:srgbClr val="000000"/>
                </a:solidFill>
                <a:latin typeface="Roboto"/>
                <a:ea typeface="Roboto"/>
              </a:rPr>
              <a:t>»)</a:t>
            </a:r>
            <a:endParaRPr lang="ru-RU" sz="1000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sp>
        <p:nvSpPr>
          <p:cNvPr id="23" name="Прямоугольник 22">
            <a:extLst>
              <a:ext uri="{FF2B5EF4-FFF2-40B4-BE49-F238E27FC236}">
                <a16:creationId xmlns="" xmlns:a16="http://schemas.microsoft.com/office/drawing/2014/main" id="{6E464D8E-357A-461B-9237-6C933031859B}"/>
              </a:ext>
            </a:extLst>
          </p:cNvPr>
          <p:cNvSpPr/>
          <p:nvPr/>
        </p:nvSpPr>
        <p:spPr>
          <a:xfrm>
            <a:off x="6464613" y="2249441"/>
            <a:ext cx="5169354" cy="45518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ru-RU" sz="1000" spc="-1" dirty="0">
                <a:solidFill>
                  <a:srgbClr val="000000"/>
                </a:solidFill>
                <a:latin typeface="Roboto"/>
                <a:ea typeface="Roboto"/>
              </a:rPr>
              <a:t>Культурно просветительский проект «Летние концерты духовой музыки в Усадьбе Храповицкого» (Фонд развития Государственного Владимиро-Суздальского </a:t>
            </a:r>
            <a:r>
              <a:rPr lang="ru-RU" sz="1000" spc="-1" dirty="0" smtClean="0">
                <a:solidFill>
                  <a:srgbClr val="000000"/>
                </a:solidFill>
                <a:latin typeface="Roboto"/>
                <a:ea typeface="Roboto"/>
              </a:rPr>
              <a:t>музея-заповедника)</a:t>
            </a:r>
            <a:endParaRPr lang="ru-RU" sz="1000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sp>
        <p:nvSpPr>
          <p:cNvPr id="29" name="Прямоугольник 28">
            <a:extLst>
              <a:ext uri="{FF2B5EF4-FFF2-40B4-BE49-F238E27FC236}">
                <a16:creationId xmlns="" xmlns:a16="http://schemas.microsoft.com/office/drawing/2014/main" id="{6E464D8E-357A-461B-9237-6C933031859B}"/>
              </a:ext>
            </a:extLst>
          </p:cNvPr>
          <p:cNvSpPr/>
          <p:nvPr/>
        </p:nvSpPr>
        <p:spPr>
          <a:xfrm>
            <a:off x="6464614" y="4300517"/>
            <a:ext cx="5169353" cy="45685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ru-RU" sz="1000" spc="-1" dirty="0" smtClean="0">
                <a:solidFill>
                  <a:srgbClr val="000000"/>
                </a:solidFill>
                <a:latin typeface="Roboto"/>
                <a:ea typeface="Roboto"/>
              </a:rPr>
              <a:t>Проект </a:t>
            </a:r>
            <a:r>
              <a:rPr lang="ru-RU" sz="1000" spc="-1" dirty="0">
                <a:solidFill>
                  <a:srgbClr val="000000"/>
                </a:solidFill>
                <a:latin typeface="Roboto"/>
                <a:ea typeface="Roboto"/>
              </a:rPr>
              <a:t>Хореографический фестиваль «Балет детям</a:t>
            </a:r>
            <a:r>
              <a:rPr lang="ru-RU" sz="1000" spc="-1" dirty="0" smtClean="0">
                <a:solidFill>
                  <a:srgbClr val="000000"/>
                </a:solidFill>
                <a:latin typeface="Roboto"/>
                <a:ea typeface="Roboto"/>
              </a:rPr>
              <a:t>»</a:t>
            </a:r>
          </a:p>
          <a:p>
            <a:pPr algn="ctr">
              <a:defRPr/>
            </a:pPr>
            <a:r>
              <a:rPr lang="ru-RU" sz="1000" spc="-1" dirty="0" smtClean="0">
                <a:solidFill>
                  <a:srgbClr val="000000"/>
                </a:solidFill>
                <a:latin typeface="Roboto"/>
                <a:ea typeface="Roboto"/>
              </a:rPr>
              <a:t>(АНО профессионального </a:t>
            </a:r>
            <a:r>
              <a:rPr lang="ru-RU" sz="1000" spc="-1" dirty="0">
                <a:solidFill>
                  <a:srgbClr val="000000"/>
                </a:solidFill>
                <a:latin typeface="Roboto"/>
                <a:ea typeface="Roboto"/>
              </a:rPr>
              <a:t>образования «Школа классического танца</a:t>
            </a:r>
            <a:r>
              <a:rPr lang="ru-RU" sz="1000" spc="-1" dirty="0" smtClean="0">
                <a:solidFill>
                  <a:srgbClr val="000000"/>
                </a:solidFill>
                <a:latin typeface="Roboto"/>
                <a:ea typeface="Roboto"/>
              </a:rPr>
              <a:t>»)</a:t>
            </a:r>
            <a:endParaRPr lang="ru-RU" sz="1000" spc="-1" dirty="0">
              <a:solidFill>
                <a:srgbClr val="000000"/>
              </a:solidFill>
              <a:latin typeface="Roboto"/>
              <a:ea typeface="Roboto"/>
            </a:endParaRPr>
          </a:p>
        </p:txBody>
      </p:sp>
      <p:grpSp>
        <p:nvGrpSpPr>
          <p:cNvPr id="3" name="Группа 5"/>
          <p:cNvGrpSpPr/>
          <p:nvPr/>
        </p:nvGrpSpPr>
        <p:grpSpPr>
          <a:xfrm>
            <a:off x="-1" y="1241"/>
            <a:ext cx="12190413" cy="1688375"/>
            <a:chOff x="0" y="0"/>
            <a:chExt cx="12192000" cy="1688595"/>
          </a:xfrm>
        </p:grpSpPr>
        <p:pic>
          <p:nvPicPr>
            <p:cNvPr id="5" name="Рисунок 4"/>
            <p:cNvPicPr>
              <a:picLocks noChangeAspect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3630175" cy="1688595"/>
            </a:xfrm>
            <a:prstGeom prst="rect">
              <a:avLst/>
            </a:prstGeom>
          </p:spPr>
        </p:pic>
        <p:sp>
          <p:nvSpPr>
            <p:cNvPr id="17" name="Прямоугольник 16"/>
            <p:cNvSpPr/>
            <p:nvPr/>
          </p:nvSpPr>
          <p:spPr>
            <a:xfrm>
              <a:off x="3630175" y="0"/>
              <a:ext cx="8561825" cy="1688595"/>
            </a:xfrm>
            <a:prstGeom prst="rect">
              <a:avLst/>
            </a:prstGeom>
            <a:solidFill>
              <a:srgbClr val="7C6E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defRPr/>
              </a:pPr>
              <a:endParaRPr lang="ru-RU">
                <a:solidFill>
                  <a:prstClr val="white"/>
                </a:solidFill>
              </a:endParaRPr>
            </a:p>
          </p:txBody>
        </p:sp>
      </p:grpSp>
      <p:sp>
        <p:nvSpPr>
          <p:cNvPr id="40" name="Прямоугольник 39"/>
          <p:cNvSpPr/>
          <p:nvPr/>
        </p:nvSpPr>
        <p:spPr>
          <a:xfrm>
            <a:off x="3629701" y="541065"/>
            <a:ext cx="856071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ru-RU" sz="2000" b="1" dirty="0">
                <a:solidFill>
                  <a:prstClr val="white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Организована </a:t>
            </a:r>
            <a:r>
              <a:rPr lang="ru-RU" sz="2000" b="1" dirty="0" err="1">
                <a:solidFill>
                  <a:prstClr val="white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грантовая</a:t>
            </a:r>
            <a:r>
              <a:rPr lang="ru-RU" sz="2000" b="1" dirty="0">
                <a:solidFill>
                  <a:prstClr val="white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 </a:t>
            </a:r>
            <a:r>
              <a:rPr lang="ru-RU" sz="2000" b="1" dirty="0" smtClean="0">
                <a:solidFill>
                  <a:prstClr val="white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поддержка творческих проектов 5 НКО</a:t>
            </a:r>
            <a:endParaRPr lang="ru-RU" sz="2000" b="1" dirty="0">
              <a:solidFill>
                <a:prstClr val="white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2485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20" r="20237"/>
          <a:stretch/>
        </p:blipFill>
        <p:spPr>
          <a:xfrm>
            <a:off x="219266" y="4284617"/>
            <a:ext cx="3628115" cy="2392408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7300" y="1799915"/>
            <a:ext cx="3588817" cy="2393012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740" y="4276725"/>
            <a:ext cx="3599747" cy="2400300"/>
          </a:xfrm>
          <a:prstGeom prst="rect">
            <a:avLst/>
          </a:prstGeom>
        </p:spPr>
      </p:pic>
      <p:sp>
        <p:nvSpPr>
          <p:cNvPr id="23" name="CustomShape 12"/>
          <p:cNvSpPr/>
          <p:nvPr/>
        </p:nvSpPr>
        <p:spPr>
          <a:xfrm>
            <a:off x="123479" y="1830730"/>
            <a:ext cx="3827768" cy="2296767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dirty="0" smtClean="0"/>
              <a:t>Волонтеры культуры совместно с Владимирской областной библиотекой для детей и молодежи в 2023 году продолжили реализацию проекта </a:t>
            </a:r>
            <a:r>
              <a:rPr lang="ru-RU" sz="1100" b="1" dirty="0" smtClean="0"/>
              <a:t>«Добрая книга от доброго сердца». </a:t>
            </a:r>
            <a:r>
              <a:rPr lang="ru-RU" sz="1100" dirty="0" smtClean="0"/>
              <a:t>За этот год было подарено более 500 книг сельским библиотекам Владимирской области. Для юных читателей волонтеры проводили различные игры, разыгрывали театральные представления по детским сказкам, проводили мастер-классы.  </a:t>
            </a:r>
            <a:endParaRPr lang="ru-RU" sz="1100" dirty="0"/>
          </a:p>
        </p:txBody>
      </p:sp>
      <p:sp>
        <p:nvSpPr>
          <p:cNvPr id="22" name="CustomShape 12"/>
          <p:cNvSpPr/>
          <p:nvPr/>
        </p:nvSpPr>
        <p:spPr>
          <a:xfrm>
            <a:off x="8265612" y="1799915"/>
            <a:ext cx="3827768" cy="2296767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090" spc="-1" dirty="0" smtClean="0">
                <a:latin typeface="Roboto"/>
                <a:ea typeface="Roboto"/>
              </a:rPr>
              <a:t>В 2023 году Региональный добровольческий центр стал участником федерального проекта </a:t>
            </a:r>
            <a:r>
              <a:rPr lang="ru-RU" sz="1090" b="1" spc="-1" dirty="0" smtClean="0">
                <a:latin typeface="Roboto"/>
                <a:ea typeface="Roboto"/>
              </a:rPr>
              <a:t>«Увлеченные культурой». </a:t>
            </a:r>
            <a:r>
              <a:rPr lang="ru-RU" sz="1090" spc="-1" dirty="0" smtClean="0">
                <a:latin typeface="Roboto"/>
                <a:ea typeface="Roboto"/>
              </a:rPr>
              <a:t>Был выбран лучший проект команды «</a:t>
            </a:r>
            <a:r>
              <a:rPr lang="en-US" sz="1090" spc="-1" dirty="0" smtClean="0">
                <a:latin typeface="Roboto"/>
                <a:ea typeface="Roboto"/>
              </a:rPr>
              <a:t>Web</a:t>
            </a:r>
            <a:r>
              <a:rPr lang="ru-RU" sz="1090" spc="-1" dirty="0" smtClean="0">
                <a:latin typeface="Roboto"/>
                <a:ea typeface="Roboto"/>
              </a:rPr>
              <a:t>-культура» – «</a:t>
            </a:r>
            <a:r>
              <a:rPr lang="ru-RU" sz="1090" spc="-1" dirty="0" err="1" smtClean="0">
                <a:latin typeface="Roboto"/>
                <a:ea typeface="Roboto"/>
              </a:rPr>
              <a:t>Гороховецкий</a:t>
            </a:r>
            <a:r>
              <a:rPr lang="ru-RU" sz="1090" spc="-1" dirty="0" smtClean="0">
                <a:latin typeface="Roboto"/>
                <a:ea typeface="Roboto"/>
              </a:rPr>
              <a:t> </a:t>
            </a:r>
            <a:r>
              <a:rPr lang="en-US" sz="1090" spc="-1" dirty="0" err="1" smtClean="0">
                <a:latin typeface="Roboto"/>
                <a:ea typeface="Roboto"/>
              </a:rPr>
              <a:t>DeLoreen</a:t>
            </a:r>
            <a:r>
              <a:rPr lang="ru-RU" sz="1090" spc="-1" dirty="0" smtClean="0">
                <a:latin typeface="Roboto"/>
                <a:ea typeface="Roboto"/>
              </a:rPr>
              <a:t>». Активисты создали туристически1й маршрут, в котором при помощи ИТ погрузятся в эпоху Средневековья. </a:t>
            </a:r>
            <a:endParaRPr lang="ru-RU" sz="1090" spc="-1" dirty="0">
              <a:latin typeface="Roboto"/>
              <a:ea typeface="Roboto"/>
            </a:endParaRPr>
          </a:p>
        </p:txBody>
      </p:sp>
      <p:sp>
        <p:nvSpPr>
          <p:cNvPr id="24" name="CustomShape 12"/>
          <p:cNvSpPr/>
          <p:nvPr/>
        </p:nvSpPr>
        <p:spPr>
          <a:xfrm>
            <a:off x="4197560" y="4325846"/>
            <a:ext cx="3827768" cy="2296767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dirty="0" smtClean="0"/>
              <a:t>Волонтеры культуры Владимирской области совместно с Инспекцией государственной охраной объектов культурного наследия Владимирской области при поддержке Министерства культуры Владимирской области провели различные акции по сохранению памятников и объектов культурного наследия в рамках проекта </a:t>
            </a:r>
            <a:r>
              <a:rPr lang="ru-RU" sz="1100" b="1" dirty="0" smtClean="0"/>
              <a:t>«Симфония памяти»</a:t>
            </a:r>
            <a:r>
              <a:rPr lang="ru-RU" sz="1100" dirty="0" smtClean="0"/>
              <a:t>. Проект направлен на облагораживание объектов культурного наследия, а также популяризацию родного края среди молодого поколения. За 2023 год было проведено 5 субботников. </a:t>
            </a:r>
            <a:endParaRPr lang="ru-RU" sz="1090" spc="-1" dirty="0">
              <a:latin typeface="Roboto"/>
              <a:ea typeface="Roboto"/>
            </a:endParaRPr>
          </a:p>
        </p:txBody>
      </p:sp>
      <p:grpSp>
        <p:nvGrpSpPr>
          <p:cNvPr id="18" name="Group 8"/>
          <p:cNvGrpSpPr/>
          <p:nvPr/>
        </p:nvGrpSpPr>
        <p:grpSpPr>
          <a:xfrm>
            <a:off x="2519" y="1961"/>
            <a:ext cx="12172175" cy="1670902"/>
            <a:chOff x="2520" y="720"/>
            <a:chExt cx="12173760" cy="1671120"/>
          </a:xfrm>
        </p:grpSpPr>
        <p:pic>
          <p:nvPicPr>
            <p:cNvPr id="19" name="Рисунок 4"/>
            <p:cNvPicPr/>
            <p:nvPr/>
          </p:nvPicPr>
          <p:blipFill>
            <a:blip r:embed="rId6"/>
            <a:stretch/>
          </p:blipFill>
          <p:spPr>
            <a:xfrm>
              <a:off x="2520" y="720"/>
              <a:ext cx="3613680" cy="1671120"/>
            </a:xfrm>
            <a:prstGeom prst="rect">
              <a:avLst/>
            </a:prstGeom>
            <a:ln>
              <a:noFill/>
            </a:ln>
          </p:spPr>
        </p:pic>
        <p:sp>
          <p:nvSpPr>
            <p:cNvPr id="20" name="CustomShape 9"/>
            <p:cNvSpPr/>
            <p:nvPr/>
          </p:nvSpPr>
          <p:spPr>
            <a:xfrm>
              <a:off x="3505320" y="720"/>
              <a:ext cx="8670960" cy="167112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pic>
        <p:nvPicPr>
          <p:cNvPr id="712" name="Рисунок 4"/>
          <p:cNvPicPr/>
          <p:nvPr/>
        </p:nvPicPr>
        <p:blipFill>
          <a:blip r:embed="rId6"/>
          <a:stretch/>
        </p:blipFill>
        <p:spPr>
          <a:xfrm>
            <a:off x="2520" y="1800"/>
            <a:ext cx="3611520" cy="1668960"/>
          </a:xfrm>
          <a:prstGeom prst="rect">
            <a:avLst/>
          </a:prstGeom>
          <a:ln>
            <a:noFill/>
          </a:ln>
        </p:spPr>
      </p:pic>
      <p:sp>
        <p:nvSpPr>
          <p:cNvPr id="714" name="CustomShape 9"/>
          <p:cNvSpPr/>
          <p:nvPr/>
        </p:nvSpPr>
        <p:spPr>
          <a:xfrm>
            <a:off x="4231807" y="395143"/>
            <a:ext cx="8019360" cy="94077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800" b="1" strike="noStrike" spc="-1" dirty="0" smtClean="0">
                <a:solidFill>
                  <a:srgbClr val="FFFFFF"/>
                </a:solidFill>
                <a:latin typeface="Roboto"/>
                <a:ea typeface="Roboto"/>
              </a:rPr>
              <a:t>В 2023 году активисты регионального добровольческого центра «Волонтеры культуры» приняли участие в крупных культурных событиях</a:t>
            </a:r>
            <a:endParaRPr lang="ru-RU" sz="1800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4033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sun9-7.userapi.com/impg/Vtp_e3lDZHIgRK2gFUz4jCVH8tr5xI-K7djs4Q/3vZvcjo7HgM.jpg?size=1280x729&amp;quality=95&amp;sign=fef52cdb81a42e7ade7035ba96dd60b6&amp;type=album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139"/>
          <a:stretch/>
        </p:blipFill>
        <p:spPr bwMode="auto">
          <a:xfrm>
            <a:off x="232863" y="4279446"/>
            <a:ext cx="3614518" cy="2397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0740" y="1799913"/>
            <a:ext cx="3631477" cy="2424011"/>
          </a:xfrm>
          <a:prstGeom prst="rect">
            <a:avLst/>
          </a:prstGeom>
        </p:spPr>
      </p:pic>
      <p:pic>
        <p:nvPicPr>
          <p:cNvPr id="6" name="Picture 4" descr="https://sun9-51.userapi.com/impg/eOIbvcJ-4SeZK9d2Qn9325z8ECotgjNevk-WGA/8c28yyqoKWE.jpg?size=2560x1920&amp;quality=95&amp;sign=6c3fef05f7cb0f6ae45acf1e44c47c7b&amp;type=album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57"/>
          <a:stretch/>
        </p:blipFill>
        <p:spPr bwMode="auto">
          <a:xfrm>
            <a:off x="8396901" y="4278702"/>
            <a:ext cx="3585587" cy="2410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CustomShape 12"/>
          <p:cNvSpPr/>
          <p:nvPr/>
        </p:nvSpPr>
        <p:spPr>
          <a:xfrm>
            <a:off x="123478" y="1823899"/>
            <a:ext cx="3827768" cy="2296767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dirty="0" smtClean="0"/>
              <a:t>В марте была получена франшиза </a:t>
            </a:r>
            <a:r>
              <a:rPr lang="ru-RU" sz="1100" b="1" dirty="0" smtClean="0"/>
              <a:t>«</a:t>
            </a:r>
            <a:r>
              <a:rPr lang="ru-RU" sz="1100" b="1" dirty="0" err="1" smtClean="0"/>
              <a:t>Добро.Центр</a:t>
            </a:r>
            <a:r>
              <a:rPr lang="ru-RU" sz="1100" b="1" dirty="0" smtClean="0"/>
              <a:t>»</a:t>
            </a:r>
            <a:r>
              <a:rPr lang="ru-RU" sz="1100" dirty="0" smtClean="0"/>
              <a:t>. На базе регионального добровольческого центра «Волонтеры культуры» создан «</a:t>
            </a:r>
            <a:r>
              <a:rPr lang="ru-RU" sz="1100" dirty="0" err="1" smtClean="0"/>
              <a:t>Добро.Центр</a:t>
            </a:r>
            <a:r>
              <a:rPr lang="ru-RU" sz="1100" dirty="0" smtClean="0"/>
              <a:t>» в сфере культуры. </a:t>
            </a:r>
            <a:endParaRPr lang="ru-RU" sz="1100" dirty="0"/>
          </a:p>
        </p:txBody>
      </p:sp>
      <p:sp>
        <p:nvSpPr>
          <p:cNvPr id="22" name="CustomShape 12"/>
          <p:cNvSpPr/>
          <p:nvPr/>
        </p:nvSpPr>
        <p:spPr>
          <a:xfrm>
            <a:off x="8271641" y="1830730"/>
            <a:ext cx="3827768" cy="2296767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090" spc="-1" dirty="0" smtClean="0">
                <a:latin typeface="Roboto"/>
                <a:ea typeface="Roboto"/>
              </a:rPr>
              <a:t>В 2023 году были проведены мероприятия в рамках проекта </a:t>
            </a:r>
            <a:r>
              <a:rPr lang="ru-RU" sz="1090" b="1" spc="-1" dirty="0" smtClean="0">
                <a:latin typeface="Roboto"/>
                <a:ea typeface="Roboto"/>
              </a:rPr>
              <a:t>«Читаем и фантазируем вместе»</a:t>
            </a:r>
            <a:r>
              <a:rPr lang="ru-RU" sz="1090" spc="-1" dirty="0" smtClean="0">
                <a:latin typeface="Roboto"/>
                <a:ea typeface="Roboto"/>
              </a:rPr>
              <a:t>.</a:t>
            </a:r>
            <a:r>
              <a:rPr lang="ru-RU" sz="1090" b="1" spc="-1" dirty="0" smtClean="0">
                <a:latin typeface="Roboto"/>
                <a:ea typeface="Roboto"/>
              </a:rPr>
              <a:t> </a:t>
            </a:r>
            <a:r>
              <a:rPr lang="ru-RU" sz="1090" spc="-1" dirty="0" smtClean="0">
                <a:latin typeface="Roboto"/>
                <a:ea typeface="Roboto"/>
              </a:rPr>
              <a:t>Волонтеры посетили детские дома Владимирской области, познакомили ребят с русскими народными сказками и диафильмами, провели мастер-классы.</a:t>
            </a:r>
            <a:endParaRPr lang="ru-RU" sz="1090" spc="-1" dirty="0">
              <a:latin typeface="Roboto"/>
              <a:ea typeface="Roboto"/>
            </a:endParaRPr>
          </a:p>
        </p:txBody>
      </p:sp>
      <p:sp>
        <p:nvSpPr>
          <p:cNvPr id="24" name="CustomShape 12"/>
          <p:cNvSpPr/>
          <p:nvPr/>
        </p:nvSpPr>
        <p:spPr>
          <a:xfrm>
            <a:off x="4197560" y="4325846"/>
            <a:ext cx="3827768" cy="2296767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100" dirty="0" smtClean="0"/>
              <a:t>В 2023 году активисты регионального добровольческого центра «Волонтеры культуры» приняли участие в сопровождении крупных культурных событий Владимирской области: всероссийская акция «</a:t>
            </a:r>
            <a:r>
              <a:rPr lang="ru-RU" sz="1100" dirty="0" err="1" smtClean="0"/>
              <a:t>Библионочь</a:t>
            </a:r>
            <a:r>
              <a:rPr lang="ru-RU" sz="1100" dirty="0" smtClean="0"/>
              <a:t>», «Ночь музеев», День </a:t>
            </a:r>
            <a:r>
              <a:rPr lang="ru-RU" sz="1100" dirty="0" err="1" smtClean="0"/>
              <a:t>книгодарения</a:t>
            </a:r>
            <a:r>
              <a:rPr lang="ru-RU" sz="1100" dirty="0" smtClean="0"/>
              <a:t>, «Ночь искусств», </a:t>
            </a:r>
            <a:r>
              <a:rPr lang="ru-RU" sz="1100" dirty="0" err="1" smtClean="0"/>
              <a:t>Фатьяновский</a:t>
            </a:r>
            <a:r>
              <a:rPr lang="ru-RU" sz="1100" dirty="0" smtClean="0"/>
              <a:t> фестиваль,  книжный фестиваль «</a:t>
            </a:r>
            <a:r>
              <a:rPr lang="ru-RU" sz="1100" dirty="0" err="1" smtClean="0"/>
              <a:t>Китоврас</a:t>
            </a:r>
            <a:r>
              <a:rPr lang="ru-RU" sz="1100" dirty="0" smtClean="0"/>
              <a:t>», молодежный фестиваль «Яркий мир» и др.</a:t>
            </a:r>
            <a:endParaRPr lang="ru-RU" sz="1090" spc="-1" dirty="0">
              <a:latin typeface="Roboto"/>
              <a:ea typeface="Roboto"/>
            </a:endParaRPr>
          </a:p>
        </p:txBody>
      </p:sp>
      <p:grpSp>
        <p:nvGrpSpPr>
          <p:cNvPr id="18" name="Group 8"/>
          <p:cNvGrpSpPr/>
          <p:nvPr/>
        </p:nvGrpSpPr>
        <p:grpSpPr>
          <a:xfrm>
            <a:off x="2519" y="1961"/>
            <a:ext cx="12172175" cy="1670902"/>
            <a:chOff x="2520" y="720"/>
            <a:chExt cx="12173760" cy="1671120"/>
          </a:xfrm>
        </p:grpSpPr>
        <p:pic>
          <p:nvPicPr>
            <p:cNvPr id="19" name="Рисунок 4"/>
            <p:cNvPicPr/>
            <p:nvPr/>
          </p:nvPicPr>
          <p:blipFill>
            <a:blip r:embed="rId6"/>
            <a:stretch/>
          </p:blipFill>
          <p:spPr>
            <a:xfrm>
              <a:off x="2520" y="720"/>
              <a:ext cx="3613680" cy="1671120"/>
            </a:xfrm>
            <a:prstGeom prst="rect">
              <a:avLst/>
            </a:prstGeom>
            <a:ln>
              <a:noFill/>
            </a:ln>
          </p:spPr>
        </p:pic>
        <p:sp>
          <p:nvSpPr>
            <p:cNvPr id="20" name="CustomShape 9"/>
            <p:cNvSpPr/>
            <p:nvPr/>
          </p:nvSpPr>
          <p:spPr>
            <a:xfrm>
              <a:off x="3505320" y="720"/>
              <a:ext cx="8670960" cy="167112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pic>
        <p:nvPicPr>
          <p:cNvPr id="712" name="Рисунок 4"/>
          <p:cNvPicPr/>
          <p:nvPr/>
        </p:nvPicPr>
        <p:blipFill>
          <a:blip r:embed="rId6"/>
          <a:stretch/>
        </p:blipFill>
        <p:spPr>
          <a:xfrm>
            <a:off x="2520" y="1800"/>
            <a:ext cx="3611520" cy="1668960"/>
          </a:xfrm>
          <a:prstGeom prst="rect">
            <a:avLst/>
          </a:prstGeom>
          <a:ln>
            <a:noFill/>
          </a:ln>
        </p:spPr>
      </p:pic>
      <p:sp>
        <p:nvSpPr>
          <p:cNvPr id="714" name="CustomShape 9"/>
          <p:cNvSpPr/>
          <p:nvPr/>
        </p:nvSpPr>
        <p:spPr>
          <a:xfrm>
            <a:off x="4231807" y="395143"/>
            <a:ext cx="8019360" cy="94077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>
                <a:solidFill>
                  <a:srgbClr val="FFFFFF"/>
                </a:solidFill>
                <a:latin typeface="Roboto"/>
                <a:ea typeface="Roboto"/>
              </a:rPr>
              <a:t>В 2023 году активисты регионального добровольческого центра «Волонтеры культуры» приняли участие в крупных культурных событиях</a:t>
            </a:r>
          </a:p>
        </p:txBody>
      </p:sp>
    </p:spTree>
    <p:extLst>
      <p:ext uri="{BB962C8B-B14F-4D97-AF65-F5344CB8AC3E}">
        <p14:creationId xmlns:p14="http://schemas.microsoft.com/office/powerpoint/2010/main" val="2199894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s://sun9-33.userapi.com/impg/y-fcY2aqwWo5AAe9eR5lkeAmZsyCyiqiP7PkLQ/7qz_hEEg5Nc.jpg?size=2560x1920&amp;quality=95&amp;sign=e2a23d8436cfe77db3aaaf37f0ef9328&amp;type=album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29"/>
          <a:stretch/>
        </p:blipFill>
        <p:spPr bwMode="auto">
          <a:xfrm>
            <a:off x="227343" y="4261448"/>
            <a:ext cx="3620038" cy="2415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26" r="4773"/>
          <a:stretch/>
        </p:blipFill>
        <p:spPr>
          <a:xfrm>
            <a:off x="4310740" y="1802922"/>
            <a:ext cx="3642815" cy="2435062"/>
          </a:xfrm>
          <a:prstGeom prst="rect">
            <a:avLst/>
          </a:prstGeom>
        </p:spPr>
      </p:pic>
      <p:pic>
        <p:nvPicPr>
          <p:cNvPr id="3076" name="Picture 4" descr="https://sun9-79.userapi.com/impg/MplysLiM0rvHLpuh0UjjonviXq3Hnm9BwxxteA/9J3qSxtXJJg.jpg?size=2560x1707&amp;quality=95&amp;sign=044424d39b03db6c3d7fdfa86fa8d5a0&amp;type=album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1381" y="4277680"/>
            <a:ext cx="3591107" cy="2394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CustomShape 12"/>
          <p:cNvSpPr/>
          <p:nvPr/>
        </p:nvSpPr>
        <p:spPr>
          <a:xfrm>
            <a:off x="123478" y="1823899"/>
            <a:ext cx="3827768" cy="2296767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090" spc="-1" dirty="0">
                <a:latin typeface="Roboto"/>
                <a:ea typeface="Roboto"/>
              </a:rPr>
              <a:t>В 2023 году проводились различные тренинги и мастер-классы по повышению волонтерской компетенции. Например образовательный проект «Школа спикеров», психологический тренинг, направленный на развитие коммуникаций среди добровольцев, тренинг по основам социального проектирования.  </a:t>
            </a:r>
          </a:p>
        </p:txBody>
      </p:sp>
      <p:sp>
        <p:nvSpPr>
          <p:cNvPr id="22" name="CustomShape 12"/>
          <p:cNvSpPr/>
          <p:nvPr/>
        </p:nvSpPr>
        <p:spPr>
          <a:xfrm>
            <a:off x="8271641" y="1830730"/>
            <a:ext cx="3827768" cy="2296767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090" spc="-1" dirty="0" smtClean="0">
                <a:latin typeface="Roboto"/>
                <a:ea typeface="Roboto"/>
              </a:rPr>
              <a:t>В декабре </a:t>
            </a:r>
            <a:r>
              <a:rPr lang="ru-RU" sz="1090" b="1" spc="-1" dirty="0" smtClean="0">
                <a:latin typeface="Roboto"/>
                <a:ea typeface="Roboto"/>
              </a:rPr>
              <a:t>состоялось итоговое мероприятие «Волонтер года»</a:t>
            </a:r>
            <a:r>
              <a:rPr lang="ru-RU" sz="1090" spc="-1" dirty="0" smtClean="0">
                <a:latin typeface="Roboto"/>
                <a:ea typeface="Roboto"/>
              </a:rPr>
              <a:t> на базе областной библиотеки для детей и молодежи. За год волонтеры культуры внесли свой вклад в развитие культурной жизни региона, вклад в культурное развитие молодежи и сохранение культурного наследия региона. Активисты встретились вместе, чтобы подвести итоги года. Состоялось торжественное награждение лучших волонтеров культуры по итогам года. </a:t>
            </a:r>
            <a:endParaRPr lang="ru-RU" sz="1090" spc="-1" dirty="0">
              <a:latin typeface="Roboto"/>
              <a:ea typeface="Roboto"/>
            </a:endParaRPr>
          </a:p>
        </p:txBody>
      </p:sp>
      <p:sp>
        <p:nvSpPr>
          <p:cNvPr id="24" name="CustomShape 12"/>
          <p:cNvSpPr/>
          <p:nvPr/>
        </p:nvSpPr>
        <p:spPr>
          <a:xfrm>
            <a:off x="4197560" y="4325846"/>
            <a:ext cx="3827768" cy="2296767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1090" spc="-1" dirty="0" smtClean="0">
                <a:latin typeface="Roboto"/>
                <a:ea typeface="Roboto"/>
              </a:rPr>
              <a:t>В ноябре прошла </a:t>
            </a:r>
            <a:r>
              <a:rPr lang="ru-RU" sz="1090" b="1" spc="-1" dirty="0" smtClean="0">
                <a:latin typeface="Roboto"/>
                <a:ea typeface="Roboto"/>
              </a:rPr>
              <a:t>Форсайт-сессия</a:t>
            </a:r>
            <a:r>
              <a:rPr lang="ru-RU" sz="1090" spc="-1" dirty="0" smtClean="0">
                <a:latin typeface="Roboto"/>
                <a:ea typeface="Roboto"/>
              </a:rPr>
              <a:t> по разработке ключевых мероприятий волонтеров культуры Владимирской области на 2024 год. Приглашенным спикером стал эксперт Конкурса грантов мэра Москвы, проектировщик, консультант в области культуры и молодежной политики – Александр Максимов.  </a:t>
            </a:r>
            <a:endParaRPr lang="ru-RU" sz="1090" spc="-1" dirty="0">
              <a:latin typeface="Roboto"/>
              <a:ea typeface="Roboto"/>
            </a:endParaRPr>
          </a:p>
        </p:txBody>
      </p:sp>
      <p:grpSp>
        <p:nvGrpSpPr>
          <p:cNvPr id="18" name="Group 8"/>
          <p:cNvGrpSpPr/>
          <p:nvPr/>
        </p:nvGrpSpPr>
        <p:grpSpPr>
          <a:xfrm>
            <a:off x="2519" y="1961"/>
            <a:ext cx="12172175" cy="1670902"/>
            <a:chOff x="2520" y="720"/>
            <a:chExt cx="12173760" cy="1671120"/>
          </a:xfrm>
        </p:grpSpPr>
        <p:pic>
          <p:nvPicPr>
            <p:cNvPr id="19" name="Рисунок 4"/>
            <p:cNvPicPr/>
            <p:nvPr/>
          </p:nvPicPr>
          <p:blipFill>
            <a:blip r:embed="rId6"/>
            <a:stretch/>
          </p:blipFill>
          <p:spPr>
            <a:xfrm>
              <a:off x="2520" y="720"/>
              <a:ext cx="3613680" cy="1671120"/>
            </a:xfrm>
            <a:prstGeom prst="rect">
              <a:avLst/>
            </a:prstGeom>
            <a:ln>
              <a:noFill/>
            </a:ln>
          </p:spPr>
        </p:pic>
        <p:sp>
          <p:nvSpPr>
            <p:cNvPr id="20" name="CustomShape 9"/>
            <p:cNvSpPr/>
            <p:nvPr/>
          </p:nvSpPr>
          <p:spPr>
            <a:xfrm>
              <a:off x="3505320" y="720"/>
              <a:ext cx="8670960" cy="167112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pic>
        <p:nvPicPr>
          <p:cNvPr id="712" name="Рисунок 4"/>
          <p:cNvPicPr/>
          <p:nvPr/>
        </p:nvPicPr>
        <p:blipFill>
          <a:blip r:embed="rId6"/>
          <a:stretch/>
        </p:blipFill>
        <p:spPr>
          <a:xfrm>
            <a:off x="2520" y="1800"/>
            <a:ext cx="3611520" cy="1668960"/>
          </a:xfrm>
          <a:prstGeom prst="rect">
            <a:avLst/>
          </a:prstGeom>
          <a:ln>
            <a:noFill/>
          </a:ln>
        </p:spPr>
      </p:pic>
      <p:sp>
        <p:nvSpPr>
          <p:cNvPr id="714" name="CustomShape 9"/>
          <p:cNvSpPr/>
          <p:nvPr/>
        </p:nvSpPr>
        <p:spPr>
          <a:xfrm>
            <a:off x="4231807" y="395143"/>
            <a:ext cx="8019360" cy="94077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>
                <a:solidFill>
                  <a:srgbClr val="FFFFFF"/>
                </a:solidFill>
                <a:latin typeface="Roboto"/>
                <a:ea typeface="Roboto"/>
              </a:rPr>
              <a:t>В 2023 году активисты регионального добровольческого центра «Волонтеры культуры» приняли участие в крупных культурных событиях</a:t>
            </a:r>
          </a:p>
        </p:txBody>
      </p:sp>
    </p:spTree>
    <p:extLst>
      <p:ext uri="{BB962C8B-B14F-4D97-AF65-F5344CB8AC3E}">
        <p14:creationId xmlns:p14="http://schemas.microsoft.com/office/powerpoint/2010/main" val="377622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0" name="Table 2"/>
          <p:cNvGraphicFramePr/>
          <p:nvPr>
            <p:extLst>
              <p:ext uri="{D42A27DB-BD31-4B8C-83A1-F6EECF244321}">
                <p14:modId xmlns:p14="http://schemas.microsoft.com/office/powerpoint/2010/main" val="1675140748"/>
              </p:ext>
            </p:extLst>
          </p:nvPr>
        </p:nvGraphicFramePr>
        <p:xfrm>
          <a:off x="438150" y="1991761"/>
          <a:ext cx="11105019" cy="3180313"/>
        </p:xfrm>
        <a:graphic>
          <a:graphicData uri="http://schemas.openxmlformats.org/drawingml/2006/table">
            <a:tbl>
              <a:tblPr/>
              <a:tblGrid>
                <a:gridCol w="538676"/>
                <a:gridCol w="4420343"/>
                <a:gridCol w="1292234"/>
                <a:gridCol w="1018833"/>
                <a:gridCol w="915805"/>
                <a:gridCol w="958174"/>
                <a:gridCol w="965016"/>
                <a:gridCol w="995938"/>
              </a:tblGrid>
              <a:tr h="512368">
                <a:tc rowSpan="2"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1" strike="noStrike" spc="-1" dirty="0" smtClean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ЦЕЛЕВЫЕ </a:t>
                      </a:r>
                      <a:r>
                        <a:rPr lang="ru-RU" sz="1200" b="1" strike="noStrike" spc="-1" dirty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ПОКАЗАТЕЛИ ПРОЕКТА НА </a:t>
                      </a:r>
                      <a:r>
                        <a:rPr lang="ru-RU" sz="1200" b="1" strike="noStrike" spc="-1" dirty="0" smtClean="0">
                          <a:solidFill>
                            <a:schemeClr val="tx1"/>
                          </a:solidFill>
                          <a:latin typeface="Roboto"/>
                          <a:ea typeface="Roboto"/>
                        </a:rPr>
                        <a:t>01.01.2023</a:t>
                      </a:r>
                      <a:endParaRPr lang="ru-RU" sz="1200" b="0" strike="noStrike" spc="-1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1" strike="noStrike" spc="-1" dirty="0" smtClean="0">
                          <a:latin typeface="Arial"/>
                        </a:rPr>
                        <a:t>2019-2023</a:t>
                      </a:r>
                      <a:endParaRPr lang="ru-RU" sz="1200" b="1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2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</a:t>
                      </a:r>
                      <a:endParaRPr lang="ru-RU" sz="1200" b="0" strike="noStrike" spc="-1" dirty="0" smtClean="0">
                        <a:latin typeface="+mn-lt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u-RU" sz="1200" b="1" dirty="0" smtClean="0"/>
                        <a:t>2024</a:t>
                      </a:r>
                      <a:endParaRPr lang="ru-RU" sz="1200" b="1" dirty="0"/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>
                      <a:solidFill>
                        <a:srgbClr val="55308D"/>
                      </a:solidFill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42382">
                <a:tc gridSpan="2"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Arial"/>
                        </a:rPr>
                        <a:t>факт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200" b="1" strike="noStrike" spc="-1" dirty="0" smtClean="0">
                          <a:solidFill>
                            <a:srgbClr val="000000"/>
                          </a:solidFill>
                          <a:latin typeface="Roboto"/>
                        </a:rPr>
                        <a:t>I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2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II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2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III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200" b="1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IV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</a:rPr>
                        <a:t>(</a:t>
                      </a: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</a:rPr>
                        <a:t>план/ факт</a:t>
                      </a:r>
                      <a:r>
                        <a:rPr lang="en-US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</a:rPr>
                        <a:t>)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Arial"/>
                        </a:rPr>
                        <a:t>план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89640" marR="89640" anchor="ctr" anchorCtr="1">
                    <a:lnL w="12240">
                      <a:solidFill>
                        <a:srgbClr val="55308D"/>
                      </a:solidFill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</a:tr>
              <a:tr h="922262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1.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Количество выставочных проектов, снабженных цифровыми гидами в формате дополненной реальности (нарастающим итогом), ед.</a:t>
                      </a:r>
                      <a:endParaRPr lang="ru-RU" sz="1200" b="0" strike="noStrike" spc="-1" dirty="0">
                        <a:solidFill>
                          <a:srgbClr val="000000"/>
                        </a:solidFill>
                        <a:latin typeface="Roboto"/>
                        <a:ea typeface="Roboto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5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4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4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5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5/5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6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330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2.</a:t>
                      </a:r>
                      <a:endParaRPr lang="ru-RU" sz="1200" b="0" strike="noStrike" spc="-1">
                        <a:latin typeface="Arial"/>
                      </a:endParaRPr>
                    </a:p>
                  </a:txBody>
                  <a:tcPr marL="91080" marR="910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Количество онлайн-трансляций мероприятий, размещаемых на портале «</a:t>
                      </a:r>
                      <a:r>
                        <a:rPr lang="ru-RU" sz="1200" b="0" strike="noStrike" spc="-1" dirty="0" err="1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Культура.РФ</a:t>
                      </a: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», ед.*</a:t>
                      </a:r>
                    </a:p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*в </a:t>
                      </a:r>
                      <a:r>
                        <a:rPr lang="ru-RU" sz="1200" b="0" strike="noStrike" spc="-1" dirty="0" err="1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т.ч</a:t>
                      </a: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региональные онлайн - трансляции</a:t>
                      </a:r>
                      <a:endParaRPr lang="ru-RU" sz="1200" b="0" strike="noStrike" spc="-1" dirty="0">
                        <a:solidFill>
                          <a:srgbClr val="000000"/>
                        </a:solidFill>
                        <a:latin typeface="Roboto"/>
                        <a:ea typeface="Roboto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780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40">
                      <a:solidFill>
                        <a:srgbClr val="55308D"/>
                      </a:solidFill>
                    </a:lnR>
                    <a:lnT w="1224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659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718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735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700/780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200" b="0" strike="noStrike" spc="-1" dirty="0" smtClean="0">
                          <a:latin typeface="Arial"/>
                        </a:rPr>
                        <a:t>800</a:t>
                      </a:r>
                      <a:endParaRPr lang="ru-RU" sz="1200" b="0" strike="noStrike" spc="-1" dirty="0">
                        <a:latin typeface="Arial"/>
                      </a:endParaRPr>
                    </a:p>
                  </a:txBody>
                  <a:tcPr marL="91080" marR="91080" anchor="ctr" anchorCtr="1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11" name="CustomShape 3"/>
          <p:cNvSpPr/>
          <p:nvPr/>
        </p:nvSpPr>
        <p:spPr>
          <a:xfrm>
            <a:off x="9564300" y="586292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12" name="CustomShape 4"/>
          <p:cNvSpPr/>
          <p:nvPr/>
        </p:nvSpPr>
        <p:spPr>
          <a:xfrm>
            <a:off x="9485460" y="754200"/>
            <a:ext cx="1294200" cy="24476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16" name="CustomShape 8"/>
          <p:cNvSpPr/>
          <p:nvPr/>
        </p:nvSpPr>
        <p:spPr>
          <a:xfrm>
            <a:off x="9909360" y="137880"/>
            <a:ext cx="446400" cy="46296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17" name="CustomShape 9"/>
          <p:cNvSpPr/>
          <p:nvPr/>
        </p:nvSpPr>
        <p:spPr>
          <a:xfrm>
            <a:off x="9410220" y="923760"/>
            <a:ext cx="1476720" cy="46021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i="1" spc="-1" dirty="0" smtClean="0">
                <a:solidFill>
                  <a:srgbClr val="000000"/>
                </a:solidFill>
                <a:latin typeface="Roboto"/>
                <a:ea typeface="Roboto"/>
              </a:rPr>
              <a:t>Д</a:t>
            </a:r>
            <a:r>
              <a:rPr lang="ru-RU" sz="800" b="0" i="1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иректор </a:t>
            </a:r>
            <a:r>
              <a:rPr lang="ru-RU" sz="800" b="0" i="1" strike="noStrike" spc="-1" dirty="0">
                <a:solidFill>
                  <a:srgbClr val="000000"/>
                </a:solidFill>
                <a:latin typeface="Roboto"/>
                <a:ea typeface="Roboto"/>
              </a:rPr>
              <a:t>Департамента культуры Владимирской </a:t>
            </a:r>
            <a:r>
              <a:rPr lang="ru-RU" sz="800" b="0" i="1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области</a:t>
            </a:r>
            <a:endParaRPr lang="ru-RU" sz="800" b="0" strike="noStrike" spc="-1" dirty="0">
              <a:latin typeface="Arial"/>
            </a:endParaRPr>
          </a:p>
        </p:txBody>
      </p:sp>
      <p:sp>
        <p:nvSpPr>
          <p:cNvPr id="119" name="CustomShape 11"/>
          <p:cNvSpPr/>
          <p:nvPr/>
        </p:nvSpPr>
        <p:spPr>
          <a:xfrm>
            <a:off x="8493840" y="586292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20" name="CustomShape 12"/>
          <p:cNvSpPr/>
          <p:nvPr/>
        </p:nvSpPr>
        <p:spPr>
          <a:xfrm>
            <a:off x="8403300" y="753479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21" name="CustomShape 13"/>
          <p:cNvSpPr/>
          <p:nvPr/>
        </p:nvSpPr>
        <p:spPr>
          <a:xfrm>
            <a:off x="8132040" y="923760"/>
            <a:ext cx="1476720" cy="3371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i="1" spc="-1" dirty="0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spc="-1" dirty="0"/>
          </a:p>
        </p:txBody>
      </p:sp>
      <p:sp>
        <p:nvSpPr>
          <p:cNvPr id="123" name="CustomShape 15"/>
          <p:cNvSpPr/>
          <p:nvPr/>
        </p:nvSpPr>
        <p:spPr>
          <a:xfrm>
            <a:off x="8630100" y="137880"/>
            <a:ext cx="480600" cy="462960"/>
          </a:xfrm>
          <a:prstGeom prst="flowChartConnector">
            <a:avLst/>
          </a:prstGeom>
          <a:blipFill rotWithShape="0">
            <a:blip r:embed="rId4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1" name="CustomShape 17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4" name="CustomShape 5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5" name="CustomShape 6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26" name="CustomShape 9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 dirty="0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 dirty="0">
              <a:latin typeface="Arial"/>
            </a:endParaRPr>
          </a:p>
        </p:txBody>
      </p:sp>
      <p:graphicFrame>
        <p:nvGraphicFramePr>
          <p:cNvPr id="19" name="Table 1"/>
          <p:cNvGraphicFramePr/>
          <p:nvPr/>
        </p:nvGraphicFramePr>
        <p:xfrm>
          <a:off x="4224960" y="185760"/>
          <a:ext cx="4020840" cy="536760"/>
        </p:xfrm>
        <a:graphic>
          <a:graphicData uri="http://schemas.openxmlformats.org/drawingml/2006/table">
            <a:tbl>
              <a:tblPr/>
              <a:tblGrid>
                <a:gridCol w="1627560"/>
                <a:gridCol w="2393280"/>
              </a:tblGrid>
              <a:tr h="5367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 730,0 </a:t>
                      </a:r>
                      <a:r>
                        <a:rPr lang="ru-RU" sz="1300" b="0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тыс. рублей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7" name="CustomShape 2"/>
          <p:cNvSpPr/>
          <p:nvPr/>
        </p:nvSpPr>
        <p:spPr>
          <a:xfrm>
            <a:off x="4348080" y="573840"/>
            <a:ext cx="3555720" cy="89856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На </a:t>
            </a:r>
            <a:r>
              <a:rPr lang="ru-RU" sz="1400" b="0" strike="noStrike" spc="-1" dirty="0" smtClean="0">
                <a:solidFill>
                  <a:srgbClr val="FFFFFF"/>
                </a:solidFill>
                <a:latin typeface="Roboto"/>
                <a:ea typeface="Roboto"/>
              </a:rPr>
              <a:t>01.01.2024 </a:t>
            </a: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кассовое исполнение</a:t>
            </a:r>
            <a:endParaRPr lang="ru-RU" sz="1400" b="0" strike="noStrike" spc="-1" dirty="0">
              <a:latin typeface="Arial"/>
            </a:endParaRPr>
          </a:p>
          <a:p>
            <a:pPr algn="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730,0 тыс. рублей</a:t>
            </a:r>
            <a:endParaRPr lang="ru-RU" sz="1400" b="0" strike="noStrike" spc="-1" dirty="0">
              <a:latin typeface="Arial"/>
            </a:endParaRPr>
          </a:p>
          <a:p>
            <a:pPr algn="ct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                                     (100%)</a:t>
            </a:r>
            <a:endParaRPr lang="ru-RU" sz="1400" b="0" strike="noStrike" spc="-1" dirty="0">
              <a:latin typeface="Arial"/>
            </a:endParaRPr>
          </a:p>
        </p:txBody>
      </p:sp>
      <p:pic>
        <p:nvPicPr>
          <p:cNvPr id="28" name="Рисунок 2"/>
          <p:cNvPicPr/>
          <p:nvPr/>
        </p:nvPicPr>
        <p:blipFill>
          <a:blip r:embed="rId6"/>
          <a:stretch/>
        </p:blipFill>
        <p:spPr>
          <a:xfrm>
            <a:off x="232560" y="16200"/>
            <a:ext cx="3609720" cy="166716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01973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CustomShape 3"/>
          <p:cNvSpPr/>
          <p:nvPr/>
        </p:nvSpPr>
        <p:spPr>
          <a:xfrm>
            <a:off x="9564300" y="586292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12" name="CustomShape 4"/>
          <p:cNvSpPr/>
          <p:nvPr/>
        </p:nvSpPr>
        <p:spPr>
          <a:xfrm>
            <a:off x="9485460" y="754200"/>
            <a:ext cx="1294200" cy="24476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 smtClean="0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16" name="CustomShape 8"/>
          <p:cNvSpPr/>
          <p:nvPr/>
        </p:nvSpPr>
        <p:spPr>
          <a:xfrm>
            <a:off x="9909360" y="137880"/>
            <a:ext cx="446400" cy="46296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19" name="CustomShape 11"/>
          <p:cNvSpPr/>
          <p:nvPr/>
        </p:nvSpPr>
        <p:spPr>
          <a:xfrm>
            <a:off x="8493840" y="586292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20" name="CustomShape 12"/>
          <p:cNvSpPr/>
          <p:nvPr/>
        </p:nvSpPr>
        <p:spPr>
          <a:xfrm>
            <a:off x="8403300" y="753479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121" name="CustomShape 13"/>
          <p:cNvSpPr/>
          <p:nvPr/>
        </p:nvSpPr>
        <p:spPr>
          <a:xfrm>
            <a:off x="8132040" y="923760"/>
            <a:ext cx="1476720" cy="3371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i="1" spc="-1" dirty="0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spc="-1" dirty="0"/>
          </a:p>
        </p:txBody>
      </p:sp>
      <p:sp>
        <p:nvSpPr>
          <p:cNvPr id="123" name="CustomShape 15"/>
          <p:cNvSpPr/>
          <p:nvPr/>
        </p:nvSpPr>
        <p:spPr>
          <a:xfrm>
            <a:off x="8630100" y="137880"/>
            <a:ext cx="480600" cy="462960"/>
          </a:xfrm>
          <a:prstGeom prst="flowChartConnector">
            <a:avLst/>
          </a:prstGeom>
          <a:blipFill rotWithShape="0">
            <a:blip r:embed="rId3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graphicFrame>
        <p:nvGraphicFramePr>
          <p:cNvPr id="21" name="Таблица 20">
            <a:extLst>
              <a:ext uri="{FF2B5EF4-FFF2-40B4-BE49-F238E27FC236}">
                <a16:creationId xmlns="" xmlns:a16="http://schemas.microsoft.com/office/drawing/2014/main" id="{753F7063-A08D-4783-9AEB-210DFC4D54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549789"/>
              </p:ext>
            </p:extLst>
          </p:nvPr>
        </p:nvGraphicFramePr>
        <p:xfrm>
          <a:off x="483079" y="2278731"/>
          <a:ext cx="11110823" cy="2369018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55894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8539553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987469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227907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507601">
                <a:tc gridSpan="2">
                  <a:txBody>
                    <a:bodyPr/>
                    <a:lstStyle/>
                    <a:p>
                      <a:pPr marL="0" marR="0" lvl="0" indent="0" algn="ctr" defTabSz="91403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ru-RU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7C6EB0"/>
                          </a:solidFill>
                          <a:effectLst/>
                          <a:uLnTx/>
                          <a:uFillTx/>
                          <a:latin typeface="Roboto" panose="02000000000000000000" pitchFamily="2" charset="0"/>
                          <a:ea typeface="Roboto" panose="02000000000000000000" pitchFamily="2" charset="0"/>
                          <a:cs typeface="Times New Roman" panose="02020603050405020304" pitchFamily="18" charset="0"/>
                        </a:rPr>
                        <a:t>Результаты регионального проекта на 2024 год</a:t>
                      </a:r>
                    </a:p>
                  </a:txBody>
                  <a:tcPr marL="91395" marR="91395" marT="45697" marB="45697"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2023</a:t>
                      </a:r>
                    </a:p>
                    <a:p>
                      <a:pPr algn="ctr"/>
                      <a:r>
                        <a:rPr lang="ru-RU" sz="16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факт </a:t>
                      </a:r>
                      <a:endParaRPr lang="ru-RU" sz="16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6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2024</a:t>
                      </a:r>
                    </a:p>
                    <a:p>
                      <a:pPr algn="ctr"/>
                      <a:r>
                        <a:rPr lang="ru-RU" sz="1600" b="1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план</a:t>
                      </a:r>
                      <a:endParaRPr lang="ru-RU" sz="1600" b="1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596648">
                <a:tc>
                  <a:txBody>
                    <a:bodyPr/>
                    <a:lstStyle/>
                    <a:p>
                      <a:r>
                        <a:rPr lang="ru-RU" sz="1400" b="0" dirty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1.</a:t>
                      </a:r>
                    </a:p>
                  </a:txBody>
                  <a:tcPr marL="91395" marR="91395" marT="45697" marB="45697" anchor="ctr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b="0" kern="12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Roboto" panose="02000000000000000000" pitchFamily="2" charset="0"/>
                          <a:ea typeface="Roboto" panose="02000000000000000000" pitchFamily="2" charset="0"/>
                          <a:cs typeface="+mn-cs"/>
                        </a:rPr>
                        <a:t>Проведены федеральные онлайн - трансляции мероприятий, размещаемые на портале «</a:t>
                      </a:r>
                      <a:r>
                        <a:rPr lang="ru-RU" sz="1400" b="0" kern="120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Roboto" panose="02000000000000000000" pitchFamily="2" charset="0"/>
                          <a:ea typeface="Roboto" panose="02000000000000000000" pitchFamily="2" charset="0"/>
                          <a:cs typeface="+mn-cs"/>
                        </a:rPr>
                        <a:t>Культура.РФ</a:t>
                      </a:r>
                      <a:r>
                        <a:rPr lang="ru-RU" sz="1400" b="0" kern="12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Roboto" panose="02000000000000000000" pitchFamily="2" charset="0"/>
                          <a:ea typeface="Roboto" panose="02000000000000000000" pitchFamily="2" charset="0"/>
                          <a:cs typeface="+mn-cs"/>
                        </a:rPr>
                        <a:t>» (нарастающим итогом), единиц</a:t>
                      </a:r>
                      <a:endParaRPr lang="ru-RU" sz="1400" b="0" kern="1200" dirty="0">
                        <a:ln>
                          <a:noFill/>
                        </a:ln>
                        <a:solidFill>
                          <a:schemeClr val="tx1"/>
                        </a:solidFill>
                        <a:latin typeface="Roboto" panose="02000000000000000000" pitchFamily="2" charset="0"/>
                        <a:ea typeface="Roboto" panose="02000000000000000000" pitchFamily="2" charset="0"/>
                        <a:cs typeface="+mn-cs"/>
                      </a:endParaRPr>
                    </a:p>
                  </a:txBody>
                  <a:tcPr marL="91395" marR="91395" marT="45697" marB="45697" anchor="ctr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0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5</a:t>
                      </a:r>
                      <a:endParaRPr lang="ru-RU" sz="1400" b="0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 anchor="ctr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0" kern="1200" dirty="0" smtClean="0">
                          <a:solidFill>
                            <a:schemeClr val="tx1"/>
                          </a:solidFill>
                          <a:effectLst/>
                          <a:latin typeface="Roboto" charset="0"/>
                          <a:ea typeface="Roboto" charset="0"/>
                          <a:cs typeface="+mn-cs"/>
                        </a:rPr>
                        <a:t>7</a:t>
                      </a:r>
                      <a:endParaRPr lang="ru-RU" sz="1400" b="0" kern="1200" dirty="0">
                        <a:solidFill>
                          <a:schemeClr val="tx1"/>
                        </a:solidFill>
                        <a:effectLst/>
                        <a:latin typeface="Roboto" charset="0"/>
                        <a:ea typeface="Roboto" charset="0"/>
                        <a:cs typeface="+mn-cs"/>
                      </a:endParaRPr>
                    </a:p>
                  </a:txBody>
                  <a:tcPr marL="91395" marR="91395" marT="45697" marB="45697" anchor="ctr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596648">
                <a:tc>
                  <a:txBody>
                    <a:bodyPr/>
                    <a:lstStyle/>
                    <a:p>
                      <a:r>
                        <a:rPr lang="ru-RU" sz="1400" b="0" dirty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2.</a:t>
                      </a:r>
                    </a:p>
                  </a:txBody>
                  <a:tcPr marL="91395" marR="91395" marT="45697" marB="45697" anchor="ctr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400" b="0" kern="12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Roboto" panose="02000000000000000000" pitchFamily="2" charset="0"/>
                          <a:ea typeface="Roboto" panose="02000000000000000000" pitchFamily="2" charset="0"/>
                          <a:cs typeface="+mn-cs"/>
                        </a:rPr>
                        <a:t>Проведены региональные онлайн-трансляции мероприятий, размещаемые на портале «</a:t>
                      </a:r>
                      <a:r>
                        <a:rPr lang="ru-RU" sz="1400" b="0" kern="120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Roboto" panose="02000000000000000000" pitchFamily="2" charset="0"/>
                          <a:ea typeface="Roboto" panose="02000000000000000000" pitchFamily="2" charset="0"/>
                          <a:cs typeface="+mn-cs"/>
                        </a:rPr>
                        <a:t>Культура.РФ</a:t>
                      </a:r>
                      <a:r>
                        <a:rPr lang="ru-RU" sz="1400" b="0" kern="12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Roboto" panose="02000000000000000000" pitchFamily="2" charset="0"/>
                          <a:ea typeface="Roboto" panose="02000000000000000000" pitchFamily="2" charset="0"/>
                          <a:cs typeface="+mn-cs"/>
                        </a:rPr>
                        <a:t>», нарастающим итогом, единиц</a:t>
                      </a:r>
                      <a:endParaRPr lang="ru-RU" sz="1400" b="0" kern="1200" dirty="0">
                        <a:ln>
                          <a:noFill/>
                        </a:ln>
                        <a:solidFill>
                          <a:schemeClr val="tx1"/>
                        </a:solidFill>
                        <a:latin typeface="Roboto" panose="02000000000000000000" pitchFamily="2" charset="0"/>
                        <a:ea typeface="Roboto" panose="02000000000000000000" pitchFamily="2" charset="0"/>
                        <a:cs typeface="+mn-cs"/>
                      </a:endParaRPr>
                    </a:p>
                  </a:txBody>
                  <a:tcPr marL="91395" marR="91395" marT="45697" marB="45697" anchor="ctr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0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780</a:t>
                      </a:r>
                      <a:endParaRPr lang="ru-RU" sz="1400" b="0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 anchor="ctr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0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800</a:t>
                      </a:r>
                      <a:endParaRPr lang="ru-RU" sz="1400" b="0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 anchor="ctr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596648">
                <a:tc>
                  <a:txBody>
                    <a:bodyPr/>
                    <a:lstStyle/>
                    <a:p>
                      <a:r>
                        <a:rPr lang="ru-RU" sz="1400" b="0" dirty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3.</a:t>
                      </a:r>
                    </a:p>
                  </a:txBody>
                  <a:tcPr marL="91395" marR="91395" marT="45697" marB="45697" anchor="ctr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u-RU" sz="1400" b="0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Созданы мультимедиа-гиды по музеям и выставочным проектам с применением технологии дополненной реальности (нарастающим итогом), единиц</a:t>
                      </a:r>
                      <a:endParaRPr lang="ru-RU" sz="1400" b="0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 anchor="ctr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0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5</a:t>
                      </a:r>
                      <a:endParaRPr lang="ru-RU" sz="1400" b="0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 anchor="ctr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1400" b="0" dirty="0" smtClean="0">
                          <a:ln>
                            <a:noFill/>
                          </a:ln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6</a:t>
                      </a:r>
                      <a:endParaRPr lang="ru-RU" sz="1400" b="0" dirty="0">
                        <a:ln>
                          <a:noFill/>
                        </a:ln>
                        <a:latin typeface="Roboto" panose="02000000000000000000" pitchFamily="2" charset="0"/>
                        <a:ea typeface="Roboto" panose="02000000000000000000" pitchFamily="2" charset="0"/>
                      </a:endParaRPr>
                    </a:p>
                  </a:txBody>
                  <a:tcPr marL="91395" marR="91395" marT="45697" marB="45697" anchor="ctr">
                    <a:lnL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53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426985357"/>
                  </a:ext>
                </a:extLst>
              </a:tr>
            </a:tbl>
          </a:graphicData>
        </a:graphic>
      </p:graphicFrame>
      <p:sp>
        <p:nvSpPr>
          <p:cNvPr id="25" name="CustomShape 17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6" name="CustomShape 5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27" name="CustomShape 6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 dirty="0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 dirty="0">
              <a:latin typeface="Arial"/>
            </a:endParaRPr>
          </a:p>
        </p:txBody>
      </p:sp>
      <p:sp>
        <p:nvSpPr>
          <p:cNvPr id="28" name="CustomShape 9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 dirty="0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 dirty="0">
              <a:latin typeface="Arial"/>
            </a:endParaRPr>
          </a:p>
        </p:txBody>
      </p:sp>
      <p:sp>
        <p:nvSpPr>
          <p:cNvPr id="29" name="CustomShape 8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 dirty="0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 dirty="0">
              <a:latin typeface="Arial"/>
            </a:endParaRPr>
          </a:p>
        </p:txBody>
      </p:sp>
      <p:graphicFrame>
        <p:nvGraphicFramePr>
          <p:cNvPr id="19" name="Table 1"/>
          <p:cNvGraphicFramePr/>
          <p:nvPr/>
        </p:nvGraphicFramePr>
        <p:xfrm>
          <a:off x="4224960" y="185760"/>
          <a:ext cx="4020840" cy="536760"/>
        </p:xfrm>
        <a:graphic>
          <a:graphicData uri="http://schemas.openxmlformats.org/drawingml/2006/table">
            <a:tbl>
              <a:tblPr/>
              <a:tblGrid>
                <a:gridCol w="1627560"/>
                <a:gridCol w="2393280"/>
              </a:tblGrid>
              <a:tr h="5367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 730,0 </a:t>
                      </a:r>
                      <a:r>
                        <a:rPr lang="ru-RU" sz="1300" b="0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тыс. рублей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0" name="CustomShape 2"/>
          <p:cNvSpPr/>
          <p:nvPr/>
        </p:nvSpPr>
        <p:spPr>
          <a:xfrm>
            <a:off x="4348080" y="573840"/>
            <a:ext cx="3555720" cy="89856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На </a:t>
            </a:r>
            <a:r>
              <a:rPr lang="ru-RU" sz="1400" b="0" strike="noStrike" spc="-1" dirty="0" smtClean="0">
                <a:solidFill>
                  <a:srgbClr val="FFFFFF"/>
                </a:solidFill>
                <a:latin typeface="Roboto"/>
                <a:ea typeface="Roboto"/>
              </a:rPr>
              <a:t>01.01.2024 </a:t>
            </a: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кассовое исполнение</a:t>
            </a:r>
            <a:endParaRPr lang="ru-RU" sz="1400" b="0" strike="noStrike" spc="-1" dirty="0">
              <a:latin typeface="Arial"/>
            </a:endParaRPr>
          </a:p>
          <a:p>
            <a:pPr algn="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730,0 тыс. рублей</a:t>
            </a:r>
            <a:endParaRPr lang="ru-RU" sz="1400" b="0" strike="noStrike" spc="-1" dirty="0">
              <a:latin typeface="Arial"/>
            </a:endParaRPr>
          </a:p>
          <a:p>
            <a:pPr algn="ct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                                     (100%)</a:t>
            </a:r>
            <a:endParaRPr lang="ru-RU" sz="1400" b="0" strike="noStrike" spc="-1" dirty="0">
              <a:latin typeface="Arial"/>
            </a:endParaRPr>
          </a:p>
        </p:txBody>
      </p:sp>
      <p:pic>
        <p:nvPicPr>
          <p:cNvPr id="30" name="Рисунок 2"/>
          <p:cNvPicPr/>
          <p:nvPr/>
        </p:nvPicPr>
        <p:blipFill>
          <a:blip r:embed="rId5"/>
          <a:stretch/>
        </p:blipFill>
        <p:spPr>
          <a:xfrm>
            <a:off x="232560" y="16200"/>
            <a:ext cx="3609720" cy="166716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5095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3" name="Table 1"/>
          <p:cNvGraphicFramePr/>
          <p:nvPr/>
        </p:nvGraphicFramePr>
        <p:xfrm>
          <a:off x="4224960" y="185760"/>
          <a:ext cx="4020840" cy="536760"/>
        </p:xfrm>
        <a:graphic>
          <a:graphicData uri="http://schemas.openxmlformats.org/drawingml/2006/table">
            <a:tbl>
              <a:tblPr/>
              <a:tblGrid>
                <a:gridCol w="1627560"/>
                <a:gridCol w="2393280"/>
              </a:tblGrid>
              <a:tr h="5367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 730,0 </a:t>
                      </a:r>
                      <a:r>
                        <a:rPr lang="ru-RU" sz="1300" b="0" strike="noStrike" spc="-1" dirty="0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тыс. рублей</a:t>
                      </a:r>
                      <a:endParaRPr lang="ru-RU" sz="13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44" name="CustomShape 2"/>
          <p:cNvSpPr/>
          <p:nvPr/>
        </p:nvSpPr>
        <p:spPr>
          <a:xfrm>
            <a:off x="4348080" y="573840"/>
            <a:ext cx="3555720" cy="89856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На </a:t>
            </a:r>
            <a:r>
              <a:rPr lang="ru-RU" sz="1400" b="0" strike="noStrike" spc="-1" dirty="0" smtClean="0">
                <a:solidFill>
                  <a:srgbClr val="FFFFFF"/>
                </a:solidFill>
                <a:latin typeface="Roboto"/>
                <a:ea typeface="Roboto"/>
              </a:rPr>
              <a:t>01.01.2024 </a:t>
            </a: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кассовое исполнение</a:t>
            </a:r>
            <a:endParaRPr lang="ru-RU" sz="1400" b="0" strike="noStrike" spc="-1" dirty="0">
              <a:latin typeface="Arial"/>
            </a:endParaRPr>
          </a:p>
          <a:p>
            <a:pPr algn="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730,0 тыс. рублей</a:t>
            </a:r>
            <a:endParaRPr lang="ru-RU" sz="1400" b="0" strike="noStrike" spc="-1" dirty="0">
              <a:latin typeface="Arial"/>
            </a:endParaRPr>
          </a:p>
          <a:p>
            <a:pPr algn="ct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                                     (100%)</a:t>
            </a:r>
            <a:endParaRPr lang="ru-RU" sz="1400" b="0" strike="noStrike" spc="-1" dirty="0">
              <a:latin typeface="Arial"/>
            </a:endParaRPr>
          </a:p>
        </p:txBody>
      </p:sp>
      <p:pic>
        <p:nvPicPr>
          <p:cNvPr id="345" name="Рисунок 2"/>
          <p:cNvPicPr/>
          <p:nvPr/>
        </p:nvPicPr>
        <p:blipFill>
          <a:blip r:embed="rId2"/>
          <a:stretch/>
        </p:blipFill>
        <p:spPr>
          <a:xfrm>
            <a:off x="232560" y="16200"/>
            <a:ext cx="3609720" cy="1667160"/>
          </a:xfrm>
          <a:prstGeom prst="rect">
            <a:avLst/>
          </a:prstGeom>
          <a:ln>
            <a:noFill/>
          </a:ln>
        </p:spPr>
      </p:pic>
      <p:graphicFrame>
        <p:nvGraphicFramePr>
          <p:cNvPr id="346" name="Table 3"/>
          <p:cNvGraphicFramePr/>
          <p:nvPr>
            <p:extLst>
              <p:ext uri="{D42A27DB-BD31-4B8C-83A1-F6EECF244321}">
                <p14:modId xmlns:p14="http://schemas.microsoft.com/office/powerpoint/2010/main" val="4037848017"/>
              </p:ext>
            </p:extLst>
          </p:nvPr>
        </p:nvGraphicFramePr>
        <p:xfrm>
          <a:off x="227520" y="2068920"/>
          <a:ext cx="11761200" cy="3427080"/>
        </p:xfrm>
        <a:graphic>
          <a:graphicData uri="http://schemas.openxmlformats.org/drawingml/2006/table">
            <a:tbl>
              <a:tblPr/>
              <a:tblGrid>
                <a:gridCol w="355680"/>
                <a:gridCol w="3612960"/>
                <a:gridCol w="900000"/>
                <a:gridCol w="537120"/>
                <a:gridCol w="536760"/>
                <a:gridCol w="537120"/>
                <a:gridCol w="536760"/>
                <a:gridCol w="556200"/>
                <a:gridCol w="546480"/>
                <a:gridCol w="546840"/>
                <a:gridCol w="575280"/>
                <a:gridCol w="536760"/>
                <a:gridCol w="594720"/>
                <a:gridCol w="546480"/>
                <a:gridCol w="842040"/>
              </a:tblGrid>
              <a:tr h="365760">
                <a:tc rowSpan="2" gridSpan="2"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</a:pPr>
                      <a:endParaRPr lang="ru-RU" sz="1800" b="0" strike="noStrike" spc="-1" dirty="0">
                        <a:latin typeface="Arial"/>
                      </a:endParaRPr>
                    </a:p>
                    <a:p>
                      <a:pPr algn="r">
                        <a:lnSpc>
                          <a:spcPct val="100000"/>
                        </a:lnSpc>
                      </a:pPr>
                      <a:endParaRPr lang="ru-RU" sz="18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ЦЕЛЕВЫЕ ПОКАЗАТЕЛИ ПРОЕКТА НА 31.12.2023 </a:t>
                      </a: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ru-RU" sz="18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8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Базовое значение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 gridSpan="11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 / Факт (прогноз*) 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ru-RU" sz="18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8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 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</a:tr>
              <a:tr h="955800">
                <a:tc gridSpan="2"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01.02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01.03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01.04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01.05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01.06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01.07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89280" marR="892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01.08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89280" marR="892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01.09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89280" marR="8928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01.10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01.11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01.12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396360">
                <a:tc gridSpan="15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1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дополнительные возможности для творческого развития и самореализации в современных учреждениях культуры, а также более широкий доступ к культурным ценностям 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8067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1.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1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Количество выставочных проектов, снабженных цифровыми гидами в формате дополненной реальности (нарастающим итогом), ед.</a:t>
                      </a:r>
                      <a:endParaRPr lang="ru-RU" sz="11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1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4/4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4/4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4/4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4/4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4/4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4/4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4/4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5/5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5/5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5/5</a:t>
                      </a:r>
                      <a:endParaRPr lang="ru-RU" sz="11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5/5</a:t>
                      </a:r>
                      <a:endParaRPr lang="ru-RU" sz="11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5</a:t>
                      </a:r>
                      <a:endParaRPr lang="ru-RU" sz="11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</a:tr>
              <a:tr h="81108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2.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1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Количество онлайн-трансляций мероприятий, размещаемых на портале «</a:t>
                      </a:r>
                      <a:r>
                        <a:rPr lang="ru-RU" sz="11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Культура.РФ</a:t>
                      </a:r>
                      <a:r>
                        <a:rPr lang="ru-RU" sz="11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», ед.*</a:t>
                      </a:r>
                      <a:endParaRPr lang="ru-RU" sz="11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1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*в </a:t>
                      </a:r>
                      <a:r>
                        <a:rPr lang="ru-RU" sz="11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т.ч</a:t>
                      </a:r>
                      <a:r>
                        <a:rPr lang="ru-RU" sz="11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региональные онлайн - трансляции</a:t>
                      </a:r>
                      <a:endParaRPr lang="ru-RU" sz="11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0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356/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616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628/</a:t>
                      </a:r>
                      <a:endParaRPr lang="ru-RU" sz="11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649</a:t>
                      </a:r>
                      <a:endParaRPr lang="ru-RU" sz="11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1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654/</a:t>
                      </a:r>
                      <a:endParaRPr lang="ru-RU" sz="11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659</a:t>
                      </a:r>
                      <a:endParaRPr lang="ru-RU" sz="11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663/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686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683/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704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685/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718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687/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721</a:t>
                      </a: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690/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725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691/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735</a:t>
                      </a: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100" b="0" strike="noStrike" spc="-1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692/</a:t>
                      </a:r>
                      <a:endParaRPr lang="ru-RU" sz="11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746</a:t>
                      </a:r>
                      <a:endParaRPr lang="ru-RU" sz="11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1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1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696/</a:t>
                      </a:r>
                      <a:endParaRPr lang="ru-RU" sz="11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769</a:t>
                      </a:r>
                      <a:endParaRPr lang="ru-RU" sz="11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1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1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780</a:t>
                      </a:r>
                      <a:endParaRPr lang="ru-RU" sz="1100" b="0" strike="noStrike" spc="-1" dirty="0">
                        <a:latin typeface="Arial"/>
                      </a:endParaRPr>
                    </a:p>
                  </a:txBody>
                  <a:tcPr marL="90720" marR="9072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47" name="CustomShape 4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48" name="CustomShape 5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49" name="CustomShape 6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350" name="CustomShape 7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3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351" name="CustomShape 8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52" name="CustomShape 9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53" name="CustomShape 10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54" name="CustomShape 11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55" name="CustomShape 12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356" name="CustomShape 13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357" name="CustomShape 14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358" name="CustomShape 15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9" name="Рисунок 2"/>
          <p:cNvPicPr/>
          <p:nvPr/>
        </p:nvPicPr>
        <p:blipFill>
          <a:blip r:embed="rId2"/>
          <a:stretch/>
        </p:blipFill>
        <p:spPr>
          <a:xfrm>
            <a:off x="232560" y="-18720"/>
            <a:ext cx="3609720" cy="1667160"/>
          </a:xfrm>
          <a:prstGeom prst="rect">
            <a:avLst/>
          </a:prstGeom>
          <a:ln>
            <a:noFill/>
          </a:ln>
        </p:spPr>
      </p:pic>
      <p:graphicFrame>
        <p:nvGraphicFramePr>
          <p:cNvPr id="360" name="Table 1"/>
          <p:cNvGraphicFramePr/>
          <p:nvPr/>
        </p:nvGraphicFramePr>
        <p:xfrm>
          <a:off x="232560" y="1929240"/>
          <a:ext cx="11727360" cy="2408040"/>
        </p:xfrm>
        <a:graphic>
          <a:graphicData uri="http://schemas.openxmlformats.org/drawingml/2006/table">
            <a:tbl>
              <a:tblPr/>
              <a:tblGrid>
                <a:gridCol w="371520"/>
                <a:gridCol w="1743120"/>
                <a:gridCol w="998640"/>
                <a:gridCol w="8614080"/>
              </a:tblGrid>
              <a:tr h="402840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РЕЗУЛЬТАТЫ ПРОЕКТА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НА 31.12.2023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(факт/план)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Комментарий (1/3)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</a:tr>
              <a:tr h="402840"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дополнительные возможности для творческого развития и самореализации в современных учреждениях культуры, а также более широкий доступ к культурным ценностям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2520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1585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lang="ru-R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1.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2520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Проведены федеральные онлайн - трансляции мероприятий, размещаемые на портале «</a:t>
                      </a:r>
                      <a:r>
                        <a:rPr lang="ru-RU" sz="10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Культура.РФ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» (нарастающим итогом), единиц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2520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45B97C"/>
                          </a:solidFill>
                          <a:latin typeface="Roboto"/>
                          <a:ea typeface="Roboto"/>
                        </a:rPr>
                        <a:t>5/5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5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2520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Выполнено.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За 2019-2022 годы было проведено </a:t>
                      </a: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</a:t>
                      </a:r>
                      <a:r>
                        <a:rPr lang="ru-RU" sz="1050" b="0" strike="noStrike" spc="-1">
                          <a:solidFill>
                            <a:srgbClr val="C00000"/>
                          </a:solidFill>
                          <a:latin typeface="Roboto"/>
                          <a:ea typeface="Roboto"/>
                        </a:rPr>
                        <a:t> </a:t>
                      </a: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федеральных онлайн-трансляции.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ГБУК ВО «Гороховецкий историко-архитектурный музей» </a:t>
                      </a: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16.02.2023 в личном кабинете музея на портале "PRO.Культура.РФ" подана заявка на проведение федеральной онлайн-трансляции открытия проекта «Ретро-взгляд: в моде вышивка». 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 марте Министерством культуры РФ утвержден перечень наиболее значимых мероприятий для организации федеральных онлайн-трансляций, в числе которых </a:t>
                      </a: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онлайн-трансляция открытия выставки  «Ретро-взгляд: в моде вышивка».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ГБУК ВО «Гороховецкий историко-архитектурный музей» при поддержке Министерства культуры РФ было осуществлено проведение съемок открытия выставки 12-13 апреля 2023 г. 30 апреля 2023 г. онлайн-трансляции данного мероприятия размещена на портале «Культура.РФ». Результат реализован.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2520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361" name="Table 2"/>
          <p:cNvGraphicFramePr/>
          <p:nvPr/>
        </p:nvGraphicFramePr>
        <p:xfrm>
          <a:off x="4224960" y="185760"/>
          <a:ext cx="4020840" cy="536760"/>
        </p:xfrm>
        <a:graphic>
          <a:graphicData uri="http://schemas.openxmlformats.org/drawingml/2006/table">
            <a:tbl>
              <a:tblPr/>
              <a:tblGrid>
                <a:gridCol w="1627560"/>
                <a:gridCol w="2393280"/>
              </a:tblGrid>
              <a:tr h="5367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 730,0 </a:t>
                      </a:r>
                      <a:r>
                        <a:rPr lang="ru-RU" sz="1300" b="0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тыс. рублей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62" name="CustomShape 3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63" name="CustomShape 4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64" name="CustomShape 5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365" name="CustomShape 6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3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366" name="CustomShape 7"/>
          <p:cNvSpPr/>
          <p:nvPr/>
        </p:nvSpPr>
        <p:spPr>
          <a:xfrm>
            <a:off x="4348080" y="573840"/>
            <a:ext cx="3555720" cy="89856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На </a:t>
            </a:r>
            <a:r>
              <a:rPr lang="ru-RU" sz="1400" b="0" strike="noStrike" spc="-1" dirty="0" smtClean="0">
                <a:solidFill>
                  <a:srgbClr val="FFFFFF"/>
                </a:solidFill>
                <a:latin typeface="Roboto"/>
                <a:ea typeface="Roboto"/>
              </a:rPr>
              <a:t>01.01.2024 </a:t>
            </a: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кассовое исполнение</a:t>
            </a:r>
            <a:endParaRPr lang="ru-RU" sz="1400" b="0" strike="noStrike" spc="-1" dirty="0">
              <a:latin typeface="Arial"/>
            </a:endParaRPr>
          </a:p>
          <a:p>
            <a:pPr algn="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730,0 тыс. рублей</a:t>
            </a:r>
            <a:endParaRPr lang="ru-RU" sz="1400" b="0" strike="noStrike" spc="-1" dirty="0">
              <a:latin typeface="Arial"/>
            </a:endParaRPr>
          </a:p>
          <a:p>
            <a:pPr algn="ct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                                     (100%)</a:t>
            </a:r>
            <a:endParaRPr lang="ru-RU" sz="1400" b="0" strike="noStrike" spc="-1" dirty="0">
              <a:latin typeface="Arial"/>
            </a:endParaRPr>
          </a:p>
        </p:txBody>
      </p:sp>
      <p:sp>
        <p:nvSpPr>
          <p:cNvPr id="367" name="CustomShape 8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68" name="CustomShape 9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69" name="CustomShape 10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70" name="CustomShape 11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71" name="CustomShape 12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372" name="CustomShape 13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373" name="CustomShape 14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374" name="CustomShape 15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5" name="Рисунок 2"/>
          <p:cNvPicPr/>
          <p:nvPr/>
        </p:nvPicPr>
        <p:blipFill>
          <a:blip r:embed="rId2"/>
          <a:stretch/>
        </p:blipFill>
        <p:spPr>
          <a:xfrm>
            <a:off x="239760" y="16200"/>
            <a:ext cx="3259800" cy="1445040"/>
          </a:xfrm>
          <a:prstGeom prst="rect">
            <a:avLst/>
          </a:prstGeom>
          <a:ln>
            <a:noFill/>
          </a:ln>
        </p:spPr>
      </p:pic>
      <p:graphicFrame>
        <p:nvGraphicFramePr>
          <p:cNvPr id="376" name="Table 1"/>
          <p:cNvGraphicFramePr/>
          <p:nvPr>
            <p:extLst>
              <p:ext uri="{D42A27DB-BD31-4B8C-83A1-F6EECF244321}">
                <p14:modId xmlns:p14="http://schemas.microsoft.com/office/powerpoint/2010/main" val="328025367"/>
              </p:ext>
            </p:extLst>
          </p:nvPr>
        </p:nvGraphicFramePr>
        <p:xfrm>
          <a:off x="72000" y="1462680"/>
          <a:ext cx="11989800" cy="5189220"/>
        </p:xfrm>
        <a:graphic>
          <a:graphicData uri="http://schemas.openxmlformats.org/drawingml/2006/table">
            <a:tbl>
              <a:tblPr/>
              <a:tblGrid>
                <a:gridCol w="304920"/>
                <a:gridCol w="1278000"/>
                <a:gridCol w="909360"/>
                <a:gridCol w="9497520"/>
              </a:tblGrid>
              <a:tr h="558360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РЕЗУЛЬТАТЫ ПРОЕКТА 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НА 31.12.2023</a:t>
                      </a: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(факт/ план)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Комментарий (2/3)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</a:tr>
              <a:tr h="402840"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дополнительные возможности для творческого развития и самореализации в современных учреждениях культуры, а также более широкий доступ к культурным ценностям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2520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41691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2.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2520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Проведены региональные онлайн-трансляции мероприятий, размещаемые на портале «</a:t>
                      </a:r>
                      <a:r>
                        <a:rPr lang="ru-RU" sz="105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Культура.РФ</a:t>
                      </a: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», нарастающим итогом, единиц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2520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 dirty="0" smtClean="0">
                          <a:solidFill>
                            <a:srgbClr val="45B97C"/>
                          </a:solidFill>
                          <a:latin typeface="Roboto"/>
                          <a:ea typeface="Roboto"/>
                        </a:rPr>
                        <a:t>780/700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2520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1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Выполнено.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План: </a:t>
                      </a: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430,0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Кассовое исполнение</a:t>
                      </a:r>
                      <a:r>
                        <a:rPr lang="ru-RU" sz="90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: </a:t>
                      </a:r>
                      <a:r>
                        <a:rPr lang="ru-RU" sz="900" b="0" strike="noStrike" spc="-1" smtClean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430,0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тыс.руб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. (100%). Контрактация — 100%.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В 2023 году закуплено оборудования для проведения онлайн-трансляций в ГБУК «Владимирская областная научная библиотека им.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М.Горького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» (заключено соглашение). Заключен один договор по процедуре единственного поставщика на поставку звукового и видеооборудования для проведения онлайн-трансляций, поставка и оплата выполнены в полном объеме. В марте оборудование было успешно запущено в работу. 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Приемка и оплата оборудования для проведения онлайн-трансляций ГБУК ВО «Владимирская областная универсальная научная библиотека им.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М.Горького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» произведены в полном объеме в марте 2023 года. Оборудование успешно запущено в работу. Предоставлена информационная справка-отчет о реализации национально проекта в части приобретения оборудования для проведения онлайн-трансляций.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За </a:t>
                      </a: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январь-декабрь 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2023 г. проведено </a:t>
                      </a: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174</a:t>
                      </a:r>
                      <a:r>
                        <a:rPr lang="ru-RU" sz="900" b="0" strike="noStrike" spc="-1" baseline="0" dirty="0" smtClean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</a:t>
                      </a:r>
                      <a:r>
                        <a:rPr lang="ru-RU" sz="900" b="0" strike="noStrike" spc="-1" dirty="0" smtClean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региональных 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онлайн-трансляций, размещенных на портале «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Культура.РФ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»: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ГАУК ВО «Владимирский областной театр кукол»  - 11,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ГАУК ВО «Центр классической музыки» - 19,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ГАУК ВО «Владимирская областная филармония» - 18,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ГАУК ВО «Владимирский областной Дом работников искусств» - 5,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Выставочный зал ГБУК ВО «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Гороховецкий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историко-архитектурный музей» - 1,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Дом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Канонникова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. ГБУК ВО «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Гороховецкий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историко-архитектурный музей» - 1,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ГБУК ВО «Муромский историко-художественный музей» - 2,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МБУК ВО «Центр культуры и досуга г. Суздаля» - 8,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МБУК ВО Дворец культуры «Современник»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г.Ковров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– 5,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ГБПОУ ВО «Владимирский областной колледж культуры и искусства» - 3,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ГБУК ВО «Владимирская областная универсальная научная библиотека им.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М.Горького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» - 26,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ГБУК ВО  «Владимирская областная библиотека для детей и молодежи» (корпус 1) – 1,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ГБУК ВО  «Владимирская областная библиотека для детей и молодежи» (корпус 2) – 9,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Центральная городская библиотека им. С.К. Никитина  МБУК «ЦБС 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г.Коврова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» - 4,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Центральная детская библиотека имени С.М. Голицына МБУК «ЦБС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г.Коврова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»  - 1,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Библиотека семейного чтения имени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Ю.Н.Синицына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 МБУК «ЦБС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г.Коврова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» - 6,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Детская районная библиотека МУК «ЦБС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Селивановского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района» - 2;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Павловский сельский библиотечный филиал МБУК «МЦБ»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Кольчугинского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района» - 1,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</a:t>
                      </a:r>
                      <a:r>
                        <a:rPr lang="ru-RU" sz="900" b="0" strike="noStrike" spc="-1" dirty="0" err="1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Песковский</a:t>
                      </a: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 СДК МБУ ВО «КДК Вязниковского р-на» - 1,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9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DejaVu Sans"/>
                        </a:rPr>
                        <a:t>- ФГБУК «Государственный историко-архитектурный и художественный музей-заповедник «Александровская слобода» - 4.</a:t>
                      </a:r>
                      <a:endParaRPr lang="ru-RU" sz="90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9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25200">
                      <a:solidFill>
                        <a:srgbClr val="55308D"/>
                      </a:solidFill>
                    </a:lnT>
                    <a:lnB w="12240">
                      <a:solidFill>
                        <a:srgbClr val="55308D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77" name="CustomShape 2"/>
          <p:cNvSpPr/>
          <p:nvPr/>
        </p:nvSpPr>
        <p:spPr>
          <a:xfrm>
            <a:off x="239760" y="6589800"/>
            <a:ext cx="4336200" cy="1882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graphicFrame>
        <p:nvGraphicFramePr>
          <p:cNvPr id="378" name="Table 3"/>
          <p:cNvGraphicFramePr/>
          <p:nvPr/>
        </p:nvGraphicFramePr>
        <p:xfrm>
          <a:off x="4224960" y="137880"/>
          <a:ext cx="4020840" cy="536760"/>
        </p:xfrm>
        <a:graphic>
          <a:graphicData uri="http://schemas.openxmlformats.org/drawingml/2006/table">
            <a:tbl>
              <a:tblPr/>
              <a:tblGrid>
                <a:gridCol w="1627560"/>
                <a:gridCol w="2393280"/>
              </a:tblGrid>
              <a:tr h="5367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 730,0 </a:t>
                      </a:r>
                      <a:r>
                        <a:rPr lang="ru-RU" sz="1300" b="0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тыс. рублей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79" name="CustomShape 4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80" name="CustomShape 5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81" name="CustomShape 6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382" name="CustomShape 7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3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383" name="CustomShape 8"/>
          <p:cNvSpPr/>
          <p:nvPr/>
        </p:nvSpPr>
        <p:spPr>
          <a:xfrm>
            <a:off x="4218840" y="470880"/>
            <a:ext cx="3555720" cy="89856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На </a:t>
            </a:r>
            <a:r>
              <a:rPr lang="ru-RU" sz="1400" b="0" strike="noStrike" spc="-1" dirty="0" smtClean="0">
                <a:solidFill>
                  <a:srgbClr val="FFFFFF"/>
                </a:solidFill>
                <a:latin typeface="Roboto"/>
                <a:ea typeface="Roboto"/>
              </a:rPr>
              <a:t>01.01.2024 кассовое </a:t>
            </a: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исполнение</a:t>
            </a:r>
            <a:endParaRPr lang="ru-RU" sz="1400" b="0" strike="noStrike" spc="-1" dirty="0">
              <a:latin typeface="Arial"/>
            </a:endParaRPr>
          </a:p>
          <a:p>
            <a:pPr algn="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730,0 тыс. рублей</a:t>
            </a:r>
            <a:endParaRPr lang="ru-RU" sz="1400" b="0" strike="noStrike" spc="-1" dirty="0">
              <a:latin typeface="Arial"/>
            </a:endParaRPr>
          </a:p>
          <a:p>
            <a:pPr algn="ct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                                     (100%)</a:t>
            </a:r>
            <a:endParaRPr lang="ru-RU" sz="1400" b="0" strike="noStrike" spc="-1" dirty="0">
              <a:latin typeface="Arial"/>
            </a:endParaRPr>
          </a:p>
        </p:txBody>
      </p:sp>
      <p:sp>
        <p:nvSpPr>
          <p:cNvPr id="384" name="CustomShape 9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85" name="CustomShape 10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86" name="CustomShape 11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87" name="CustomShape 12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88" name="CustomShape 13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389" name="CustomShape 14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390" name="CustomShape 15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391" name="CustomShape 16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CustomShape 1"/>
          <p:cNvSpPr/>
          <p:nvPr/>
        </p:nvSpPr>
        <p:spPr>
          <a:xfrm>
            <a:off x="9564480" y="586440"/>
            <a:ext cx="11685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РУКОВОДИТЕЛЬ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93" name="CustomShape 2"/>
          <p:cNvSpPr/>
          <p:nvPr/>
        </p:nvSpPr>
        <p:spPr>
          <a:xfrm>
            <a:off x="948564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О.В.ДЕМИНА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94" name="CustomShape 3"/>
          <p:cNvSpPr/>
          <p:nvPr/>
        </p:nvSpPr>
        <p:spPr>
          <a:xfrm>
            <a:off x="10861920" y="586440"/>
            <a:ext cx="12798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АДМИНИСТРАТОР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95" name="CustomShape 4"/>
          <p:cNvSpPr/>
          <p:nvPr/>
        </p:nvSpPr>
        <p:spPr>
          <a:xfrm>
            <a:off x="10854720" y="754200"/>
            <a:ext cx="129276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О.Н.ГУРЕЕВ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396" name="CustomShape 5"/>
          <p:cNvSpPr/>
          <p:nvPr/>
        </p:nvSpPr>
        <p:spPr>
          <a:xfrm>
            <a:off x="9909360" y="137880"/>
            <a:ext cx="444960" cy="4615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633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397" name="CustomShape 6"/>
          <p:cNvSpPr/>
          <p:nvPr/>
        </p:nvSpPr>
        <p:spPr>
          <a:xfrm>
            <a:off x="941040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Министр культуры Владимирской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398" name="CustomShape 7"/>
          <p:cNvSpPr/>
          <p:nvPr/>
        </p:nvSpPr>
        <p:spPr>
          <a:xfrm>
            <a:off x="10763640" y="92088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Министра культуры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399" name="CustomShape 8"/>
          <p:cNvSpPr/>
          <p:nvPr/>
        </p:nvSpPr>
        <p:spPr>
          <a:xfrm>
            <a:off x="11259000" y="133920"/>
            <a:ext cx="484200" cy="46260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400" name="Рисунок 2"/>
          <p:cNvPicPr/>
          <p:nvPr/>
        </p:nvPicPr>
        <p:blipFill>
          <a:blip r:embed="rId4"/>
          <a:stretch/>
        </p:blipFill>
        <p:spPr>
          <a:xfrm>
            <a:off x="232560" y="16200"/>
            <a:ext cx="3609720" cy="1667160"/>
          </a:xfrm>
          <a:prstGeom prst="rect">
            <a:avLst/>
          </a:prstGeom>
          <a:ln>
            <a:noFill/>
          </a:ln>
        </p:spPr>
      </p:pic>
      <p:graphicFrame>
        <p:nvGraphicFramePr>
          <p:cNvPr id="401" name="Table 9"/>
          <p:cNvGraphicFramePr/>
          <p:nvPr/>
        </p:nvGraphicFramePr>
        <p:xfrm>
          <a:off x="232560" y="1790640"/>
          <a:ext cx="11613600" cy="2399580"/>
        </p:xfrm>
        <a:graphic>
          <a:graphicData uri="http://schemas.openxmlformats.org/drawingml/2006/table">
            <a:tbl>
              <a:tblPr/>
              <a:tblGrid>
                <a:gridCol w="298080"/>
                <a:gridCol w="2040840"/>
                <a:gridCol w="963360"/>
                <a:gridCol w="8311320"/>
              </a:tblGrid>
              <a:tr h="761400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РЕЗУЛЬТАТЫ ПРОЕКТА НА 31.12.2023</a:t>
                      </a:r>
                      <a:endParaRPr lang="ru-RU" sz="1000" b="0" strike="noStrike" spc="-1" dirty="0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2023</a:t>
                      </a:r>
                      <a:endParaRPr lang="ru-RU" sz="10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(факт/</a:t>
                      </a:r>
                      <a:endParaRPr lang="ru-RU" sz="10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план)</a:t>
                      </a:r>
                      <a:endParaRPr lang="ru-RU" sz="10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Комментарий (3/3)</a:t>
                      </a:r>
                      <a:endParaRPr lang="ru-RU" sz="100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1224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</a:tr>
              <a:tr h="426600"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0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ОЗР: Граждане получают дополнительные возможности для творческого развития и самореализации в современных учреждениях культуры, а также более широкий доступ к культурным ценностям</a:t>
                      </a:r>
                      <a:endParaRPr lang="ru-RU" sz="10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2520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 marL="90000" marR="90000">
                    <a:solidFill>
                      <a:srgbClr val="729FCF"/>
                    </a:solidFill>
                  </a:tcPr>
                </a:tc>
              </a:tr>
              <a:tr h="100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3.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2520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 dirty="0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Созданы мультимедиа-гиды по музеям и выставочным проектам с применением технологии дополненной реальности (нарастающим итогом), единиц</a:t>
                      </a:r>
                      <a:endParaRPr lang="ru-RU" sz="1050" b="0" strike="noStrike" spc="-1" dirty="0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ru-RU" sz="1050" b="0" strike="noStrike" spc="-1" dirty="0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2520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45B97C"/>
                          </a:solidFill>
                          <a:latin typeface="Roboto"/>
                          <a:ea typeface="Roboto"/>
                        </a:rPr>
                        <a:t>5/5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ru-RU" sz="105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2520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1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Выполнено: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Roboto"/>
                        </a:rPr>
                        <a:t>План: 300,0 тыс.руб. Кассовое исполнение: 300,0 тыс.руб. (100%). Контрактация — 100%.</a:t>
                      </a:r>
                      <a:endParaRPr lang="ru-RU" sz="105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050" b="0" strike="noStrike" spc="-1">
                          <a:solidFill>
                            <a:srgbClr val="000000"/>
                          </a:solidFill>
                          <a:latin typeface="Roboto"/>
                          <a:ea typeface="Arial"/>
                        </a:rPr>
                        <a:t>В 2023 году запланировано создание 1 мультимедиа-гида в ГБУК ВО «Гороховецкий историко-архитектурный музей» по экспозиции  «Гражданская архитектура и быт Гороховца нач.18 века»  (Дом Сапожникова по адресу: г.Гороховец, ул.Нагорная, д.4). Приемка и оплата услуг произведена.</a:t>
                      </a:r>
                      <a:endParaRPr lang="ru-RU" sz="105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55308D"/>
                      </a:solidFill>
                    </a:lnL>
                    <a:lnR w="12240">
                      <a:solidFill>
                        <a:srgbClr val="55308D"/>
                      </a:solidFill>
                    </a:lnR>
                    <a:lnT w="25200">
                      <a:solidFill>
                        <a:srgbClr val="55308D"/>
                      </a:solidFill>
                    </a:lnT>
                    <a:lnB w="25200">
                      <a:solidFill>
                        <a:srgbClr val="55308D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02" name="CustomShape 10"/>
          <p:cNvSpPr/>
          <p:nvPr/>
        </p:nvSpPr>
        <p:spPr>
          <a:xfrm>
            <a:off x="254520" y="6509160"/>
            <a:ext cx="3876840" cy="2570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ru-RU" sz="1100" b="0" strike="noStrike" spc="-1">
                <a:solidFill>
                  <a:srgbClr val="000000"/>
                </a:solidFill>
                <a:latin typeface="Roboto"/>
                <a:ea typeface="Roboto"/>
              </a:rPr>
              <a:t>ОМСу, участвующие в реализации проекта, отсутствуют</a:t>
            </a:r>
            <a:endParaRPr lang="ru-RU" sz="1100" b="0" strike="noStrike" spc="-1">
              <a:latin typeface="Arial"/>
            </a:endParaRPr>
          </a:p>
        </p:txBody>
      </p:sp>
      <p:graphicFrame>
        <p:nvGraphicFramePr>
          <p:cNvPr id="403" name="Table 11"/>
          <p:cNvGraphicFramePr/>
          <p:nvPr/>
        </p:nvGraphicFramePr>
        <p:xfrm>
          <a:off x="4224960" y="185760"/>
          <a:ext cx="4020840" cy="536760"/>
        </p:xfrm>
        <a:graphic>
          <a:graphicData uri="http://schemas.openxmlformats.org/drawingml/2006/table">
            <a:tbl>
              <a:tblPr/>
              <a:tblGrid>
                <a:gridCol w="1627560"/>
                <a:gridCol w="2393280"/>
              </a:tblGrid>
              <a:tr h="5367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Финансирование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ru-RU" sz="1300" b="1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 730,0 </a:t>
                      </a:r>
                      <a:r>
                        <a:rPr lang="ru-RU" sz="1300" b="0" strike="noStrike" spc="-1">
                          <a:solidFill>
                            <a:srgbClr val="7C6EB0"/>
                          </a:solidFill>
                          <a:latin typeface="Roboto"/>
                          <a:ea typeface="Roboto"/>
                        </a:rPr>
                        <a:t>тыс. рублей</a:t>
                      </a:r>
                      <a:endParaRPr lang="ru-RU" sz="1300" b="0" strike="noStrike" spc="-1">
                        <a:latin typeface="Arial"/>
                      </a:endParaRPr>
                    </a:p>
                  </a:txBody>
                  <a:tcPr marL="90000" marR="90000">
                    <a:lnL w="12240">
                      <a:solidFill>
                        <a:srgbClr val="FFFFFF"/>
                      </a:solidFill>
                    </a:lnL>
                    <a:lnR w="12240">
                      <a:solidFill>
                        <a:srgbClr val="FFFFFF"/>
                      </a:solidFill>
                    </a:lnR>
                    <a:lnT w="12240">
                      <a:solidFill>
                        <a:srgbClr val="FFFFFF"/>
                      </a:solidFill>
                    </a:lnT>
                    <a:lnB w="12240">
                      <a:solidFill>
                        <a:srgbClr val="FFFFFF"/>
                      </a:solidFill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04" name="CustomShape 12"/>
          <p:cNvSpPr/>
          <p:nvPr/>
        </p:nvSpPr>
        <p:spPr>
          <a:xfrm>
            <a:off x="8493840" y="586440"/>
            <a:ext cx="7254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Roboto"/>
              </a:rPr>
              <a:t>КУРАТОР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405" name="CustomShape 13"/>
          <p:cNvSpPr/>
          <p:nvPr/>
        </p:nvSpPr>
        <p:spPr>
          <a:xfrm>
            <a:off x="8403480" y="753480"/>
            <a:ext cx="934200" cy="241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1000" b="0" strike="noStrike" spc="-1">
                <a:solidFill>
                  <a:srgbClr val="000000"/>
                </a:solidFill>
                <a:latin typeface="Roboto"/>
                <a:ea typeface="Arial"/>
              </a:rPr>
              <a:t>В.А.КУИМОВ</a:t>
            </a:r>
            <a:endParaRPr lang="ru-RU" sz="1000" b="0" strike="noStrike" spc="-1">
              <a:latin typeface="Arial"/>
            </a:endParaRPr>
          </a:p>
        </p:txBody>
      </p:sp>
      <p:sp>
        <p:nvSpPr>
          <p:cNvPr id="406" name="CustomShape 14"/>
          <p:cNvSpPr/>
          <p:nvPr/>
        </p:nvSpPr>
        <p:spPr>
          <a:xfrm>
            <a:off x="8132040" y="923760"/>
            <a:ext cx="1475280" cy="33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sz="800" b="0" i="1" strike="noStrike" spc="-1">
                <a:solidFill>
                  <a:srgbClr val="000000"/>
                </a:solidFill>
                <a:latin typeface="Roboto"/>
                <a:ea typeface="Roboto"/>
              </a:rPr>
              <a:t>Заместитель  Губернатора области</a:t>
            </a:r>
            <a:endParaRPr lang="ru-RU" sz="800" b="0" strike="noStrike" spc="-1">
              <a:latin typeface="Arial"/>
            </a:endParaRPr>
          </a:p>
        </p:txBody>
      </p:sp>
      <p:sp>
        <p:nvSpPr>
          <p:cNvPr id="407" name="CustomShape 15"/>
          <p:cNvSpPr/>
          <p:nvPr/>
        </p:nvSpPr>
        <p:spPr>
          <a:xfrm>
            <a:off x="8630280" y="137880"/>
            <a:ext cx="479160" cy="461520"/>
          </a:xfrm>
          <a:prstGeom prst="flowChartConnector">
            <a:avLst/>
          </a:prstGeom>
          <a:blipFill rotWithShape="0">
            <a:blip r:embed="rId5"/>
            <a:stretch>
              <a:fillRect/>
            </a:stretch>
          </a:blip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408" name="CustomShape 16"/>
          <p:cNvSpPr/>
          <p:nvPr/>
        </p:nvSpPr>
        <p:spPr>
          <a:xfrm>
            <a:off x="4348080" y="573840"/>
            <a:ext cx="3555720" cy="898560"/>
          </a:xfrm>
          <a:prstGeom prst="roundRect">
            <a:avLst>
              <a:gd name="adj" fmla="val 16667"/>
            </a:avLst>
          </a:prstGeom>
          <a:solidFill>
            <a:srgbClr val="7C6EB0"/>
          </a:solidFill>
          <a:ln w="25560">
            <a:solidFill>
              <a:srgbClr val="3A5F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На </a:t>
            </a:r>
            <a:r>
              <a:rPr lang="ru-RU" sz="1400" b="0" strike="noStrike" spc="-1" dirty="0" smtClean="0">
                <a:solidFill>
                  <a:srgbClr val="FFFFFF"/>
                </a:solidFill>
                <a:latin typeface="Roboto"/>
                <a:ea typeface="Roboto"/>
              </a:rPr>
              <a:t>01.01.2024 </a:t>
            </a: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кассовое исполнение</a:t>
            </a:r>
            <a:endParaRPr lang="ru-RU" sz="1400" b="0" strike="noStrike" spc="-1" dirty="0">
              <a:latin typeface="Arial"/>
            </a:endParaRPr>
          </a:p>
          <a:p>
            <a:pPr algn="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730,0 тыс. рублей</a:t>
            </a:r>
            <a:endParaRPr lang="ru-RU" sz="1400" b="0" strike="noStrike" spc="-1" dirty="0">
              <a:latin typeface="Arial"/>
            </a:endParaRPr>
          </a:p>
          <a:p>
            <a:pPr algn="ctr">
              <a:lnSpc>
                <a:spcPct val="125000"/>
              </a:lnSpc>
            </a:pPr>
            <a:r>
              <a:rPr lang="ru-RU" sz="1400" b="0" strike="noStrike" spc="-1" dirty="0">
                <a:solidFill>
                  <a:srgbClr val="FFFFFF"/>
                </a:solidFill>
                <a:latin typeface="Roboto"/>
                <a:ea typeface="Roboto"/>
              </a:rPr>
              <a:t>                                     (100%)</a:t>
            </a:r>
            <a:endParaRPr lang="ru-RU" sz="1400" b="0" strike="noStrike" spc="-1" dirty="0">
              <a:latin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" name="Group 1"/>
          <p:cNvGrpSpPr/>
          <p:nvPr/>
        </p:nvGrpSpPr>
        <p:grpSpPr>
          <a:xfrm>
            <a:off x="0" y="6438600"/>
            <a:ext cx="12188520" cy="419400"/>
            <a:chOff x="0" y="6438600"/>
            <a:chExt cx="12188520" cy="419400"/>
          </a:xfrm>
        </p:grpSpPr>
        <p:sp>
          <p:nvSpPr>
            <p:cNvPr id="410" name="CustomShape 2"/>
            <p:cNvSpPr/>
            <p:nvPr/>
          </p:nvSpPr>
          <p:spPr>
            <a:xfrm>
              <a:off x="0" y="6578640"/>
              <a:ext cx="12171600" cy="27936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411" name="CustomShape 3"/>
            <p:cNvSpPr/>
            <p:nvPr/>
          </p:nvSpPr>
          <p:spPr>
            <a:xfrm>
              <a:off x="327600" y="6438600"/>
              <a:ext cx="11860920" cy="13572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grpSp>
        <p:nvGrpSpPr>
          <p:cNvPr id="412" name="Group 4"/>
          <p:cNvGrpSpPr/>
          <p:nvPr/>
        </p:nvGrpSpPr>
        <p:grpSpPr>
          <a:xfrm>
            <a:off x="2520" y="720"/>
            <a:ext cx="12198600" cy="1667880"/>
            <a:chOff x="2520" y="720"/>
            <a:chExt cx="12198600" cy="1667880"/>
          </a:xfrm>
        </p:grpSpPr>
        <p:pic>
          <p:nvPicPr>
            <p:cNvPr id="413" name="Рисунок 4"/>
            <p:cNvPicPr/>
            <p:nvPr/>
          </p:nvPicPr>
          <p:blipFill>
            <a:blip r:embed="rId3"/>
            <a:stretch/>
          </p:blipFill>
          <p:spPr>
            <a:xfrm>
              <a:off x="2520" y="720"/>
              <a:ext cx="3618720" cy="1667880"/>
            </a:xfrm>
            <a:prstGeom prst="rect">
              <a:avLst/>
            </a:prstGeom>
            <a:ln>
              <a:noFill/>
            </a:ln>
          </p:spPr>
        </p:pic>
        <p:sp>
          <p:nvSpPr>
            <p:cNvPr id="414" name="CustomShape 5"/>
            <p:cNvSpPr/>
            <p:nvPr/>
          </p:nvSpPr>
          <p:spPr>
            <a:xfrm>
              <a:off x="3513600" y="720"/>
              <a:ext cx="8687520" cy="166788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415" name="CustomShape 6"/>
          <p:cNvSpPr/>
          <p:nvPr/>
        </p:nvSpPr>
        <p:spPr>
          <a:xfrm>
            <a:off x="3975480" y="365040"/>
            <a:ext cx="8108640" cy="6637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 err="1">
                <a:solidFill>
                  <a:srgbClr val="FFFFFF"/>
                </a:solidFill>
                <a:latin typeface="Roboto"/>
                <a:ea typeface="Roboto"/>
              </a:rPr>
              <a:t>Мультимедиагид</a:t>
            </a:r>
            <a:r>
              <a:rPr lang="ru-RU" b="1" spc="-1" dirty="0">
                <a:solidFill>
                  <a:srgbClr val="FFFFFF"/>
                </a:solidFill>
                <a:latin typeface="Roboto"/>
                <a:ea typeface="Roboto"/>
              </a:rPr>
              <a:t> «Артефакт» представлен еще в одной постоянной экспозиции </a:t>
            </a:r>
            <a:r>
              <a:rPr lang="ru-RU" b="1" spc="-1" dirty="0" err="1">
                <a:solidFill>
                  <a:srgbClr val="FFFFFF"/>
                </a:solidFill>
                <a:latin typeface="Roboto"/>
                <a:ea typeface="Roboto"/>
              </a:rPr>
              <a:t>Гороховецкого</a:t>
            </a:r>
            <a:r>
              <a:rPr lang="ru-RU" b="1" spc="-1" dirty="0">
                <a:solidFill>
                  <a:srgbClr val="FFFFFF"/>
                </a:solidFill>
                <a:latin typeface="Roboto"/>
                <a:ea typeface="Roboto"/>
              </a:rPr>
              <a:t> историко-архитектурного музея</a:t>
            </a:r>
          </a:p>
        </p:txBody>
      </p:sp>
      <p:sp>
        <p:nvSpPr>
          <p:cNvPr id="416" name="CustomShape 7"/>
          <p:cNvSpPr/>
          <p:nvPr/>
        </p:nvSpPr>
        <p:spPr>
          <a:xfrm>
            <a:off x="4504680" y="1734840"/>
            <a:ext cx="3281400" cy="4634280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ru-RU" sz="1100" spc="-1" dirty="0"/>
              <a:t>В рамках реализации национального проекта «Культура» </a:t>
            </a:r>
            <a:r>
              <a:rPr lang="ru-RU" sz="1100" spc="-1" dirty="0" err="1"/>
              <a:t>мультимедиагид</a:t>
            </a:r>
            <a:r>
              <a:rPr lang="ru-RU" sz="1100" spc="-1" dirty="0"/>
              <a:t> «Артефакт» представлен еще в одной постоянной экспозиции </a:t>
            </a:r>
            <a:r>
              <a:rPr lang="ru-RU" sz="1100" spc="-1" dirty="0" err="1"/>
              <a:t>Гороховецкого</a:t>
            </a:r>
            <a:r>
              <a:rPr lang="ru-RU" sz="1100" spc="-1" dirty="0"/>
              <a:t> историко-архитектурного музея - «Гражданская архитектура и быт Гороховца XVII века» в Доме Ершова (Сапожникова) на улице Нагорной. Экспозиция «Гражданская архитектура и быт Гороховца XVII века» раскрывает обычаи допетровской Руси: средневековая архитектура «русского узорочья» и строгий «домостроевский» быт. Палаты, построенные купцом гостиной сотни Семеном Ершовым, хранят в себе много интересного и загадочного. Самобытный дух купечества «золотого» для Гороховца XVII века в полной мере можно ощутить при посещении </a:t>
            </a:r>
            <a:r>
              <a:rPr lang="ru-RU" sz="1100" spc="-1" dirty="0" smtClean="0"/>
              <a:t>музея.</a:t>
            </a:r>
            <a:endParaRPr lang="ru-RU" sz="11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spc="-1" dirty="0" smtClean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spc="-1" dirty="0" smtClean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spc="-1" dirty="0" smtClean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b="0" strike="noStrike" spc="-1" dirty="0">
              <a:latin typeface="Arial"/>
            </a:endParaRPr>
          </a:p>
        </p:txBody>
      </p:sp>
      <p:pic>
        <p:nvPicPr>
          <p:cNvPr id="417" name="Рисунок 7"/>
          <p:cNvPicPr/>
          <p:nvPr/>
        </p:nvPicPr>
        <p:blipFill>
          <a:blip r:embed="rId4"/>
          <a:stretch/>
        </p:blipFill>
        <p:spPr>
          <a:xfrm>
            <a:off x="196920" y="1735560"/>
            <a:ext cx="4260600" cy="4634280"/>
          </a:xfrm>
          <a:prstGeom prst="rect">
            <a:avLst/>
          </a:prstGeom>
          <a:ln>
            <a:noFill/>
          </a:ln>
        </p:spPr>
      </p:pic>
      <p:pic>
        <p:nvPicPr>
          <p:cNvPr id="418" name="Рисунок 8"/>
          <p:cNvPicPr/>
          <p:nvPr/>
        </p:nvPicPr>
        <p:blipFill>
          <a:blip r:embed="rId5"/>
          <a:stretch/>
        </p:blipFill>
        <p:spPr>
          <a:xfrm>
            <a:off x="7833960" y="1735560"/>
            <a:ext cx="4170240" cy="4633560"/>
          </a:xfrm>
          <a:prstGeom prst="rect">
            <a:avLst/>
          </a:prstGeom>
          <a:ln>
            <a:noFill/>
          </a:ln>
        </p:spPr>
      </p:pic>
      <p:pic>
        <p:nvPicPr>
          <p:cNvPr id="419" name="Рисунок 1"/>
          <p:cNvPicPr/>
          <p:nvPr/>
        </p:nvPicPr>
        <p:blipFill>
          <a:blip r:embed="rId6"/>
          <a:srcRect b="10596"/>
          <a:stretch/>
        </p:blipFill>
        <p:spPr>
          <a:xfrm>
            <a:off x="180000" y="1734840"/>
            <a:ext cx="4265280" cy="4629600"/>
          </a:xfrm>
          <a:prstGeom prst="rect">
            <a:avLst/>
          </a:prstGeom>
          <a:ln>
            <a:noFill/>
          </a:ln>
        </p:spPr>
      </p:pic>
      <p:pic>
        <p:nvPicPr>
          <p:cNvPr id="420" name="Рисунок 2"/>
          <p:cNvPicPr/>
          <p:nvPr/>
        </p:nvPicPr>
        <p:blipFill>
          <a:blip r:embed="rId7"/>
          <a:srcRect b="6255"/>
          <a:stretch/>
        </p:blipFill>
        <p:spPr>
          <a:xfrm>
            <a:off x="7833240" y="1734840"/>
            <a:ext cx="4170600" cy="4638240"/>
          </a:xfrm>
          <a:prstGeom prst="rect">
            <a:avLst/>
          </a:prstGeom>
          <a:ln>
            <a:noFill/>
          </a:ln>
        </p:spPr>
      </p:pic>
      <p:pic>
        <p:nvPicPr>
          <p:cNvPr id="421" name="Рисунок 3"/>
          <p:cNvPicPr/>
          <p:nvPr/>
        </p:nvPicPr>
        <p:blipFill>
          <a:blip r:embed="rId8"/>
          <a:srcRect b="19852"/>
          <a:stretch/>
        </p:blipFill>
        <p:spPr>
          <a:xfrm>
            <a:off x="171360" y="1734840"/>
            <a:ext cx="4273920" cy="4623480"/>
          </a:xfrm>
          <a:prstGeom prst="rect">
            <a:avLst/>
          </a:prstGeom>
          <a:ln>
            <a:noFill/>
          </a:ln>
        </p:spPr>
      </p:pic>
      <p:pic>
        <p:nvPicPr>
          <p:cNvPr id="422" name="Рисунок 4"/>
          <p:cNvPicPr/>
          <p:nvPr/>
        </p:nvPicPr>
        <p:blipFill>
          <a:blip r:embed="rId9"/>
          <a:srcRect b="17160"/>
          <a:stretch/>
        </p:blipFill>
        <p:spPr>
          <a:xfrm>
            <a:off x="7833240" y="1734840"/>
            <a:ext cx="4170600" cy="4633560"/>
          </a:xfrm>
          <a:prstGeom prst="rect">
            <a:avLst/>
          </a:prstGeom>
          <a:ln>
            <a:noFill/>
          </a:ln>
        </p:spPr>
      </p:pic>
      <p:pic>
        <p:nvPicPr>
          <p:cNvPr id="423" name="Рисунок 6"/>
          <p:cNvPicPr/>
          <p:nvPr/>
        </p:nvPicPr>
        <p:blipFill>
          <a:blip r:embed="rId10"/>
          <a:srcRect b="24687"/>
          <a:stretch/>
        </p:blipFill>
        <p:spPr>
          <a:xfrm>
            <a:off x="167760" y="1734840"/>
            <a:ext cx="4289040" cy="4614840"/>
          </a:xfrm>
          <a:prstGeom prst="rect">
            <a:avLst/>
          </a:prstGeom>
          <a:ln>
            <a:noFill/>
          </a:ln>
        </p:spPr>
      </p:pic>
      <p:pic>
        <p:nvPicPr>
          <p:cNvPr id="424" name="Рисунок 9"/>
          <p:cNvPicPr/>
          <p:nvPr/>
        </p:nvPicPr>
        <p:blipFill>
          <a:blip r:embed="rId11"/>
          <a:srcRect b="22938"/>
          <a:stretch/>
        </p:blipFill>
        <p:spPr>
          <a:xfrm>
            <a:off x="7833240" y="1730160"/>
            <a:ext cx="4164480" cy="4639320"/>
          </a:xfrm>
          <a:prstGeom prst="rect">
            <a:avLst/>
          </a:prstGeom>
          <a:ln>
            <a:noFill/>
          </a:ln>
        </p:spPr>
      </p:pic>
      <p:pic>
        <p:nvPicPr>
          <p:cNvPr id="425" name="Picture 2"/>
          <p:cNvPicPr/>
          <p:nvPr/>
        </p:nvPicPr>
        <p:blipFill>
          <a:blip r:embed="rId12"/>
          <a:stretch/>
        </p:blipFill>
        <p:spPr>
          <a:xfrm>
            <a:off x="7833240" y="1730160"/>
            <a:ext cx="4250880" cy="4642920"/>
          </a:xfrm>
          <a:prstGeom prst="rect">
            <a:avLst/>
          </a:prstGeom>
          <a:ln>
            <a:noFill/>
          </a:ln>
        </p:spPr>
      </p:pic>
      <p:pic>
        <p:nvPicPr>
          <p:cNvPr id="426" name="Picture 3"/>
          <p:cNvPicPr/>
          <p:nvPr/>
        </p:nvPicPr>
        <p:blipFill>
          <a:blip r:embed="rId13"/>
          <a:stretch/>
        </p:blipFill>
        <p:spPr>
          <a:xfrm>
            <a:off x="65880" y="1730160"/>
            <a:ext cx="4396680" cy="4645800"/>
          </a:xfrm>
          <a:prstGeom prst="rect">
            <a:avLst/>
          </a:prstGeom>
          <a:ln>
            <a:noFill/>
          </a:ln>
        </p:spPr>
      </p:pic>
      <p:pic>
        <p:nvPicPr>
          <p:cNvPr id="427" name="Picture 2"/>
          <p:cNvPicPr/>
          <p:nvPr/>
        </p:nvPicPr>
        <p:blipFill>
          <a:blip r:embed="rId14"/>
          <a:stretch/>
        </p:blipFill>
        <p:spPr>
          <a:xfrm>
            <a:off x="60480" y="1735560"/>
            <a:ext cx="4402080" cy="4637520"/>
          </a:xfrm>
          <a:prstGeom prst="rect">
            <a:avLst/>
          </a:prstGeom>
          <a:ln>
            <a:noFill/>
          </a:ln>
        </p:spPr>
      </p:pic>
      <p:pic>
        <p:nvPicPr>
          <p:cNvPr id="428" name="Picture 3"/>
          <p:cNvPicPr/>
          <p:nvPr/>
        </p:nvPicPr>
        <p:blipFill>
          <a:blip r:embed="rId15"/>
          <a:stretch/>
        </p:blipFill>
        <p:spPr>
          <a:xfrm>
            <a:off x="7833960" y="1730160"/>
            <a:ext cx="4250160" cy="4645800"/>
          </a:xfrm>
          <a:prstGeom prst="rect">
            <a:avLst/>
          </a:prstGeom>
          <a:ln>
            <a:noFill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0" y="1730160"/>
            <a:ext cx="4421059" cy="464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510" y="1730160"/>
            <a:ext cx="4260610" cy="4619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9" y="1730158"/>
            <a:ext cx="4396681" cy="4619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510" y="1730157"/>
            <a:ext cx="4279507" cy="4645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36" y="1735588"/>
            <a:ext cx="4426303" cy="4639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510" y="1730139"/>
            <a:ext cx="4262051" cy="4647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" name="Group 1"/>
          <p:cNvGrpSpPr/>
          <p:nvPr/>
        </p:nvGrpSpPr>
        <p:grpSpPr>
          <a:xfrm>
            <a:off x="0" y="6438600"/>
            <a:ext cx="12188520" cy="419400"/>
            <a:chOff x="0" y="6438600"/>
            <a:chExt cx="12188520" cy="419400"/>
          </a:xfrm>
        </p:grpSpPr>
        <p:sp>
          <p:nvSpPr>
            <p:cNvPr id="410" name="CustomShape 2"/>
            <p:cNvSpPr/>
            <p:nvPr/>
          </p:nvSpPr>
          <p:spPr>
            <a:xfrm>
              <a:off x="0" y="6578640"/>
              <a:ext cx="12171600" cy="27936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411" name="CustomShape 3"/>
            <p:cNvSpPr/>
            <p:nvPr/>
          </p:nvSpPr>
          <p:spPr>
            <a:xfrm>
              <a:off x="327600" y="6438600"/>
              <a:ext cx="11860920" cy="13572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grpSp>
        <p:nvGrpSpPr>
          <p:cNvPr id="412" name="Group 4"/>
          <p:cNvGrpSpPr/>
          <p:nvPr/>
        </p:nvGrpSpPr>
        <p:grpSpPr>
          <a:xfrm>
            <a:off x="2520" y="720"/>
            <a:ext cx="12198600" cy="1667880"/>
            <a:chOff x="2520" y="720"/>
            <a:chExt cx="12198600" cy="1667880"/>
          </a:xfrm>
        </p:grpSpPr>
        <p:pic>
          <p:nvPicPr>
            <p:cNvPr id="413" name="Рисунок 4"/>
            <p:cNvPicPr/>
            <p:nvPr/>
          </p:nvPicPr>
          <p:blipFill>
            <a:blip r:embed="rId3"/>
            <a:stretch/>
          </p:blipFill>
          <p:spPr>
            <a:xfrm>
              <a:off x="2520" y="720"/>
              <a:ext cx="3618720" cy="1667880"/>
            </a:xfrm>
            <a:prstGeom prst="rect">
              <a:avLst/>
            </a:prstGeom>
            <a:ln>
              <a:noFill/>
            </a:ln>
          </p:spPr>
        </p:pic>
        <p:sp>
          <p:nvSpPr>
            <p:cNvPr id="414" name="CustomShape 5"/>
            <p:cNvSpPr/>
            <p:nvPr/>
          </p:nvSpPr>
          <p:spPr>
            <a:xfrm>
              <a:off x="3513600" y="720"/>
              <a:ext cx="8687520" cy="166788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415" name="CustomShape 6"/>
          <p:cNvSpPr/>
          <p:nvPr/>
        </p:nvSpPr>
        <p:spPr>
          <a:xfrm>
            <a:off x="3975480" y="365040"/>
            <a:ext cx="8108640" cy="121777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>
                <a:solidFill>
                  <a:srgbClr val="FFFFFF"/>
                </a:solidFill>
                <a:latin typeface="Roboto"/>
                <a:ea typeface="Roboto"/>
              </a:rPr>
              <a:t>ГБУК ВО «</a:t>
            </a:r>
            <a:r>
              <a:rPr lang="ru-RU" b="1" spc="-1" dirty="0" err="1">
                <a:solidFill>
                  <a:srgbClr val="FFFFFF"/>
                </a:solidFill>
                <a:latin typeface="Roboto"/>
                <a:ea typeface="Roboto"/>
              </a:rPr>
              <a:t>Гороховецкий</a:t>
            </a:r>
            <a:r>
              <a:rPr lang="ru-RU" b="1" spc="-1" dirty="0">
                <a:solidFill>
                  <a:srgbClr val="FFFFFF"/>
                </a:solidFill>
                <a:latin typeface="Roboto"/>
                <a:ea typeface="Roboto"/>
              </a:rPr>
              <a:t> историко-архитектурный музей» при поддержке Министерства культуры РФ было осуществлено проведение федеральной онлайн-трансляции открытия выставки</a:t>
            </a:r>
          </a:p>
          <a:p>
            <a:pPr algn="ctr">
              <a:lnSpc>
                <a:spcPct val="100000"/>
              </a:lnSpc>
            </a:pPr>
            <a:r>
              <a:rPr lang="ru-RU" b="1" spc="-1" dirty="0">
                <a:solidFill>
                  <a:srgbClr val="FFFFFF"/>
                </a:solidFill>
                <a:latin typeface="Roboto"/>
                <a:ea typeface="Roboto"/>
              </a:rPr>
              <a:t>«Ретро-взгляд: в моде вышивка»</a:t>
            </a:r>
          </a:p>
        </p:txBody>
      </p:sp>
      <p:sp>
        <p:nvSpPr>
          <p:cNvPr id="416" name="CustomShape 7"/>
          <p:cNvSpPr/>
          <p:nvPr/>
        </p:nvSpPr>
        <p:spPr>
          <a:xfrm>
            <a:off x="4504680" y="1734840"/>
            <a:ext cx="3281400" cy="4634280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endParaRPr lang="ru-RU" sz="1100" dirty="0" smtClean="0"/>
          </a:p>
          <a:p>
            <a:endParaRPr lang="ru-RU" sz="1100" dirty="0"/>
          </a:p>
          <a:p>
            <a:endParaRPr lang="ru-RU" sz="1100" dirty="0" smtClean="0"/>
          </a:p>
          <a:p>
            <a:endParaRPr lang="ru-RU" sz="1100" dirty="0"/>
          </a:p>
          <a:p>
            <a:endParaRPr lang="ru-RU" sz="1100" dirty="0" smtClean="0"/>
          </a:p>
          <a:p>
            <a:endParaRPr lang="ru-RU" sz="1100" dirty="0"/>
          </a:p>
          <a:p>
            <a:r>
              <a:rPr lang="ru-RU" sz="1100" dirty="0" smtClean="0"/>
              <a:t>В </a:t>
            </a:r>
            <a:r>
              <a:rPr lang="ru-RU" sz="1100" dirty="0"/>
              <a:t>марте Министерством культуры РФ утвержден перечень наиболее значимых мероприятий для организации федеральных онлайн-трансляций, в числе которых онлайн-трансляция открытия выставки  «</a:t>
            </a:r>
            <a:r>
              <a:rPr lang="ru-RU" sz="1100" dirty="0" smtClean="0"/>
              <a:t>Ретро-взгляд: </a:t>
            </a:r>
            <a:r>
              <a:rPr lang="ru-RU" sz="1100" dirty="0"/>
              <a:t>в моде вышивка</a:t>
            </a:r>
            <a:r>
              <a:rPr lang="ru-RU" sz="1100" dirty="0" smtClean="0"/>
              <a:t>».</a:t>
            </a:r>
          </a:p>
          <a:p>
            <a:r>
              <a:rPr lang="ru-RU" sz="1100" dirty="0" smtClean="0"/>
              <a:t>ГБУК </a:t>
            </a:r>
            <a:r>
              <a:rPr lang="ru-RU" sz="1100" dirty="0"/>
              <a:t>ВО «</a:t>
            </a:r>
            <a:r>
              <a:rPr lang="ru-RU" sz="1100" dirty="0" err="1"/>
              <a:t>Гороховецкий</a:t>
            </a:r>
            <a:r>
              <a:rPr lang="ru-RU" sz="1100" dirty="0"/>
              <a:t> историко-архитектурный музей» при поддержке Министерства культуры РФ было осуществлено проведение съемок открытия выставки 12-13 апреля 2023 года. 30 апреля 2023 года онлайн-трансляции данного мероприятия размещена на портале «</a:t>
            </a:r>
            <a:r>
              <a:rPr lang="ru-RU" sz="1100" dirty="0" err="1"/>
              <a:t>Культура.РФ</a:t>
            </a:r>
            <a:r>
              <a:rPr lang="ru-RU" sz="1100" dirty="0"/>
              <a:t>». </a:t>
            </a:r>
          </a:p>
          <a:p>
            <a:r>
              <a:rPr lang="ru-RU" sz="1100" dirty="0"/>
              <a:t>Выставочный проект представлен в юбилейном цикле к столетию Государственного историко-архитектурного и художественного музея-заповедника «Александровская </a:t>
            </a:r>
            <a:r>
              <a:rPr lang="ru-RU" sz="1100" dirty="0" err="1"/>
              <a:t>cлобода</a:t>
            </a:r>
            <a:r>
              <a:rPr lang="ru-RU" sz="1100" dirty="0"/>
              <a:t>». Экспозиция посвящена одному из самых известных предприятий города – строчевышивальной фабрике «Квалифицированный труд». </a:t>
            </a:r>
            <a:r>
              <a:rPr lang="ru-RU" sz="1100" dirty="0" smtClean="0"/>
              <a:t>Ее модная продукция в конце 70-80-х годов ХХ века стала визитной карточкой Александрова.</a:t>
            </a:r>
          </a:p>
          <a:p>
            <a:pPr>
              <a:lnSpc>
                <a:spcPct val="100000"/>
              </a:lnSpc>
            </a:pPr>
            <a:endParaRPr lang="ru-RU" sz="1100" spc="-1" dirty="0" smtClean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spc="-1" dirty="0" smtClean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spc="-1" dirty="0" smtClean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b="0" strike="noStrike" spc="-1" dirty="0">
              <a:latin typeface="Arial"/>
            </a:endParaRPr>
          </a:p>
        </p:txBody>
      </p:sp>
      <p:pic>
        <p:nvPicPr>
          <p:cNvPr id="417" name="Рисунок 7"/>
          <p:cNvPicPr/>
          <p:nvPr/>
        </p:nvPicPr>
        <p:blipFill>
          <a:blip r:embed="rId4"/>
          <a:stretch/>
        </p:blipFill>
        <p:spPr>
          <a:xfrm>
            <a:off x="196920" y="1735560"/>
            <a:ext cx="4260600" cy="4634280"/>
          </a:xfrm>
          <a:prstGeom prst="rect">
            <a:avLst/>
          </a:prstGeom>
          <a:ln>
            <a:noFill/>
          </a:ln>
        </p:spPr>
      </p:pic>
      <p:pic>
        <p:nvPicPr>
          <p:cNvPr id="418" name="Рисунок 8"/>
          <p:cNvPicPr/>
          <p:nvPr/>
        </p:nvPicPr>
        <p:blipFill>
          <a:blip r:embed="rId5"/>
          <a:stretch/>
        </p:blipFill>
        <p:spPr>
          <a:xfrm>
            <a:off x="7833960" y="1735560"/>
            <a:ext cx="4170240" cy="4633560"/>
          </a:xfrm>
          <a:prstGeom prst="rect">
            <a:avLst/>
          </a:prstGeom>
          <a:ln>
            <a:noFill/>
          </a:ln>
        </p:spPr>
      </p:pic>
      <p:pic>
        <p:nvPicPr>
          <p:cNvPr id="419" name="Рисунок 1"/>
          <p:cNvPicPr/>
          <p:nvPr/>
        </p:nvPicPr>
        <p:blipFill>
          <a:blip r:embed="rId6"/>
          <a:srcRect b="10596"/>
          <a:stretch/>
        </p:blipFill>
        <p:spPr>
          <a:xfrm>
            <a:off x="180000" y="1734840"/>
            <a:ext cx="4265280" cy="4629600"/>
          </a:xfrm>
          <a:prstGeom prst="rect">
            <a:avLst/>
          </a:prstGeom>
          <a:ln>
            <a:noFill/>
          </a:ln>
        </p:spPr>
      </p:pic>
      <p:pic>
        <p:nvPicPr>
          <p:cNvPr id="420" name="Рисунок 2"/>
          <p:cNvPicPr/>
          <p:nvPr/>
        </p:nvPicPr>
        <p:blipFill>
          <a:blip r:embed="rId7"/>
          <a:srcRect b="6255"/>
          <a:stretch/>
        </p:blipFill>
        <p:spPr>
          <a:xfrm>
            <a:off x="7833240" y="1734840"/>
            <a:ext cx="4170600" cy="4638240"/>
          </a:xfrm>
          <a:prstGeom prst="rect">
            <a:avLst/>
          </a:prstGeom>
          <a:ln>
            <a:noFill/>
          </a:ln>
        </p:spPr>
      </p:pic>
      <p:pic>
        <p:nvPicPr>
          <p:cNvPr id="421" name="Рисунок 3"/>
          <p:cNvPicPr/>
          <p:nvPr/>
        </p:nvPicPr>
        <p:blipFill>
          <a:blip r:embed="rId8"/>
          <a:srcRect b="19852"/>
          <a:stretch/>
        </p:blipFill>
        <p:spPr>
          <a:xfrm>
            <a:off x="171360" y="1734840"/>
            <a:ext cx="4273920" cy="4623480"/>
          </a:xfrm>
          <a:prstGeom prst="rect">
            <a:avLst/>
          </a:prstGeom>
          <a:ln>
            <a:noFill/>
          </a:ln>
        </p:spPr>
      </p:pic>
      <p:pic>
        <p:nvPicPr>
          <p:cNvPr id="422" name="Рисунок 4"/>
          <p:cNvPicPr/>
          <p:nvPr/>
        </p:nvPicPr>
        <p:blipFill>
          <a:blip r:embed="rId9"/>
          <a:srcRect b="17160"/>
          <a:stretch/>
        </p:blipFill>
        <p:spPr>
          <a:xfrm>
            <a:off x="7833240" y="1734840"/>
            <a:ext cx="4170600" cy="4633560"/>
          </a:xfrm>
          <a:prstGeom prst="rect">
            <a:avLst/>
          </a:prstGeom>
          <a:ln>
            <a:noFill/>
          </a:ln>
        </p:spPr>
      </p:pic>
      <p:pic>
        <p:nvPicPr>
          <p:cNvPr id="423" name="Рисунок 6"/>
          <p:cNvPicPr/>
          <p:nvPr/>
        </p:nvPicPr>
        <p:blipFill>
          <a:blip r:embed="rId10"/>
          <a:srcRect b="24687"/>
          <a:stretch/>
        </p:blipFill>
        <p:spPr>
          <a:xfrm>
            <a:off x="167760" y="1734840"/>
            <a:ext cx="4289040" cy="4614840"/>
          </a:xfrm>
          <a:prstGeom prst="rect">
            <a:avLst/>
          </a:prstGeom>
          <a:ln>
            <a:noFill/>
          </a:ln>
        </p:spPr>
      </p:pic>
      <p:pic>
        <p:nvPicPr>
          <p:cNvPr id="424" name="Рисунок 9"/>
          <p:cNvPicPr/>
          <p:nvPr/>
        </p:nvPicPr>
        <p:blipFill>
          <a:blip r:embed="rId11"/>
          <a:srcRect b="22938"/>
          <a:stretch/>
        </p:blipFill>
        <p:spPr>
          <a:xfrm>
            <a:off x="7833240" y="1730160"/>
            <a:ext cx="4164480" cy="4639320"/>
          </a:xfrm>
          <a:prstGeom prst="rect">
            <a:avLst/>
          </a:prstGeom>
          <a:ln>
            <a:noFill/>
          </a:ln>
        </p:spPr>
      </p:pic>
      <p:pic>
        <p:nvPicPr>
          <p:cNvPr id="425" name="Picture 2"/>
          <p:cNvPicPr/>
          <p:nvPr/>
        </p:nvPicPr>
        <p:blipFill>
          <a:blip r:embed="rId12"/>
          <a:stretch/>
        </p:blipFill>
        <p:spPr>
          <a:xfrm>
            <a:off x="7833240" y="1730160"/>
            <a:ext cx="4250880" cy="4642920"/>
          </a:xfrm>
          <a:prstGeom prst="rect">
            <a:avLst/>
          </a:prstGeom>
          <a:ln>
            <a:noFill/>
          </a:ln>
        </p:spPr>
      </p:pic>
      <p:pic>
        <p:nvPicPr>
          <p:cNvPr id="426" name="Picture 3"/>
          <p:cNvPicPr/>
          <p:nvPr/>
        </p:nvPicPr>
        <p:blipFill>
          <a:blip r:embed="rId13"/>
          <a:stretch/>
        </p:blipFill>
        <p:spPr>
          <a:xfrm>
            <a:off x="65880" y="1730160"/>
            <a:ext cx="4396680" cy="4645800"/>
          </a:xfrm>
          <a:prstGeom prst="rect">
            <a:avLst/>
          </a:prstGeom>
          <a:ln>
            <a:noFill/>
          </a:ln>
        </p:spPr>
      </p:pic>
      <p:pic>
        <p:nvPicPr>
          <p:cNvPr id="427" name="Picture 2"/>
          <p:cNvPicPr/>
          <p:nvPr/>
        </p:nvPicPr>
        <p:blipFill>
          <a:blip r:embed="rId14"/>
          <a:stretch/>
        </p:blipFill>
        <p:spPr>
          <a:xfrm>
            <a:off x="60480" y="1735560"/>
            <a:ext cx="4402080" cy="4637520"/>
          </a:xfrm>
          <a:prstGeom prst="rect">
            <a:avLst/>
          </a:prstGeom>
          <a:ln>
            <a:noFill/>
          </a:ln>
        </p:spPr>
      </p:pic>
      <p:pic>
        <p:nvPicPr>
          <p:cNvPr id="428" name="Picture 3"/>
          <p:cNvPicPr/>
          <p:nvPr/>
        </p:nvPicPr>
        <p:blipFill>
          <a:blip r:embed="rId15"/>
          <a:stretch/>
        </p:blipFill>
        <p:spPr>
          <a:xfrm>
            <a:off x="7833960" y="1730160"/>
            <a:ext cx="4250160" cy="4645800"/>
          </a:xfrm>
          <a:prstGeom prst="rect">
            <a:avLst/>
          </a:prstGeom>
          <a:ln>
            <a:noFill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0" y="1730160"/>
            <a:ext cx="4421059" cy="464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510" y="1730160"/>
            <a:ext cx="4260610" cy="4619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9" y="1730158"/>
            <a:ext cx="4396681" cy="4619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510" y="1730157"/>
            <a:ext cx="4279507" cy="4645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36" y="1735588"/>
            <a:ext cx="4426303" cy="4639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510" y="1730139"/>
            <a:ext cx="4262051" cy="4647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0" y="1725854"/>
            <a:ext cx="4426459" cy="4651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Рисунок 28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7823510" y="1735588"/>
            <a:ext cx="4293074" cy="4614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673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" name="Group 1"/>
          <p:cNvGrpSpPr/>
          <p:nvPr/>
        </p:nvGrpSpPr>
        <p:grpSpPr>
          <a:xfrm>
            <a:off x="12600" y="6441514"/>
            <a:ext cx="12188520" cy="419400"/>
            <a:chOff x="0" y="6438600"/>
            <a:chExt cx="12188520" cy="419400"/>
          </a:xfrm>
        </p:grpSpPr>
        <p:sp>
          <p:nvSpPr>
            <p:cNvPr id="410" name="CustomShape 2"/>
            <p:cNvSpPr/>
            <p:nvPr/>
          </p:nvSpPr>
          <p:spPr>
            <a:xfrm>
              <a:off x="0" y="6578640"/>
              <a:ext cx="12171600" cy="27936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411" name="CustomShape 3"/>
            <p:cNvSpPr/>
            <p:nvPr/>
          </p:nvSpPr>
          <p:spPr>
            <a:xfrm>
              <a:off x="327600" y="6438600"/>
              <a:ext cx="11860920" cy="13572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grpSp>
        <p:nvGrpSpPr>
          <p:cNvPr id="412" name="Group 4"/>
          <p:cNvGrpSpPr/>
          <p:nvPr/>
        </p:nvGrpSpPr>
        <p:grpSpPr>
          <a:xfrm>
            <a:off x="2520" y="720"/>
            <a:ext cx="12198600" cy="1667880"/>
            <a:chOff x="2520" y="720"/>
            <a:chExt cx="12198600" cy="1667880"/>
          </a:xfrm>
        </p:grpSpPr>
        <p:pic>
          <p:nvPicPr>
            <p:cNvPr id="413" name="Рисунок 4"/>
            <p:cNvPicPr/>
            <p:nvPr/>
          </p:nvPicPr>
          <p:blipFill>
            <a:blip r:embed="rId3"/>
            <a:stretch/>
          </p:blipFill>
          <p:spPr>
            <a:xfrm>
              <a:off x="2520" y="720"/>
              <a:ext cx="3618720" cy="1667880"/>
            </a:xfrm>
            <a:prstGeom prst="rect">
              <a:avLst/>
            </a:prstGeom>
            <a:ln>
              <a:noFill/>
            </a:ln>
          </p:spPr>
        </p:pic>
        <p:sp>
          <p:nvSpPr>
            <p:cNvPr id="414" name="CustomShape 5"/>
            <p:cNvSpPr/>
            <p:nvPr/>
          </p:nvSpPr>
          <p:spPr>
            <a:xfrm>
              <a:off x="3513600" y="720"/>
              <a:ext cx="8687520" cy="166788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415" name="CustomShape 6"/>
          <p:cNvSpPr/>
          <p:nvPr/>
        </p:nvSpPr>
        <p:spPr>
          <a:xfrm>
            <a:off x="3975480" y="365040"/>
            <a:ext cx="8108640" cy="94077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>
                <a:solidFill>
                  <a:srgbClr val="FFFFFF"/>
                </a:solidFill>
                <a:latin typeface="Roboto"/>
                <a:ea typeface="Roboto"/>
              </a:rPr>
              <a:t>Осуществлена закупка оборудования для проведения </a:t>
            </a:r>
            <a:r>
              <a:rPr lang="ru-RU" b="1" spc="-1" dirty="0" smtClean="0">
                <a:solidFill>
                  <a:srgbClr val="FFFFFF"/>
                </a:solidFill>
                <a:latin typeface="Roboto"/>
                <a:ea typeface="Roboto"/>
              </a:rPr>
              <a:t>онлайн-трансляций в </a:t>
            </a:r>
            <a:r>
              <a:rPr lang="ru-RU" b="1" spc="-1" dirty="0">
                <a:solidFill>
                  <a:srgbClr val="FFFFFF"/>
                </a:solidFill>
                <a:latin typeface="Roboto"/>
                <a:ea typeface="Roboto"/>
              </a:rPr>
              <a:t>«ГБУК ВО «Владимирская областная универсальная научная библиотека им. </a:t>
            </a:r>
            <a:r>
              <a:rPr lang="ru-RU" b="1" spc="-1" dirty="0" err="1">
                <a:solidFill>
                  <a:srgbClr val="FFFFFF"/>
                </a:solidFill>
                <a:latin typeface="Roboto"/>
                <a:ea typeface="Roboto"/>
              </a:rPr>
              <a:t>М.Горького</a:t>
            </a:r>
            <a:r>
              <a:rPr lang="ru-RU" b="1" spc="-1" dirty="0">
                <a:solidFill>
                  <a:srgbClr val="FFFFFF"/>
                </a:solidFill>
                <a:latin typeface="Roboto"/>
                <a:ea typeface="Roboto"/>
              </a:rPr>
              <a:t>» </a:t>
            </a:r>
          </a:p>
        </p:txBody>
      </p:sp>
      <p:sp>
        <p:nvSpPr>
          <p:cNvPr id="416" name="CustomShape 7"/>
          <p:cNvSpPr/>
          <p:nvPr/>
        </p:nvSpPr>
        <p:spPr>
          <a:xfrm>
            <a:off x="4504680" y="1734840"/>
            <a:ext cx="3281400" cy="4634280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ru-RU" sz="1100" b="1" strike="noStrike" spc="-1" dirty="0" smtClean="0">
                <a:latin typeface="Arial"/>
              </a:rPr>
              <a:t>7 декабря</a:t>
            </a:r>
            <a:r>
              <a:rPr lang="ru-RU" sz="1100" b="0" strike="noStrike" spc="-1" dirty="0" smtClean="0">
                <a:latin typeface="Arial"/>
              </a:rPr>
              <a:t> </a:t>
            </a:r>
            <a:r>
              <a:rPr lang="ru-RU" sz="1100" spc="-1" dirty="0"/>
              <a:t>в «ГБУК ВО «Владимирская областная универсальная научная библиотека им. </a:t>
            </a:r>
            <a:r>
              <a:rPr lang="ru-RU" sz="1100" spc="-1" dirty="0" err="1"/>
              <a:t>М.Горького</a:t>
            </a:r>
            <a:r>
              <a:rPr lang="ru-RU" sz="1100" spc="-1" dirty="0"/>
              <a:t>» состоялась онлайн-трансляция Видеопрограмма «Книжные памятники в коллекции Л.С. Богданова (1893-1973)» » с использованием  оборудования, закупка которого была осуществлена в рамках реализации регионального проекта «Цифровая культура» национального проекта «Культура».</a:t>
            </a:r>
          </a:p>
          <a:p>
            <a:pPr>
              <a:lnSpc>
                <a:spcPct val="100000"/>
              </a:lnSpc>
            </a:pPr>
            <a:r>
              <a:rPr lang="ru-RU" sz="1100" spc="-1" dirty="0"/>
              <a:t>Приобретение звуковой и видеоаппаратуры позволяет </a:t>
            </a:r>
            <a:r>
              <a:rPr lang="ru-RU" sz="1100" spc="-1" dirty="0" smtClean="0"/>
              <a:t>библиотеке </a:t>
            </a:r>
            <a:r>
              <a:rPr lang="ru-RU" sz="1100" spc="-1" dirty="0"/>
              <a:t>транслировать знаковые события в официальных группах в социальных сетях и на портале «</a:t>
            </a:r>
            <a:r>
              <a:rPr lang="ru-RU" sz="1100" spc="-1" dirty="0" err="1" smtClean="0"/>
              <a:t>Культура.РФ</a:t>
            </a:r>
            <a:r>
              <a:rPr lang="ru-RU" sz="1100" spc="-1" dirty="0" smtClean="0"/>
              <a:t>».</a:t>
            </a:r>
          </a:p>
          <a:p>
            <a:pPr>
              <a:lnSpc>
                <a:spcPct val="100000"/>
              </a:lnSpc>
            </a:pPr>
            <a:r>
              <a:rPr lang="ru-RU" sz="1100" spc="-1" dirty="0" smtClean="0"/>
              <a:t> </a:t>
            </a:r>
            <a:r>
              <a:rPr lang="ru-RU" sz="1100" spc="-1" dirty="0"/>
              <a:t>Представлены редкие экземпляры книг коллекции владимирского краеведа Леонида Семеновича Богданова (1893-1973). Как книжные памятники они вошли в Федеральный проект «Цифровая культура» — части Национального проекта «Культура» на 2019–2024 годы.</a:t>
            </a:r>
            <a:endParaRPr lang="ru-RU" sz="1100" b="0" strike="noStrike" spc="-1" dirty="0" smtClean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spc="-1" dirty="0" smtClean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spc="-1" dirty="0" smtClean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b="0" strike="noStrike" spc="-1" dirty="0">
              <a:latin typeface="Arial"/>
            </a:endParaRPr>
          </a:p>
        </p:txBody>
      </p:sp>
      <p:pic>
        <p:nvPicPr>
          <p:cNvPr id="417" name="Рисунок 7"/>
          <p:cNvPicPr/>
          <p:nvPr/>
        </p:nvPicPr>
        <p:blipFill>
          <a:blip r:embed="rId4"/>
          <a:stretch/>
        </p:blipFill>
        <p:spPr>
          <a:xfrm>
            <a:off x="196920" y="1735560"/>
            <a:ext cx="4260600" cy="4634280"/>
          </a:xfrm>
          <a:prstGeom prst="rect">
            <a:avLst/>
          </a:prstGeom>
          <a:ln>
            <a:noFill/>
          </a:ln>
        </p:spPr>
      </p:pic>
      <p:pic>
        <p:nvPicPr>
          <p:cNvPr id="418" name="Рисунок 8"/>
          <p:cNvPicPr/>
          <p:nvPr/>
        </p:nvPicPr>
        <p:blipFill>
          <a:blip r:embed="rId5"/>
          <a:stretch/>
        </p:blipFill>
        <p:spPr>
          <a:xfrm>
            <a:off x="7833960" y="1735560"/>
            <a:ext cx="4170240" cy="4633560"/>
          </a:xfrm>
          <a:prstGeom prst="rect">
            <a:avLst/>
          </a:prstGeom>
          <a:ln>
            <a:noFill/>
          </a:ln>
        </p:spPr>
      </p:pic>
      <p:pic>
        <p:nvPicPr>
          <p:cNvPr id="419" name="Рисунок 1"/>
          <p:cNvPicPr/>
          <p:nvPr/>
        </p:nvPicPr>
        <p:blipFill>
          <a:blip r:embed="rId6"/>
          <a:srcRect b="10596"/>
          <a:stretch/>
        </p:blipFill>
        <p:spPr>
          <a:xfrm>
            <a:off x="180000" y="1734840"/>
            <a:ext cx="4265280" cy="4629600"/>
          </a:xfrm>
          <a:prstGeom prst="rect">
            <a:avLst/>
          </a:prstGeom>
          <a:ln>
            <a:noFill/>
          </a:ln>
        </p:spPr>
      </p:pic>
      <p:pic>
        <p:nvPicPr>
          <p:cNvPr id="420" name="Рисунок 2"/>
          <p:cNvPicPr/>
          <p:nvPr/>
        </p:nvPicPr>
        <p:blipFill>
          <a:blip r:embed="rId7"/>
          <a:srcRect b="6255"/>
          <a:stretch/>
        </p:blipFill>
        <p:spPr>
          <a:xfrm>
            <a:off x="7833240" y="1734840"/>
            <a:ext cx="4170600" cy="4638240"/>
          </a:xfrm>
          <a:prstGeom prst="rect">
            <a:avLst/>
          </a:prstGeom>
          <a:ln>
            <a:noFill/>
          </a:ln>
        </p:spPr>
      </p:pic>
      <p:pic>
        <p:nvPicPr>
          <p:cNvPr id="421" name="Рисунок 3"/>
          <p:cNvPicPr/>
          <p:nvPr/>
        </p:nvPicPr>
        <p:blipFill>
          <a:blip r:embed="rId8"/>
          <a:srcRect b="19852"/>
          <a:stretch/>
        </p:blipFill>
        <p:spPr>
          <a:xfrm>
            <a:off x="171360" y="1734840"/>
            <a:ext cx="4273920" cy="4623480"/>
          </a:xfrm>
          <a:prstGeom prst="rect">
            <a:avLst/>
          </a:prstGeom>
          <a:ln>
            <a:noFill/>
          </a:ln>
        </p:spPr>
      </p:pic>
      <p:pic>
        <p:nvPicPr>
          <p:cNvPr id="422" name="Рисунок 4"/>
          <p:cNvPicPr/>
          <p:nvPr/>
        </p:nvPicPr>
        <p:blipFill>
          <a:blip r:embed="rId9"/>
          <a:srcRect b="17160"/>
          <a:stretch/>
        </p:blipFill>
        <p:spPr>
          <a:xfrm>
            <a:off x="7833240" y="1734840"/>
            <a:ext cx="4170600" cy="4633560"/>
          </a:xfrm>
          <a:prstGeom prst="rect">
            <a:avLst/>
          </a:prstGeom>
          <a:ln>
            <a:noFill/>
          </a:ln>
        </p:spPr>
      </p:pic>
      <p:pic>
        <p:nvPicPr>
          <p:cNvPr id="423" name="Рисунок 6"/>
          <p:cNvPicPr/>
          <p:nvPr/>
        </p:nvPicPr>
        <p:blipFill>
          <a:blip r:embed="rId10"/>
          <a:srcRect b="24687"/>
          <a:stretch/>
        </p:blipFill>
        <p:spPr>
          <a:xfrm>
            <a:off x="167760" y="1734840"/>
            <a:ext cx="4289040" cy="4614840"/>
          </a:xfrm>
          <a:prstGeom prst="rect">
            <a:avLst/>
          </a:prstGeom>
          <a:ln>
            <a:noFill/>
          </a:ln>
        </p:spPr>
      </p:pic>
      <p:pic>
        <p:nvPicPr>
          <p:cNvPr id="424" name="Рисунок 9"/>
          <p:cNvPicPr/>
          <p:nvPr/>
        </p:nvPicPr>
        <p:blipFill>
          <a:blip r:embed="rId11"/>
          <a:srcRect b="22938"/>
          <a:stretch/>
        </p:blipFill>
        <p:spPr>
          <a:xfrm>
            <a:off x="7833240" y="1730160"/>
            <a:ext cx="4164480" cy="4639320"/>
          </a:xfrm>
          <a:prstGeom prst="rect">
            <a:avLst/>
          </a:prstGeom>
          <a:ln>
            <a:noFill/>
          </a:ln>
        </p:spPr>
      </p:pic>
      <p:pic>
        <p:nvPicPr>
          <p:cNvPr id="425" name="Picture 2"/>
          <p:cNvPicPr/>
          <p:nvPr/>
        </p:nvPicPr>
        <p:blipFill>
          <a:blip r:embed="rId12"/>
          <a:stretch/>
        </p:blipFill>
        <p:spPr>
          <a:xfrm>
            <a:off x="7833240" y="1730160"/>
            <a:ext cx="4250880" cy="4642920"/>
          </a:xfrm>
          <a:prstGeom prst="rect">
            <a:avLst/>
          </a:prstGeom>
          <a:ln>
            <a:noFill/>
          </a:ln>
        </p:spPr>
      </p:pic>
      <p:pic>
        <p:nvPicPr>
          <p:cNvPr id="426" name="Picture 3"/>
          <p:cNvPicPr/>
          <p:nvPr/>
        </p:nvPicPr>
        <p:blipFill>
          <a:blip r:embed="rId13"/>
          <a:stretch/>
        </p:blipFill>
        <p:spPr>
          <a:xfrm>
            <a:off x="65880" y="1730160"/>
            <a:ext cx="4396680" cy="4645800"/>
          </a:xfrm>
          <a:prstGeom prst="rect">
            <a:avLst/>
          </a:prstGeom>
          <a:ln>
            <a:noFill/>
          </a:ln>
        </p:spPr>
      </p:pic>
      <p:pic>
        <p:nvPicPr>
          <p:cNvPr id="427" name="Picture 2"/>
          <p:cNvPicPr/>
          <p:nvPr/>
        </p:nvPicPr>
        <p:blipFill>
          <a:blip r:embed="rId14"/>
          <a:stretch/>
        </p:blipFill>
        <p:spPr>
          <a:xfrm>
            <a:off x="60480" y="1735560"/>
            <a:ext cx="4402080" cy="4637520"/>
          </a:xfrm>
          <a:prstGeom prst="rect">
            <a:avLst/>
          </a:prstGeom>
          <a:ln>
            <a:noFill/>
          </a:ln>
        </p:spPr>
      </p:pic>
      <p:pic>
        <p:nvPicPr>
          <p:cNvPr id="428" name="Picture 3"/>
          <p:cNvPicPr/>
          <p:nvPr/>
        </p:nvPicPr>
        <p:blipFill>
          <a:blip r:embed="rId15"/>
          <a:stretch/>
        </p:blipFill>
        <p:spPr>
          <a:xfrm>
            <a:off x="7833960" y="1730160"/>
            <a:ext cx="4250160" cy="4645800"/>
          </a:xfrm>
          <a:prstGeom prst="rect">
            <a:avLst/>
          </a:prstGeom>
          <a:ln>
            <a:noFill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0" y="1730160"/>
            <a:ext cx="4421059" cy="464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510" y="1730160"/>
            <a:ext cx="4260610" cy="4619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9" y="1730158"/>
            <a:ext cx="4396681" cy="4619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510" y="1730157"/>
            <a:ext cx="4279507" cy="4645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36" y="1735588"/>
            <a:ext cx="4426303" cy="4639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510" y="1730139"/>
            <a:ext cx="4262051" cy="4647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1" y="1730139"/>
            <a:ext cx="4426458" cy="4647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510" y="1734840"/>
            <a:ext cx="4280976" cy="463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1141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" name="Group 1"/>
          <p:cNvGrpSpPr/>
          <p:nvPr/>
        </p:nvGrpSpPr>
        <p:grpSpPr>
          <a:xfrm>
            <a:off x="0" y="6438600"/>
            <a:ext cx="12188520" cy="419400"/>
            <a:chOff x="0" y="6438600"/>
            <a:chExt cx="12188520" cy="419400"/>
          </a:xfrm>
        </p:grpSpPr>
        <p:sp>
          <p:nvSpPr>
            <p:cNvPr id="410" name="CustomShape 2"/>
            <p:cNvSpPr/>
            <p:nvPr/>
          </p:nvSpPr>
          <p:spPr>
            <a:xfrm>
              <a:off x="0" y="6578640"/>
              <a:ext cx="12171600" cy="27936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411" name="CustomShape 3"/>
            <p:cNvSpPr/>
            <p:nvPr/>
          </p:nvSpPr>
          <p:spPr>
            <a:xfrm>
              <a:off x="327600" y="6438600"/>
              <a:ext cx="11860920" cy="135720"/>
            </a:xfrm>
            <a:prstGeom prst="rect">
              <a:avLst/>
            </a:prstGeom>
            <a:solidFill>
              <a:srgbClr val="FFC00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grpSp>
        <p:nvGrpSpPr>
          <p:cNvPr id="412" name="Group 4"/>
          <p:cNvGrpSpPr/>
          <p:nvPr/>
        </p:nvGrpSpPr>
        <p:grpSpPr>
          <a:xfrm>
            <a:off x="2520" y="720"/>
            <a:ext cx="12198600" cy="1667880"/>
            <a:chOff x="2520" y="720"/>
            <a:chExt cx="12198600" cy="1667880"/>
          </a:xfrm>
        </p:grpSpPr>
        <p:pic>
          <p:nvPicPr>
            <p:cNvPr id="413" name="Рисунок 4"/>
            <p:cNvPicPr/>
            <p:nvPr/>
          </p:nvPicPr>
          <p:blipFill>
            <a:blip r:embed="rId3"/>
            <a:stretch/>
          </p:blipFill>
          <p:spPr>
            <a:xfrm>
              <a:off x="2520" y="720"/>
              <a:ext cx="3618720" cy="1667880"/>
            </a:xfrm>
            <a:prstGeom prst="rect">
              <a:avLst/>
            </a:prstGeom>
            <a:ln>
              <a:noFill/>
            </a:ln>
          </p:spPr>
        </p:pic>
        <p:sp>
          <p:nvSpPr>
            <p:cNvPr id="414" name="CustomShape 5"/>
            <p:cNvSpPr/>
            <p:nvPr/>
          </p:nvSpPr>
          <p:spPr>
            <a:xfrm>
              <a:off x="3513600" y="720"/>
              <a:ext cx="8687520" cy="1667880"/>
            </a:xfrm>
            <a:prstGeom prst="rect">
              <a:avLst/>
            </a:prstGeom>
            <a:solidFill>
              <a:srgbClr val="7C6EB0"/>
            </a:solidFill>
            <a:ln w="2556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415" name="CustomShape 6"/>
          <p:cNvSpPr/>
          <p:nvPr/>
        </p:nvSpPr>
        <p:spPr>
          <a:xfrm>
            <a:off x="3975480" y="365040"/>
            <a:ext cx="8108640" cy="6637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ru-RU" b="1" spc="-1" dirty="0">
                <a:solidFill>
                  <a:srgbClr val="FFFFFF"/>
                </a:solidFill>
                <a:latin typeface="Roboto"/>
                <a:ea typeface="Roboto"/>
              </a:rPr>
              <a:t>За январь-декабрь 2023 года проведено 174 региональных онлайн-трансляций, размещенных на портале «</a:t>
            </a:r>
            <a:r>
              <a:rPr lang="ru-RU" b="1" spc="-1" dirty="0" err="1">
                <a:solidFill>
                  <a:srgbClr val="FFFFFF"/>
                </a:solidFill>
                <a:latin typeface="Roboto"/>
                <a:ea typeface="Roboto"/>
              </a:rPr>
              <a:t>Культура.РФ</a:t>
            </a:r>
            <a:r>
              <a:rPr lang="ru-RU" b="1" spc="-1" dirty="0" smtClean="0">
                <a:solidFill>
                  <a:srgbClr val="FFFFFF"/>
                </a:solidFill>
                <a:latin typeface="Roboto"/>
                <a:ea typeface="Roboto"/>
              </a:rPr>
              <a:t>»</a:t>
            </a:r>
            <a:endParaRPr lang="ru-RU" b="1" spc="-1" dirty="0">
              <a:solidFill>
                <a:srgbClr val="FFFFFF"/>
              </a:solidFill>
              <a:latin typeface="Roboto"/>
              <a:ea typeface="Roboto"/>
            </a:endParaRPr>
          </a:p>
        </p:txBody>
      </p:sp>
      <p:sp>
        <p:nvSpPr>
          <p:cNvPr id="416" name="CustomShape 7"/>
          <p:cNvSpPr/>
          <p:nvPr/>
        </p:nvSpPr>
        <p:spPr>
          <a:xfrm>
            <a:off x="4504680" y="1734840"/>
            <a:ext cx="3281400" cy="4634280"/>
          </a:xfrm>
          <a:prstGeom prst="rect">
            <a:avLst/>
          </a:prstGeom>
          <a:solidFill>
            <a:srgbClr val="FFC000"/>
          </a:solidFill>
          <a:ln w="2556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54360" rIns="108720" bIns="54360" anchor="t">
            <a:noAutofit/>
          </a:bodyPr>
          <a:lstStyle/>
          <a:p>
            <a:endParaRPr lang="ru-RU" sz="1100" dirty="0" smtClean="0"/>
          </a:p>
          <a:p>
            <a:r>
              <a:rPr lang="ru-RU" sz="1100" dirty="0" smtClean="0"/>
              <a:t>За январь-декабрь </a:t>
            </a:r>
            <a:r>
              <a:rPr lang="ru-RU" sz="1100" dirty="0"/>
              <a:t>2023 года проведено 174 региональных онлайн-трансляций, размещенных на портале «</a:t>
            </a:r>
            <a:r>
              <a:rPr lang="ru-RU" sz="1100" dirty="0" err="1"/>
              <a:t>Культура.РФ</a:t>
            </a:r>
            <a:r>
              <a:rPr lang="ru-RU" sz="1100" dirty="0"/>
              <a:t>»:</a:t>
            </a:r>
          </a:p>
          <a:p>
            <a:pPr>
              <a:lnSpc>
                <a:spcPct val="100000"/>
              </a:lnSpc>
            </a:pPr>
            <a:r>
              <a:rPr lang="ru-RU" sz="1100" spc="-1" dirty="0" smtClean="0">
                <a:latin typeface="Arial"/>
              </a:rPr>
              <a:t>Больше всего трансляция состоялось в  </a:t>
            </a:r>
            <a:r>
              <a:rPr lang="ru-RU" sz="1100" dirty="0" smtClean="0"/>
              <a:t>ГБУК </a:t>
            </a:r>
            <a:r>
              <a:rPr lang="ru-RU" sz="1100" dirty="0"/>
              <a:t>ВО «Владимирская областная универсальная научная библиотека им. </a:t>
            </a:r>
            <a:r>
              <a:rPr lang="ru-RU" sz="1100" dirty="0" err="1"/>
              <a:t>М.Горького</a:t>
            </a:r>
            <a:r>
              <a:rPr lang="ru-RU" sz="1100" dirty="0"/>
              <a:t>» </a:t>
            </a:r>
            <a:r>
              <a:rPr lang="ru-RU" sz="1100" dirty="0" smtClean="0"/>
              <a:t>и в </a:t>
            </a:r>
            <a:r>
              <a:rPr lang="ru-RU" sz="1100" dirty="0"/>
              <a:t>ГАУК ВО «Владимирская областная филармония</a:t>
            </a:r>
            <a:r>
              <a:rPr lang="ru-RU" sz="1100" dirty="0" smtClean="0"/>
              <a:t>». Всего в период 2019-2023 было проведено 780 онлайн-трансляций </a:t>
            </a:r>
            <a:endParaRPr lang="ru-RU" sz="1100" spc="-1" dirty="0" smtClean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spc="-1" dirty="0" smtClean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spc="-1" dirty="0" smtClean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ru-RU" sz="1100" b="0" strike="noStrike" spc="-1" dirty="0">
              <a:latin typeface="Arial"/>
            </a:endParaRPr>
          </a:p>
        </p:txBody>
      </p:sp>
      <p:pic>
        <p:nvPicPr>
          <p:cNvPr id="417" name="Рисунок 7"/>
          <p:cNvPicPr/>
          <p:nvPr/>
        </p:nvPicPr>
        <p:blipFill>
          <a:blip r:embed="rId4"/>
          <a:stretch/>
        </p:blipFill>
        <p:spPr>
          <a:xfrm>
            <a:off x="196920" y="1735560"/>
            <a:ext cx="4260600" cy="4634280"/>
          </a:xfrm>
          <a:prstGeom prst="rect">
            <a:avLst/>
          </a:prstGeom>
          <a:ln>
            <a:noFill/>
          </a:ln>
        </p:spPr>
      </p:pic>
      <p:pic>
        <p:nvPicPr>
          <p:cNvPr id="418" name="Рисунок 8"/>
          <p:cNvPicPr/>
          <p:nvPr/>
        </p:nvPicPr>
        <p:blipFill>
          <a:blip r:embed="rId5"/>
          <a:stretch/>
        </p:blipFill>
        <p:spPr>
          <a:xfrm>
            <a:off x="7833960" y="1735560"/>
            <a:ext cx="4170240" cy="4633560"/>
          </a:xfrm>
          <a:prstGeom prst="rect">
            <a:avLst/>
          </a:prstGeom>
          <a:ln>
            <a:noFill/>
          </a:ln>
        </p:spPr>
      </p:pic>
      <p:pic>
        <p:nvPicPr>
          <p:cNvPr id="419" name="Рисунок 1"/>
          <p:cNvPicPr/>
          <p:nvPr/>
        </p:nvPicPr>
        <p:blipFill>
          <a:blip r:embed="rId6"/>
          <a:srcRect b="10596"/>
          <a:stretch/>
        </p:blipFill>
        <p:spPr>
          <a:xfrm>
            <a:off x="180000" y="1734840"/>
            <a:ext cx="4265280" cy="4629600"/>
          </a:xfrm>
          <a:prstGeom prst="rect">
            <a:avLst/>
          </a:prstGeom>
          <a:ln>
            <a:noFill/>
          </a:ln>
        </p:spPr>
      </p:pic>
      <p:pic>
        <p:nvPicPr>
          <p:cNvPr id="420" name="Рисунок 2"/>
          <p:cNvPicPr/>
          <p:nvPr/>
        </p:nvPicPr>
        <p:blipFill>
          <a:blip r:embed="rId7"/>
          <a:srcRect b="6255"/>
          <a:stretch/>
        </p:blipFill>
        <p:spPr>
          <a:xfrm>
            <a:off x="7833240" y="1734840"/>
            <a:ext cx="4170600" cy="4638240"/>
          </a:xfrm>
          <a:prstGeom prst="rect">
            <a:avLst/>
          </a:prstGeom>
          <a:ln>
            <a:noFill/>
          </a:ln>
        </p:spPr>
      </p:pic>
      <p:pic>
        <p:nvPicPr>
          <p:cNvPr id="421" name="Рисунок 3"/>
          <p:cNvPicPr/>
          <p:nvPr/>
        </p:nvPicPr>
        <p:blipFill>
          <a:blip r:embed="rId8"/>
          <a:srcRect b="19852"/>
          <a:stretch/>
        </p:blipFill>
        <p:spPr>
          <a:xfrm>
            <a:off x="171360" y="1734840"/>
            <a:ext cx="4273920" cy="4623480"/>
          </a:xfrm>
          <a:prstGeom prst="rect">
            <a:avLst/>
          </a:prstGeom>
          <a:ln>
            <a:noFill/>
          </a:ln>
        </p:spPr>
      </p:pic>
      <p:pic>
        <p:nvPicPr>
          <p:cNvPr id="422" name="Рисунок 4"/>
          <p:cNvPicPr/>
          <p:nvPr/>
        </p:nvPicPr>
        <p:blipFill>
          <a:blip r:embed="rId9"/>
          <a:srcRect b="17160"/>
          <a:stretch/>
        </p:blipFill>
        <p:spPr>
          <a:xfrm>
            <a:off x="7833240" y="1734840"/>
            <a:ext cx="4170600" cy="4633560"/>
          </a:xfrm>
          <a:prstGeom prst="rect">
            <a:avLst/>
          </a:prstGeom>
          <a:ln>
            <a:noFill/>
          </a:ln>
        </p:spPr>
      </p:pic>
      <p:pic>
        <p:nvPicPr>
          <p:cNvPr id="423" name="Рисунок 6"/>
          <p:cNvPicPr/>
          <p:nvPr/>
        </p:nvPicPr>
        <p:blipFill>
          <a:blip r:embed="rId10"/>
          <a:srcRect b="24687"/>
          <a:stretch/>
        </p:blipFill>
        <p:spPr>
          <a:xfrm>
            <a:off x="167760" y="1734840"/>
            <a:ext cx="4289040" cy="4614840"/>
          </a:xfrm>
          <a:prstGeom prst="rect">
            <a:avLst/>
          </a:prstGeom>
          <a:ln>
            <a:noFill/>
          </a:ln>
        </p:spPr>
      </p:pic>
      <p:pic>
        <p:nvPicPr>
          <p:cNvPr id="424" name="Рисунок 9"/>
          <p:cNvPicPr/>
          <p:nvPr/>
        </p:nvPicPr>
        <p:blipFill>
          <a:blip r:embed="rId11"/>
          <a:srcRect b="22938"/>
          <a:stretch/>
        </p:blipFill>
        <p:spPr>
          <a:xfrm>
            <a:off x="7833240" y="1730160"/>
            <a:ext cx="4164480" cy="4639320"/>
          </a:xfrm>
          <a:prstGeom prst="rect">
            <a:avLst/>
          </a:prstGeom>
          <a:ln>
            <a:noFill/>
          </a:ln>
        </p:spPr>
      </p:pic>
      <p:pic>
        <p:nvPicPr>
          <p:cNvPr id="425" name="Picture 2"/>
          <p:cNvPicPr/>
          <p:nvPr/>
        </p:nvPicPr>
        <p:blipFill>
          <a:blip r:embed="rId12"/>
          <a:stretch/>
        </p:blipFill>
        <p:spPr>
          <a:xfrm>
            <a:off x="7833240" y="1730160"/>
            <a:ext cx="4250880" cy="4642920"/>
          </a:xfrm>
          <a:prstGeom prst="rect">
            <a:avLst/>
          </a:prstGeom>
          <a:ln>
            <a:noFill/>
          </a:ln>
        </p:spPr>
      </p:pic>
      <p:pic>
        <p:nvPicPr>
          <p:cNvPr id="426" name="Picture 3"/>
          <p:cNvPicPr/>
          <p:nvPr/>
        </p:nvPicPr>
        <p:blipFill>
          <a:blip r:embed="rId13"/>
          <a:stretch/>
        </p:blipFill>
        <p:spPr>
          <a:xfrm>
            <a:off x="65880" y="1730160"/>
            <a:ext cx="4396680" cy="4645800"/>
          </a:xfrm>
          <a:prstGeom prst="rect">
            <a:avLst/>
          </a:prstGeom>
          <a:ln>
            <a:noFill/>
          </a:ln>
        </p:spPr>
      </p:pic>
      <p:pic>
        <p:nvPicPr>
          <p:cNvPr id="427" name="Picture 2"/>
          <p:cNvPicPr/>
          <p:nvPr/>
        </p:nvPicPr>
        <p:blipFill>
          <a:blip r:embed="rId14"/>
          <a:stretch/>
        </p:blipFill>
        <p:spPr>
          <a:xfrm>
            <a:off x="60480" y="1735560"/>
            <a:ext cx="4402080" cy="4637520"/>
          </a:xfrm>
          <a:prstGeom prst="rect">
            <a:avLst/>
          </a:prstGeom>
          <a:ln>
            <a:noFill/>
          </a:ln>
        </p:spPr>
      </p:pic>
      <p:pic>
        <p:nvPicPr>
          <p:cNvPr id="428" name="Picture 3"/>
          <p:cNvPicPr/>
          <p:nvPr/>
        </p:nvPicPr>
        <p:blipFill>
          <a:blip r:embed="rId15"/>
          <a:stretch/>
        </p:blipFill>
        <p:spPr>
          <a:xfrm>
            <a:off x="7833960" y="1730160"/>
            <a:ext cx="4250160" cy="4645800"/>
          </a:xfrm>
          <a:prstGeom prst="rect">
            <a:avLst/>
          </a:prstGeom>
          <a:ln>
            <a:noFill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510" y="1730160"/>
            <a:ext cx="4260610" cy="4619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510" y="1730157"/>
            <a:ext cx="4279507" cy="4645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510" y="1730139"/>
            <a:ext cx="4262051" cy="4647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Рисунок 27"/>
          <p:cNvPicPr>
            <a:picLocks noChangeAspect="1"/>
          </p:cNvPicPr>
          <p:nvPr/>
        </p:nvPicPr>
        <p:blipFill rotWithShape="1">
          <a:blip r:embed="rId9"/>
          <a:srcRect b="17154"/>
          <a:stretch/>
        </p:blipFill>
        <p:spPr>
          <a:xfrm>
            <a:off x="7809457" y="1714534"/>
            <a:ext cx="4288716" cy="4662675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1" y="1714534"/>
            <a:ext cx="4414319" cy="4661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0421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18738</TotalTime>
  <Words>11165</Words>
  <Application>Microsoft Office PowerPoint</Application>
  <PresentationFormat>Произвольный</PresentationFormat>
  <Paragraphs>1440</Paragraphs>
  <Slides>59</Slides>
  <Notes>44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8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59</vt:i4>
      </vt:variant>
    </vt:vector>
  </HeadingPairs>
  <TitlesOfParts>
    <vt:vector size="68" baseType="lpstr">
      <vt:lpstr>Arial</vt:lpstr>
      <vt:lpstr>DejaVu Sans</vt:lpstr>
      <vt:lpstr>Philosopher</vt:lpstr>
      <vt:lpstr>PT Sans</vt:lpstr>
      <vt:lpstr>Roboto</vt:lpstr>
      <vt:lpstr>Symbol</vt:lpstr>
      <vt:lpstr>Times New Roman</vt:lpstr>
      <vt:lpstr>Wingdings</vt:lpstr>
      <vt:lpstr>Office Theme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subject/>
  <dc:creator>Ерохина А.А.</dc:creator>
  <dc:description/>
  <cp:lastModifiedBy>АТРО 2</cp:lastModifiedBy>
  <cp:revision>1646</cp:revision>
  <cp:lastPrinted>2023-11-08T09:46:15Z</cp:lastPrinted>
  <dcterms:created xsi:type="dcterms:W3CDTF">2020-12-22T06:53:00Z</dcterms:created>
  <dcterms:modified xsi:type="dcterms:W3CDTF">2024-01-24T03:40:16Z</dcterms:modified>
  <dc:language>ru-RU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DocSecurity">
    <vt:i4>0</vt:i4>
  </property>
  <property fmtid="{D5CDD505-2E9C-101B-9397-08002B2CF9AE}" pid="4" name="HiddenSlides">
    <vt:i4>0</vt:i4>
  </property>
  <property fmtid="{D5CDD505-2E9C-101B-9397-08002B2CF9AE}" pid="5" name="HyperlinksChanged">
    <vt:bool>false</vt:bool>
  </property>
  <property fmtid="{D5CDD505-2E9C-101B-9397-08002B2CF9AE}" pid="6" name="LinksUpToDate">
    <vt:bool>false</vt:bool>
  </property>
  <property fmtid="{D5CDD505-2E9C-101B-9397-08002B2CF9AE}" pid="7" name="MMClips">
    <vt:i4>0</vt:i4>
  </property>
  <property fmtid="{D5CDD505-2E9C-101B-9397-08002B2CF9AE}" pid="8" name="Notes">
    <vt:i4>11</vt:i4>
  </property>
  <property fmtid="{D5CDD505-2E9C-101B-9397-08002B2CF9AE}" pid="9" name="PresentationFormat">
    <vt:lpwstr>Произвольный</vt:lpwstr>
  </property>
  <property fmtid="{D5CDD505-2E9C-101B-9397-08002B2CF9AE}" pid="10" name="ScaleCrop">
    <vt:bool>false</vt:bool>
  </property>
  <property fmtid="{D5CDD505-2E9C-101B-9397-08002B2CF9AE}" pid="11" name="ShareDoc">
    <vt:bool>false</vt:bool>
  </property>
  <property fmtid="{D5CDD505-2E9C-101B-9397-08002B2CF9AE}" pid="12" name="Slides">
    <vt:i4>24</vt:i4>
  </property>
</Properties>
</file>