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40" r:id="rId3"/>
    <p:sldId id="343" r:id="rId4"/>
    <p:sldId id="344" r:id="rId5"/>
    <p:sldId id="345" r:id="rId6"/>
    <p:sldId id="346" r:id="rId7"/>
    <p:sldId id="338" r:id="rId8"/>
    <p:sldId id="339" r:id="rId9"/>
    <p:sldId id="266" r:id="rId10"/>
    <p:sldId id="267" r:id="rId11"/>
    <p:sldId id="268" r:id="rId12"/>
    <p:sldId id="270" r:id="rId13"/>
    <p:sldId id="271" r:id="rId14"/>
    <p:sldId id="341" r:id="rId15"/>
    <p:sldId id="272" r:id="rId16"/>
    <p:sldId id="342" r:id="rId17"/>
    <p:sldId id="298" r:id="rId18"/>
    <p:sldId id="275" r:id="rId19"/>
    <p:sldId id="276" r:id="rId20"/>
    <p:sldId id="277" r:id="rId21"/>
    <p:sldId id="278" r:id="rId22"/>
    <p:sldId id="300" r:id="rId23"/>
  </p:sldIdLst>
  <p:sldSz cx="12190413" cy="6859588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7"/>
    <a:srgbClr val="68C695"/>
    <a:srgbClr val="45B97C"/>
    <a:srgbClr val="553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38" autoAdjust="0"/>
  </p:normalViewPr>
  <p:slideViewPr>
    <p:cSldViewPr snapToGrid="0">
      <p:cViewPr>
        <p:scale>
          <a:sx n="100" d="100"/>
          <a:sy n="100" d="100"/>
        </p:scale>
        <p:origin x="954" y="33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A5266E03-2CB8-4EC3-9062-CE97FE76379B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78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5266E03-2CB8-4EC3-9062-CE97FE76379B}" type="slidenum">
              <a:rPr lang="ru-RU" sz="1400" b="0" strike="noStrike" spc="-1" smtClean="0">
                <a:latin typeface="Times New Roman"/>
              </a:rPr>
              <a:t>4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79821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56F8838-DBD9-4B43-B2A1-9D0F997030D4}" type="slidenum">
              <a:rPr lang="ru-RU" sz="1400" b="0" strike="noStrike" spc="-1" smtClean="0">
                <a:latin typeface="Times New Roman"/>
              </a:rPr>
              <a:pPr algn="r"/>
              <a:t>16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9848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</p:spPr>
      </p:sp>
      <p:sp>
        <p:nvSpPr>
          <p:cNvPr id="84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840" cy="480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845" name="CustomShape 3"/>
          <p:cNvSpPr/>
          <p:nvPr/>
        </p:nvSpPr>
        <p:spPr>
          <a:xfrm>
            <a:off x="4278960" y="10157400"/>
            <a:ext cx="3278880" cy="532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894BC991-C29C-4188-B3FD-4D3C5F6E90A4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pPr algn="r">
                <a:lnSpc>
                  <a:spcPct val="100000"/>
                </a:lnSpc>
              </a:pPr>
              <a:t>17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3388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55650"/>
            <a:ext cx="6610350" cy="3719513"/>
          </a:xfrm>
          <a:prstGeom prst="rect">
            <a:avLst/>
          </a:prstGeom>
        </p:spPr>
      </p:sp>
      <p:sp>
        <p:nvSpPr>
          <p:cNvPr id="460" name="PlaceHolder 2"/>
          <p:cNvSpPr>
            <a:spLocks noGrp="1"/>
          </p:cNvSpPr>
          <p:nvPr>
            <p:ph type="body"/>
          </p:nvPr>
        </p:nvSpPr>
        <p:spPr>
          <a:xfrm>
            <a:off x="679680" y="4716720"/>
            <a:ext cx="5433480" cy="4463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61" name="CustomShape 3"/>
          <p:cNvSpPr/>
          <p:nvPr/>
        </p:nvSpPr>
        <p:spPr>
          <a:xfrm>
            <a:off x="3847680" y="9433440"/>
            <a:ext cx="2945520" cy="49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2C4D9122-11ED-402D-A2B5-5E6F1243EBF9}" type="slidenum">
              <a:rPr lang="ru-RU" sz="13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22</a:t>
            </a:fld>
            <a:endParaRPr lang="ru-RU" sz="1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115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55650"/>
            <a:ext cx="6611938" cy="3721100"/>
          </a:xfrm>
          <a:prstGeom prst="rect">
            <a:avLst/>
          </a:prstGeom>
        </p:spPr>
      </p:sp>
      <p:sp>
        <p:nvSpPr>
          <p:cNvPr id="503" name="PlaceHolder 2"/>
          <p:cNvSpPr>
            <a:spLocks noGrp="1"/>
          </p:cNvSpPr>
          <p:nvPr>
            <p:ph type="body"/>
          </p:nvPr>
        </p:nvSpPr>
        <p:spPr>
          <a:xfrm>
            <a:off x="679680" y="4716720"/>
            <a:ext cx="5434920" cy="44650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504" name="CustomShape 3"/>
          <p:cNvSpPr/>
          <p:nvPr/>
        </p:nvSpPr>
        <p:spPr>
          <a:xfrm>
            <a:off x="3847680" y="9433440"/>
            <a:ext cx="2946960" cy="49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7FAD2799-8C23-4D0C-A7E7-BFEAA0BED3A5}" type="slidenum">
              <a:rPr lang="ru-RU" sz="13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7</a:t>
            </a:fld>
            <a:endParaRPr lang="ru-RU" sz="1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1872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55650"/>
            <a:ext cx="6610350" cy="3719513"/>
          </a:xfrm>
          <a:prstGeom prst="rect">
            <a:avLst/>
          </a:prstGeom>
        </p:spPr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679680" y="4716720"/>
            <a:ext cx="5433480" cy="4463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31" name="CustomShape 3"/>
          <p:cNvSpPr/>
          <p:nvPr/>
        </p:nvSpPr>
        <p:spPr>
          <a:xfrm>
            <a:off x="3847680" y="9433440"/>
            <a:ext cx="2945520" cy="49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D4E7EF1D-886F-4440-AD78-E1C9897D81DA}" type="slidenum">
              <a:rPr lang="ru-RU" sz="13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8</a:t>
            </a:fld>
            <a:endParaRPr lang="ru-RU" sz="1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5726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37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9D975FC9-2C71-4FAA-9813-2B5250E6D0B5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10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4051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40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B269EE4-72B7-4D5B-B0CE-8B217E50B14B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11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4229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46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41AEC610-4543-48BE-A113-B2B5E5D493D8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12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3242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49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AEF96C0-FC99-4A00-895D-02BA64351862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13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946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49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AEF96C0-FC99-4A00-895D-02BA64351862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14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8027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52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C584CE24-57A5-41CF-A0E6-48867FC81319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15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1212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7064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800"/>
            <a:ext cx="1097064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80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240" y="368280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8920" y="160488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8000" y="160488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80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8920" y="368280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8000" y="368280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880"/>
            <a:ext cx="10970640" cy="39780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7064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0640" cy="5309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80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240" y="368280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800"/>
            <a:ext cx="1097064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7064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Relationship Id="rId1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-1834920" y="8273160"/>
            <a:ext cx="19368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Sans"/>
                <a:ea typeface="Arial"/>
              </a:rPr>
              <a:t>.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45" name="Table 2"/>
          <p:cNvGraphicFramePr/>
          <p:nvPr>
            <p:extLst>
              <p:ext uri="{D42A27DB-BD31-4B8C-83A1-F6EECF244321}">
                <p14:modId xmlns:p14="http://schemas.microsoft.com/office/powerpoint/2010/main" val="58742260"/>
              </p:ext>
            </p:extLst>
          </p:nvPr>
        </p:nvGraphicFramePr>
        <p:xfrm>
          <a:off x="843840" y="2375280"/>
          <a:ext cx="4979520" cy="579120"/>
        </p:xfrm>
        <a:graphic>
          <a:graphicData uri="http://schemas.openxmlformats.org/drawingml/2006/table">
            <a:tbl>
              <a:tblPr/>
              <a:tblGrid>
                <a:gridCol w="2016000"/>
                <a:gridCol w="2963520"/>
              </a:tblGrid>
              <a:tr h="578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kern="1200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324 976,3 тыс</a:t>
                      </a:r>
                      <a:r>
                        <a:rPr lang="ru-RU" sz="1600" b="1" strike="noStrike" kern="1200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. рублей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1" strike="noStrike" kern="1200" spc="-1" dirty="0">
                        <a:solidFill>
                          <a:srgbClr val="7C6EB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6" name="CustomShape 3"/>
          <p:cNvSpPr/>
          <p:nvPr/>
        </p:nvSpPr>
        <p:spPr>
          <a:xfrm>
            <a:off x="1009800" y="3023280"/>
            <a:ext cx="3764160" cy="99900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0,0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(0 %)</a:t>
            </a:r>
            <a:endParaRPr lang="ru-RU" sz="1400" b="0" strike="noStrike" spc="-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47" name="Table 4"/>
          <p:cNvGraphicFramePr/>
          <p:nvPr>
            <p:extLst>
              <p:ext uri="{D42A27DB-BD31-4B8C-83A1-F6EECF244321}">
                <p14:modId xmlns:p14="http://schemas.microsoft.com/office/powerpoint/2010/main" val="834285855"/>
              </p:ext>
            </p:extLst>
          </p:nvPr>
        </p:nvGraphicFramePr>
        <p:xfrm>
          <a:off x="6172560" y="1792440"/>
          <a:ext cx="5622840" cy="2990640"/>
        </p:xfrm>
        <a:graphic>
          <a:graphicData uri="http://schemas.openxmlformats.org/drawingml/2006/table">
            <a:tbl>
              <a:tblPr/>
              <a:tblGrid>
                <a:gridCol w="1795680"/>
                <a:gridCol w="1366560"/>
                <a:gridCol w="1182600"/>
                <a:gridCol w="1278000"/>
              </a:tblGrid>
              <a:tr h="57924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3 </a:t>
                      </a:r>
                      <a:r>
                        <a:rPr lang="ru-RU" sz="18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региональных проекта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856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Культурная среда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Показатели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2/0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Бюджет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256 115,4</a:t>
                      </a:r>
                      <a:endParaRPr lang="ru-RU" sz="1000" b="0" strike="noStrike" spc="-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Касса- 0 %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Результаты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7/0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</a:tr>
              <a:tr h="700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Творческие люди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Показатели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5/0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Бюджет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+mn-ea"/>
                        </a:rPr>
                        <a:t>68130,9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600" b="0" strike="noStrike" spc="-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+mn-e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Касса- 0%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Результаты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10/0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</a:tr>
              <a:tr h="853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Цифровая культура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Показатели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2/0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Бюджет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730,0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Касса- </a:t>
                      </a:r>
                      <a:r>
                        <a:rPr lang="ru-RU" sz="1000" b="1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0 </a:t>
                      </a:r>
                      <a:r>
                        <a:rPr lang="ru-RU" sz="1000" b="1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%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Результаты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3/0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8" name="Рисунок 9"/>
          <p:cNvPicPr/>
          <p:nvPr/>
        </p:nvPicPr>
        <p:blipFill>
          <a:blip r:embed="rId2"/>
          <a:srcRect l="2185" t="6304" r="1816" b="6171"/>
          <a:stretch/>
        </p:blipFill>
        <p:spPr>
          <a:xfrm>
            <a:off x="74160" y="288000"/>
            <a:ext cx="5687280" cy="1405440"/>
          </a:xfrm>
          <a:prstGeom prst="rect">
            <a:avLst/>
          </a:prstGeom>
          <a:ln>
            <a:noFill/>
          </a:ln>
        </p:spPr>
      </p:pic>
      <p:graphicFrame>
        <p:nvGraphicFramePr>
          <p:cNvPr id="49" name="Table 5"/>
          <p:cNvGraphicFramePr/>
          <p:nvPr>
            <p:extLst>
              <p:ext uri="{D42A27DB-BD31-4B8C-83A1-F6EECF244321}">
                <p14:modId xmlns:p14="http://schemas.microsoft.com/office/powerpoint/2010/main" val="2739025061"/>
              </p:ext>
            </p:extLst>
          </p:nvPr>
        </p:nvGraphicFramePr>
        <p:xfrm>
          <a:off x="986760" y="4656600"/>
          <a:ext cx="4612320" cy="1964160"/>
        </p:xfrm>
        <a:graphic>
          <a:graphicData uri="http://schemas.openxmlformats.org/drawingml/2006/table">
            <a:tbl>
              <a:tblPr/>
              <a:tblGrid>
                <a:gridCol w="4097520"/>
                <a:gridCol w="514800"/>
              </a:tblGrid>
              <a:tr h="822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6000" b="1" strike="noStrike" spc="-1" dirty="0" smtClean="0">
                          <a:solidFill>
                            <a:srgbClr val="7C6EB0"/>
                          </a:solidFill>
                          <a:latin typeface="Roboto"/>
                        </a:rPr>
                        <a:t>5</a:t>
                      </a:r>
                      <a:endParaRPr lang="ru-RU" sz="6000" b="0" strike="noStrike" spc="-1" dirty="0">
                        <a:latin typeface="Arial"/>
                      </a:endParaRPr>
                    </a:p>
                  </a:txBody>
                  <a:tcPr marL="7164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08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958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 err="1">
                          <a:solidFill>
                            <a:srgbClr val="8064A2"/>
                          </a:solidFill>
                          <a:latin typeface="Roboto"/>
                          <a:ea typeface="Roboto"/>
                        </a:rPr>
                        <a:t>инфоповодов</a:t>
                      </a:r>
                      <a:r>
                        <a:rPr lang="ru-RU" sz="1600" b="1" strike="noStrike" spc="-1" dirty="0">
                          <a:solidFill>
                            <a:srgbClr val="8064A2"/>
                          </a:solidFill>
                          <a:latin typeface="Roboto"/>
                          <a:ea typeface="Roboto"/>
                        </a:rPr>
                        <a:t> за </a:t>
                      </a:r>
                      <a:r>
                        <a:rPr lang="ru-RU" sz="1600" b="1" strike="noStrike" spc="-1" dirty="0" smtClean="0">
                          <a:solidFill>
                            <a:srgbClr val="8064A2"/>
                          </a:solidFill>
                          <a:latin typeface="Roboto"/>
                          <a:ea typeface="Roboto"/>
                        </a:rPr>
                        <a:t>2024</a:t>
                      </a:r>
                      <a:r>
                        <a:rPr lang="ru-RU" sz="1600" b="1" strike="noStrike" spc="-1" baseline="0" dirty="0" smtClean="0">
                          <a:solidFill>
                            <a:srgbClr val="8064A2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600" b="1" strike="noStrike" spc="-1" baseline="0" dirty="0" smtClean="0">
                          <a:solidFill>
                            <a:srgbClr val="8064A2"/>
                          </a:solidFill>
                          <a:latin typeface="Roboto"/>
                          <a:ea typeface="Roboto"/>
                        </a:rPr>
                        <a:t>год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8064A2"/>
                          </a:solidFill>
                          <a:latin typeface="Roboto"/>
                          <a:ea typeface="Roboto"/>
                        </a:rPr>
                        <a:t>в системе СРК 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8064A2"/>
                          </a:solidFill>
                          <a:latin typeface="Roboto"/>
                          <a:ea typeface="Roboto"/>
                        </a:rPr>
                        <a:t>АНО «Национальные приоритеты»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16" name="Table 1"/>
          <p:cNvGraphicFramePr/>
          <p:nvPr>
            <p:extLst>
              <p:ext uri="{D42A27DB-BD31-4B8C-83A1-F6EECF244321}">
                <p14:modId xmlns:p14="http://schemas.microsoft.com/office/powerpoint/2010/main" val="2286017218"/>
              </p:ext>
            </p:extLst>
          </p:nvPr>
        </p:nvGraphicFramePr>
        <p:xfrm>
          <a:off x="217440" y="1579530"/>
          <a:ext cx="11873160" cy="4388280"/>
        </p:xfrm>
        <a:graphic>
          <a:graphicData uri="http://schemas.openxmlformats.org/drawingml/2006/table">
            <a:tbl>
              <a:tblPr/>
              <a:tblGrid>
                <a:gridCol w="394560"/>
                <a:gridCol w="3747960"/>
                <a:gridCol w="790920"/>
                <a:gridCol w="6939720"/>
              </a:tblGrid>
              <a:tr h="6238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1/6)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1127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Повышена квалификация более 600 специалистов отрасли культуры (нарастающим итогом) на базе Центров непрерывного образования и повышения квалификации творческих и управленческих кадров в сфере культуры в период с 2019 по 2024 гг. (нарастающим итогом), человек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1741/2196</a:t>
                      </a:r>
                      <a:endParaRPr lang="ru-RU" sz="9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Информирование </a:t>
                      </a: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специалистов о зачисление на курсы повышения квалификации и сроках обучения осуществится после поступления уведомления от Министерства культуры РФ.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Повышение квалификации специалистов отрасли культуры Владимирской области проходит в соответствии с графиками Центров непрерывного образования и повышения квалификации творческих и управленческих кадров в сфере культуры.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 состоянию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на 01.02.2024 </a:t>
                      </a: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повышение квалификации прошли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0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человек</a:t>
                      </a: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. С учетом нарастающего итога всего с 2019 года повышение квалификации прошли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1741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человека.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2163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Проведены областные конкурсные мероприятия среди учащихся образовательных учреждений культуры и искусства Владимирской области (нарастающим итогом),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kern="1200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  <a:cs typeface="+mn-cs"/>
                        </a:rPr>
                        <a:t>61/76</a:t>
                      </a:r>
                      <a:endParaRPr lang="ru-RU" sz="900" b="1" strike="noStrike" kern="1200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2023 году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запланировано проведение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16 </a:t>
                      </a: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областных конкурсных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мероприятий среди учащихся образовательных учреждений культуры и искусства Владимирской области.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Подготовлен и утвержден </a:t>
                      </a: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приказ Министерства культуры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от 31.01.2024 № 6-н "Об утверждении Плана областных конкурсных мероприятий (конкурсах, фестивалях, олимпиадах) на 2024 год"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 состоянию на 31.01.2024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опубликованы итоги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проведения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 областного конкурсного мероприятия.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Всего с начала года в областных конкурсных мероприятиях приняло участие: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- 63 учащихся;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- 5 гитарных ансамблей.</a:t>
                      </a: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17" name="CustomShape 2"/>
          <p:cNvSpPr/>
          <p:nvPr/>
        </p:nvSpPr>
        <p:spPr>
          <a:xfrm>
            <a:off x="217440" y="6381180"/>
            <a:ext cx="11623320" cy="4140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050" b="1" strike="noStrike" spc="-1" dirty="0">
                <a:solidFill>
                  <a:srgbClr val="0D0D0D"/>
                </a:solidFill>
                <a:latin typeface="Roboto"/>
                <a:ea typeface="Roboto"/>
              </a:rPr>
              <a:t>Участие </a:t>
            </a:r>
            <a:r>
              <a:rPr lang="ru-RU" sz="1050" b="1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12 </a:t>
            </a:r>
            <a:r>
              <a:rPr lang="ru-RU" sz="1050" b="1" strike="noStrike" spc="-1" dirty="0">
                <a:solidFill>
                  <a:srgbClr val="0D0D0D"/>
                </a:solidFill>
                <a:latin typeface="Roboto"/>
                <a:ea typeface="Roboto"/>
              </a:rPr>
              <a:t>МО: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Вахромеевское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Второвское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, Вязниковский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Гороховецкий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Гусь-Хрустальный район, Ковровский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Кольчугинский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Красносельское,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Меленковский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Селивановский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Собинский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Флорищинское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.</a:t>
            </a:r>
            <a:endParaRPr lang="ru-RU" sz="1050" b="0" strike="noStrike" spc="-1" dirty="0">
              <a:latin typeface="Arial"/>
            </a:endParaRPr>
          </a:p>
        </p:txBody>
      </p:sp>
      <p:sp>
        <p:nvSpPr>
          <p:cNvPr id="218" name="Line 3"/>
          <p:cNvSpPr/>
          <p:nvPr/>
        </p:nvSpPr>
        <p:spPr>
          <a:xfrm>
            <a:off x="285480" y="6381180"/>
            <a:ext cx="3576960" cy="9000"/>
          </a:xfrm>
          <a:prstGeom prst="line">
            <a:avLst/>
          </a:prstGeom>
          <a:ln w="9360">
            <a:solidFill>
              <a:srgbClr val="8D1D7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219" name="Table 4"/>
          <p:cNvGraphicFramePr/>
          <p:nvPr>
            <p:extLst>
              <p:ext uri="{D42A27DB-BD31-4B8C-83A1-F6EECF244321}">
                <p14:modId xmlns:p14="http://schemas.microsoft.com/office/powerpoint/2010/main" val="1080202562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68 130,9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0" name="CustomShape 5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01.02.2024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0,0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21" name="CustomShape 6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2" name="CustomShape 7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3" name="CustomShape 8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4" name="CustomShape 9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5" name="CustomShape 10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6" name="CustomShape 11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27" name="CustomShape 12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28" name="CustomShape 13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9" name="CustomShape 14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30" name="CustomShape 15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31" name="CustomShape 16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2" name="CustomShape 17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34" name="Table 1"/>
          <p:cNvGraphicFramePr/>
          <p:nvPr>
            <p:extLst>
              <p:ext uri="{D42A27DB-BD31-4B8C-83A1-F6EECF244321}">
                <p14:modId xmlns:p14="http://schemas.microsoft.com/office/powerpoint/2010/main" val="1677308584"/>
              </p:ext>
            </p:extLst>
          </p:nvPr>
        </p:nvGraphicFramePr>
        <p:xfrm>
          <a:off x="268920" y="1658412"/>
          <a:ext cx="11783160" cy="4794146"/>
        </p:xfrm>
        <a:graphic>
          <a:graphicData uri="http://schemas.openxmlformats.org/drawingml/2006/table">
            <a:tbl>
              <a:tblPr/>
              <a:tblGrid>
                <a:gridCol w="398880"/>
                <a:gridCol w="1886760"/>
                <a:gridCol w="627120"/>
                <a:gridCol w="8870400"/>
              </a:tblGrid>
              <a:tr h="34291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2023 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2/6)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1841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3.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Оказана государственная поддержка лучшим сельским учреждениям культуры,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kern="1200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  <a:cs typeface="+mn-cs"/>
                        </a:rPr>
                        <a:t>32/42</a:t>
                      </a:r>
                      <a:endParaRPr lang="ru-RU" sz="1050" b="1" strike="noStrike" kern="1200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План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: </a:t>
                      </a:r>
                      <a:r>
                        <a:rPr lang="ru-RU" sz="1000" b="1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1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021,0 </a:t>
                      </a:r>
                      <a:r>
                        <a:rPr lang="ru-RU" sz="1000" b="1" strike="noStrike" kern="1200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тыс.руб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Кассовое исполнение: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0,0 </a:t>
                      </a:r>
                      <a:r>
                        <a:rPr lang="ru-RU" sz="1000" b="0" strike="noStrike" kern="1200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руб.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(0%).</a:t>
                      </a:r>
                      <a:endParaRPr lang="ru-RU" sz="1000" b="0" strike="noStrike" kern="1200" spc="-1" dirty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Министерством культуры ВО утвержден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Приказ от 08.11.2023 № 423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"О порядке проведения конкурсного отбора муниципальных образований для предоставления и распределения субсидий на государственную поддержку лучших муниципальных учреждений культуры, находящихся на территории сельских поселений, и лучших работников муниципальных учреждений культуры, находящихся на территории сельских поселений, в 2024 году".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Приказом Министерства культуры ВО от 19.12.2023 №486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утвержден перечень 10 сельских учреждений культуры, которым будет оказана государственная поддержка в 2024 году.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Постановлением правительства Владимирской области от 31.01.2024 № 43 утверждено распределение бюджетам муниципальных образований субсидий, предоставляемых из областного бюджета, на 2024 год.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Соглашения с МО будут заключены в срок до 25.03.2024.</a:t>
                      </a: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530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4.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Оказана государственная поддержка лучшим работникам сельских учреждений культуры, человек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27/36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План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: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459,9 </a:t>
                      </a:r>
                      <a:r>
                        <a:rPr lang="ru-RU" sz="1000" b="1" strike="noStrike" kern="1200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тыс.руб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Кассовое исполнение: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0,0 </a:t>
                      </a:r>
                      <a:r>
                        <a:rPr lang="ru-RU" sz="1000" b="0" strike="noStrike" kern="1200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тыс.руб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(0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%)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Министерством культуры ВО утвержден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Приказ от 08.11.2023 № 423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"О порядке проведения конкурсного отбора муниципальных образований для предоставления и распределения субсидий на государственную поддержку лучших муниципальных учреждений культуры, находящихся на территории сельских поселений, и лучших работников муниципальных учреждений культуры, находящихся на территории сельских поселений, в 2024 году".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Приказом Министерства культуры ВО от 19.12.2023 №486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утвержден перечень 9 работников сельских учреждений культуры, которым будет оказана государственная поддержка в 2024 году.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Постановлением правительства Владимирской области от 31.01.2024 № 43 утверждено распределение бюджетам муниципальных образований субсидий, предоставляемых из областного бюджета, на 2024 год.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Соглашения с МО будут заключены в срок до 25.03.2024.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35" name="Table 2"/>
          <p:cNvGraphicFramePr/>
          <p:nvPr>
            <p:extLst>
              <p:ext uri="{D42A27DB-BD31-4B8C-83A1-F6EECF244321}">
                <p14:modId xmlns:p14="http://schemas.microsoft.com/office/powerpoint/2010/main" val="686254821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68 130,9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6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01.02.2024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0,0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37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38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39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0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1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43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44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5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6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47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8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66" name="Table 1"/>
          <p:cNvGraphicFramePr/>
          <p:nvPr>
            <p:extLst>
              <p:ext uri="{D42A27DB-BD31-4B8C-83A1-F6EECF244321}">
                <p14:modId xmlns:p14="http://schemas.microsoft.com/office/powerpoint/2010/main" val="1594654429"/>
              </p:ext>
            </p:extLst>
          </p:nvPr>
        </p:nvGraphicFramePr>
        <p:xfrm>
          <a:off x="195840" y="1586520"/>
          <a:ext cx="11791440" cy="4871214"/>
        </p:xfrm>
        <a:graphic>
          <a:graphicData uri="http://schemas.openxmlformats.org/drawingml/2006/table">
            <a:tbl>
              <a:tblPr/>
              <a:tblGrid>
                <a:gridCol w="420840"/>
                <a:gridCol w="2076480"/>
                <a:gridCol w="871200"/>
                <a:gridCol w="8422920"/>
              </a:tblGrid>
              <a:tr h="4946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3/6)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24404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Организованы выставочные проекты федеральных и региональных музеев (нарастающим итогом), единиц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10/13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План: </a:t>
                      </a:r>
                      <a:r>
                        <a:rPr lang="ru-RU" sz="1000" b="1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2000,0 </a:t>
                      </a:r>
                      <a:r>
                        <a:rPr lang="ru-RU" sz="1000" b="1" strike="noStrike" spc="-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. Кассовое исполнение: 0,0 </a:t>
                      </a:r>
                      <a:r>
                        <a:rPr lang="ru-RU" sz="1000" b="0" strike="noStrike" spc="-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. (0%),  Контрактация —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0%.</a:t>
                      </a:r>
                      <a:r>
                        <a:rPr kumimoji="0" lang="ru-RU" sz="1000" b="0" i="0" u="none" strike="noStrike" kern="1200" cap="none" spc="-1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Roboto"/>
                          <a:ea typeface="Roboto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 ГБУК ВО «Центр пропаганды изобразительного искусства» и ГБУК ВО «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Гороховецкий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историко-архитектурный музей» заключено соглашение «О предоставлении из областного бюджета областному бюджетному (автономному) учреждению субсидии в соответствии с абзацем вторым пункта 1 статьи 78.1 «Бюджетного кодекса Российской Федерации».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2024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году планируется провести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 выставочных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проекта на базе ГБУК ВО «Центр пропаганды изобразительного искусства» и ГБУК ВО «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Гороховецкий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историко-архитектурный музей»: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Совместный выставочный проект ГБУК ВО «Центр пропаганды изобразительного искусства» и ГАУК ЯО «Ярославский художественный музей».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11.10.2024-08.12.2024. Предусмотрено: 1 500,0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(0%);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Совместный выставочный проекта ГБУК ВО «</a:t>
                      </a:r>
                      <a:r>
                        <a:rPr lang="ru-RU" sz="100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Гороховецкий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историко-архитектурный музей» и ФГБУК «Государственный центральный театральный музей имени А.А. Бахрушина».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Период проведения: 01.03.2024-28.04.2024. Предусмотрено: 250,0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Контрактация: 0%.Кассовое исполнение: 0,0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(0%);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Совместный выставочный проекта ГБУК ВО «</a:t>
                      </a:r>
                      <a:r>
                        <a:rPr lang="ru-RU" sz="100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Гороховецкий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историко-архитектурный музей» и ФГБУК «Государственный историко-архитектурный и художественный музей-заповедник «Остров-град Свияжск».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14.08.2024-06.10.2024. Предусмотрено: 250,0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(0%).</a:t>
                      </a: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1166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6.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Обеспечено участие любительских творческих коллективов учреждений культуры области во Всероссийском Фестивале любительских творческих коллективов с вручением грантов лучшим коллективам  (нарастающим итогом),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5/6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2024 году Владимирскую область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на Всероссийском фестивале-конкурсе любительских творческих коллективов в номинации «Культура – это мы!»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будут представлять 5 коллективов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: образцовый хореографический ансамбль «ЧАС ПИК» МУК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Камешковский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РДК «13 Октября», Народный театр МБУ г. Кольчугино «Центр культуры, молодежной политики и туризма», Народный цирковой коллектив «Романтик» МБУК Дом культуры «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Вербовский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», Народный коллектив Муниципальный духовой оркестр имени Е.К. Соловьёва МБУК «Единый социально-культурный центр» г. Гусь-Хрустальный, Народный коллектив «Академический хор «Вдохновение» МБУК «Культурный центр «Досуг» г. Радужный.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Направление заявок любительских творческих коллективов Владимирской области планируется </a:t>
                      </a:r>
                      <a:r>
                        <a:rPr lang="ru-RU" sz="1000" b="0" strike="noStrike" spc="-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до 29.02.2024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(первый этап).</a:t>
                      </a:r>
                    </a:p>
                  </a:txBody>
                  <a:tcPr marL="90360" marR="9036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7" name="Table 2"/>
          <p:cNvGraphicFramePr/>
          <p:nvPr>
            <p:extLst>
              <p:ext uri="{D42A27DB-BD31-4B8C-83A1-F6EECF244321}">
                <p14:modId xmlns:p14="http://schemas.microsoft.com/office/powerpoint/2010/main" val="4152117051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68 130,9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68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01.02.2024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0,0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69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0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1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2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3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4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75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76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7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8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79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0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82" name="Table 1"/>
          <p:cNvGraphicFramePr/>
          <p:nvPr>
            <p:extLst>
              <p:ext uri="{D42A27DB-BD31-4B8C-83A1-F6EECF244321}">
                <p14:modId xmlns:p14="http://schemas.microsoft.com/office/powerpoint/2010/main" val="332305255"/>
              </p:ext>
            </p:extLst>
          </p:nvPr>
        </p:nvGraphicFramePr>
        <p:xfrm>
          <a:off x="146973" y="1683720"/>
          <a:ext cx="11835118" cy="4587684"/>
        </p:xfrm>
        <a:graphic>
          <a:graphicData uri="http://schemas.openxmlformats.org/drawingml/2006/table">
            <a:tbl>
              <a:tblPr/>
              <a:tblGrid>
                <a:gridCol w="393395"/>
                <a:gridCol w="1802119"/>
                <a:gridCol w="660494"/>
                <a:gridCol w="8979110"/>
              </a:tblGrid>
              <a:tr h="49601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</a:t>
                      </a: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4/6)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36885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7.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Проведены масштабные фестивальные проекты 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(нарастающим итогом),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kern="1200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  <a:cs typeface="+mn-cs"/>
                        </a:rPr>
                        <a:t>25/30</a:t>
                      </a:r>
                      <a:endParaRPr lang="ru-RU" sz="1000" b="1" strike="noStrike" kern="1200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: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59 150,0 </a:t>
                      </a:r>
                      <a:r>
                        <a:rPr lang="ru-RU" sz="1050" b="1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Кассовое исполнение: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0,0 </a:t>
                      </a:r>
                      <a:r>
                        <a:rPr lang="ru-RU" sz="105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(0%) 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Контрактация –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%. 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 ГАУК ВО «Центр классической музыки» и ГАУК ВО «Владимирский областной академический театр драмы» заключено соглашение "О предоставлении из областного бюджета областному бюджетному (автономному) учреждению субсидии в соответствии с абзацем вторым пункта 1 статьи 78.1 «Бюджетного кодекса Российской Федерации".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В 2024 году планируется проведение 5 масштабных фестивальных проектов, организуемых ГАУК ВО «Центр классической музыки» и ГАУК ВО «Владимирский областной академический театр драмы»: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Международный фестиваль классической музыки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«Музыкальная экспедиция».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06.06.2024-14.06.2024.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8 000,0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Фестиваль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</a:t>
                      </a:r>
                      <a:r>
                        <a:rPr lang="ru-RU" sz="10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Alma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mater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: «Новые Имена в Суздале».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29.06.2024-30.06.2024.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15 000,0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Всероссийский фестиваль духовной музыки и колокольных звонов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«Лето Господне».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09.08.2024-11.08.2024.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7 150,0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;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Театральный фестиваль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«Княгиня Ольга».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Август 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12 000,0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Фестиваль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«У Золотых ворот».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Ноябрь 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17 000,0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3" name="Table 2"/>
          <p:cNvGraphicFramePr/>
          <p:nvPr>
            <p:extLst>
              <p:ext uri="{D42A27DB-BD31-4B8C-83A1-F6EECF244321}">
                <p14:modId xmlns:p14="http://schemas.microsoft.com/office/powerpoint/2010/main" val="1459998197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68 130,9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4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01.02.2024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0,0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85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6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7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8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9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1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2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93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94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5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82" name="Table 1"/>
          <p:cNvGraphicFramePr/>
          <p:nvPr>
            <p:extLst>
              <p:ext uri="{D42A27DB-BD31-4B8C-83A1-F6EECF244321}">
                <p14:modId xmlns:p14="http://schemas.microsoft.com/office/powerpoint/2010/main" val="1435393292"/>
              </p:ext>
            </p:extLst>
          </p:nvPr>
        </p:nvGraphicFramePr>
        <p:xfrm>
          <a:off x="146973" y="1683720"/>
          <a:ext cx="11835118" cy="4587684"/>
        </p:xfrm>
        <a:graphic>
          <a:graphicData uri="http://schemas.openxmlformats.org/drawingml/2006/table">
            <a:tbl>
              <a:tblPr/>
              <a:tblGrid>
                <a:gridCol w="393395"/>
                <a:gridCol w="1802119"/>
                <a:gridCol w="660494"/>
                <a:gridCol w="8979110"/>
              </a:tblGrid>
              <a:tr h="49601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</a:t>
                      </a: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(5/6)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36885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7.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Организована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грантовая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поддержка любительских творческих коллективов  (нарастающим итогом), единиц</a:t>
                      </a:r>
                      <a:endParaRPr lang="ru-RU" sz="1000" b="0" strike="noStrike" spc="-1" dirty="0"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kern="1200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  <a:cs typeface="+mn-cs"/>
                        </a:rPr>
                        <a:t>30/38</a:t>
                      </a:r>
                      <a:endParaRPr lang="ru-RU" sz="1000" b="1" strike="noStrike" kern="1200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Предусмотрено: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4 000,0 тыс. рублей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105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Кассовое исполнение: 0,0 </a:t>
                      </a:r>
                      <a:r>
                        <a:rPr lang="ru-RU" sz="105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тыс.руб</a:t>
                      </a:r>
                      <a:r>
                        <a:rPr lang="ru-RU" sz="105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(0%).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latin typeface="+mn-lt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Распределение субсидий производится на конкурсной основе. Утвержден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приказ Министерства культуры от 22.01.2024 № 4-y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«О конкурсном отборе заявок на поддержку любительских творческих коллективов».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Сбор заявок от любительских творческих коллектив осуществляется до 29.02.2024.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Проведение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заседания конкурсной комиссии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планируется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марте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 года.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3" name="Table 2"/>
          <p:cNvGraphicFramePr/>
          <p:nvPr>
            <p:extLst/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68 130,9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4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01.02.2024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0,0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85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6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7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8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9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1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2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93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94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5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11097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98" name="Table 1"/>
          <p:cNvGraphicFramePr/>
          <p:nvPr>
            <p:extLst>
              <p:ext uri="{D42A27DB-BD31-4B8C-83A1-F6EECF244321}">
                <p14:modId xmlns:p14="http://schemas.microsoft.com/office/powerpoint/2010/main" val="3911440275"/>
              </p:ext>
            </p:extLst>
          </p:nvPr>
        </p:nvGraphicFramePr>
        <p:xfrm>
          <a:off x="128160" y="1543841"/>
          <a:ext cx="12099960" cy="4973703"/>
        </p:xfrm>
        <a:graphic>
          <a:graphicData uri="http://schemas.openxmlformats.org/drawingml/2006/table">
            <a:tbl>
              <a:tblPr/>
              <a:tblGrid>
                <a:gridCol w="249527"/>
                <a:gridCol w="115400"/>
                <a:gridCol w="2232860"/>
                <a:gridCol w="854015"/>
                <a:gridCol w="8648158"/>
              </a:tblGrid>
              <a:tr h="53568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 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(6/6)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72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25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8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Организована </a:t>
                      </a:r>
                      <a:r>
                        <a:rPr lang="ru-RU" sz="10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грантовая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поддержка НКО на творческие проекты, направленные на укрепление российской гражданской идентичности на основе духовно-нравственных и культурных ценностей народов Российской Федерации, включая мероприятия, направленные на популяризацию русского языка и литературы, народных художественных промыслов и ремесел  (нарастающим итогом),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25/30</a:t>
                      </a:r>
                      <a:endParaRPr lang="ru-RU" sz="1000" b="1" strike="noStrike" kern="1200" spc="-1" dirty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План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: </a:t>
                      </a:r>
                      <a:r>
                        <a:rPr lang="ru-RU" sz="1000" b="1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1 500,0 </a:t>
                      </a:r>
                      <a:r>
                        <a:rPr lang="ru-RU" sz="1000" b="1" strike="noStrike" kern="1200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тыс.руб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Кассовое исполнение: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0,0 </a:t>
                      </a:r>
                      <a:r>
                        <a:rPr lang="ru-RU" sz="1000" b="0" strike="noStrike" kern="1200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тыс.руб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(0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%).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Распределение субсидий производится на конкурсной основе. Утверждение приказа о проведении конкурсного отбора среди НКО планируется в срок до 31.03.2023. Проведение конкурсного отбора состоится до 31.05.2023.</a:t>
                      </a:r>
                      <a:endParaRPr lang="ru-RU" sz="1000" b="0" strike="noStrike" kern="1200" spc="-1" dirty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567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20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9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Принято участие в формировании базы данных «Волонтеры культуры» (нарастающим итогом), человек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3542/3401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В 2024 году в соответствии с плановым значением, установленным соглашением о реализации регионального проекта, в региональный добровольческий центр "Волонтеры культуры" запланировано привлечь не менее 360 человек (нарастающим итогом 2019-2024 - 3401 человек).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 состоянию на 01.02.2024: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РЦ «Волонтёры культуры» оказано содействие в организации и проведении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 мероприятий</a:t>
                      </a: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;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В мероприятиях центра приняли участие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5</a:t>
                      </a:r>
                      <a:r>
                        <a:rPr lang="ru-RU" sz="1000" b="1" strike="noStrike" spc="-1" dirty="0" smtClean="0">
                          <a:solidFill>
                            <a:srgbClr val="FF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волонтеров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;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С учетом нарастающего итога (с 2019 года) зарегистрировано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3542 волонтера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. Данные за отчетный период «январь 2024» будут учтены в отчетном периоде «февраль 2024», т.к. на данный момент существует техническая проблема относительно выгрузки актуальных данных из системы ДОБРО.РУ.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99" name="Table 2"/>
          <p:cNvGraphicFramePr/>
          <p:nvPr>
            <p:extLst>
              <p:ext uri="{D42A27DB-BD31-4B8C-83A1-F6EECF244321}">
                <p14:modId xmlns:p14="http://schemas.microsoft.com/office/powerpoint/2010/main" val="2177126470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68 130,9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0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01.02.2024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0,0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301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2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3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4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5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6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07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08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9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10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11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461228.selcdn.ru/tr-archive/iblock/676/67692dbaa5262a9c8389708a8d6f3cc1/IMG_1293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1883" r="-185" b="9681"/>
          <a:stretch/>
        </p:blipFill>
        <p:spPr bwMode="auto">
          <a:xfrm>
            <a:off x="773328" y="3893967"/>
            <a:ext cx="4663980" cy="282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sun1-85.userapi.com/impg/jEkPrZ1828HlA9geIeGc3oVIzf0E06UCLqJkBQ/DxNfc08552M.jpg?size=2560x1707&amp;quality=95&amp;sign=53c8a912a7d14cdcbf6cbed40eaae7ac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8" r="1631"/>
          <a:stretch/>
        </p:blipFill>
        <p:spPr bwMode="auto">
          <a:xfrm>
            <a:off x="6639191" y="3899140"/>
            <a:ext cx="4646923" cy="282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5" name="Table 1"/>
          <p:cNvGraphicFramePr/>
          <p:nvPr/>
        </p:nvGraphicFramePr>
        <p:xfrm>
          <a:off x="1197924" y="3085679"/>
          <a:ext cx="753022" cy="517253"/>
        </p:xfrm>
        <a:graphic>
          <a:graphicData uri="http://schemas.openxmlformats.org/drawingml/2006/table">
            <a:tbl>
              <a:tblPr/>
              <a:tblGrid>
                <a:gridCol w="753022"/>
              </a:tblGrid>
              <a:tr h="51725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109786" marR="109786" marT="45714" marB="45714">
                    <a:lnL w="5688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6" name="Table 2"/>
          <p:cNvGraphicFramePr/>
          <p:nvPr/>
        </p:nvGraphicFramePr>
        <p:xfrm>
          <a:off x="1189285" y="2680011"/>
          <a:ext cx="753022" cy="517253"/>
        </p:xfrm>
        <a:graphic>
          <a:graphicData uri="http://schemas.openxmlformats.org/drawingml/2006/table">
            <a:tbl>
              <a:tblPr/>
              <a:tblGrid>
                <a:gridCol w="753022"/>
              </a:tblGrid>
              <a:tr h="51725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109786" marR="109786" marT="45714" marB="45714">
                    <a:lnL w="5688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92" name="Group 8"/>
          <p:cNvGrpSpPr/>
          <p:nvPr/>
        </p:nvGrpSpPr>
        <p:grpSpPr>
          <a:xfrm>
            <a:off x="360" y="1961"/>
            <a:ext cx="12188733" cy="1687100"/>
            <a:chOff x="360" y="720"/>
            <a:chExt cx="12190320" cy="1687320"/>
          </a:xfrm>
        </p:grpSpPr>
        <p:pic>
          <p:nvPicPr>
            <p:cNvPr id="293" name="Рисунок 4"/>
            <p:cNvPicPr/>
            <p:nvPr/>
          </p:nvPicPr>
          <p:blipFill>
            <a:blip r:embed="rId5"/>
            <a:stretch/>
          </p:blipFill>
          <p:spPr>
            <a:xfrm>
              <a:off x="360" y="720"/>
              <a:ext cx="3629520" cy="1687320"/>
            </a:xfrm>
            <a:prstGeom prst="rect">
              <a:avLst/>
            </a:prstGeom>
            <a:ln>
              <a:noFill/>
            </a:ln>
          </p:spPr>
        </p:pic>
        <p:sp>
          <p:nvSpPr>
            <p:cNvPr id="294" name="CustomShape 9"/>
            <p:cNvSpPr/>
            <p:nvPr/>
          </p:nvSpPr>
          <p:spPr>
            <a:xfrm>
              <a:off x="3629880" y="720"/>
              <a:ext cx="8560800" cy="1687320"/>
            </a:xfrm>
            <a:prstGeom prst="rect">
              <a:avLst/>
            </a:prstGeom>
            <a:solidFill>
              <a:srgbClr val="7C6E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295" name="CustomShape 10"/>
          <p:cNvSpPr/>
          <p:nvPr/>
        </p:nvSpPr>
        <p:spPr>
          <a:xfrm>
            <a:off x="4151339" y="376672"/>
            <a:ext cx="8037393" cy="8484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06" tIns="54353" rIns="108706" bIns="54353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" dirty="0">
                <a:solidFill>
                  <a:srgbClr val="FFFFFF"/>
                </a:solidFill>
                <a:latin typeface="Roboto"/>
              </a:rPr>
              <a:t>Во Владимирской области продолжается проведение областных конкурсных мероприятий среди учащихся образовательных учреждений культуры и искусства Владимирской области</a:t>
            </a:r>
          </a:p>
        </p:txBody>
      </p:sp>
      <p:sp>
        <p:nvSpPr>
          <p:cNvPr id="45" name="CustomShape 11"/>
          <p:cNvSpPr/>
          <p:nvPr/>
        </p:nvSpPr>
        <p:spPr>
          <a:xfrm>
            <a:off x="6055358" y="1779771"/>
            <a:ext cx="5676563" cy="20234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08706" tIns="54353" rIns="108706" bIns="54353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31 января 2024 года 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на базе МБУДО «Детская музыкальная школа №1 им. С.И. Танеева» г. Владимира </a:t>
            </a:r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прошел Областной конкурс исполнительского мастерства солистов и ансамблей по классу духовых и ударных инструментов ДМШ, ДШИ.</a:t>
            </a:r>
          </a:p>
          <a:p>
            <a:pPr algn="ctr">
              <a:lnSpc>
                <a:spcPct val="100000"/>
              </a:lnSpc>
            </a:pPr>
            <a:endParaRPr lang="ru-RU" sz="1050" spc="-1" dirty="0">
              <a:solidFill>
                <a:srgbClr val="000000"/>
              </a:solidFill>
              <a:latin typeface="Roboto"/>
              <a:ea typeface="Roboto"/>
            </a:endParaRPr>
          </a:p>
          <a:p>
            <a:pPr algn="ctr"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Конкурс направлен на повышение и развитие исполнительского мастерства учащихся и выявление среди них наиболее одаренных, на сохранение и приумножение традиций русской музыкально-педагогической и исполнительской школ, а также на популяризация духовых и ударных </a:t>
            </a:r>
            <a:r>
              <a:rPr lang="ru-RU" sz="1050" spc="-1" dirty="0" smtClean="0">
                <a:solidFill>
                  <a:srgbClr val="000000"/>
                </a:solidFill>
                <a:latin typeface="Roboto"/>
                <a:ea typeface="Roboto"/>
              </a:rPr>
              <a:t>инструментов. В 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областном конкурсе приняли участие: 95 солистов из детских музыкальных школ и школ искусств Владимирской области в возрасте от 8 до 18 лет и 4 ансамбля. Победители и участники были награждены памятными призами и  дипломами.</a:t>
            </a:r>
          </a:p>
        </p:txBody>
      </p:sp>
      <p:sp>
        <p:nvSpPr>
          <p:cNvPr id="47" name="CustomShape 11"/>
          <p:cNvSpPr/>
          <p:nvPr/>
        </p:nvSpPr>
        <p:spPr>
          <a:xfrm>
            <a:off x="267036" y="1779771"/>
            <a:ext cx="5676563" cy="20234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08706" tIns="54353" rIns="108706" bIns="54353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24 января 2024 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года на базе МБУДО «Детская школа искусств» ЗАТО г. Радужный прошел </a:t>
            </a:r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Областной открытый конкурс юных гитаристов «Радужные струны»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.</a:t>
            </a:r>
          </a:p>
          <a:p>
            <a:pPr algn="ctr">
              <a:lnSpc>
                <a:spcPct val="100000"/>
              </a:lnSpc>
            </a:pPr>
            <a:endParaRPr lang="ru-RU" sz="1050" spc="-1" dirty="0">
              <a:solidFill>
                <a:srgbClr val="000000"/>
              </a:solidFill>
              <a:latin typeface="Roboto"/>
              <a:ea typeface="Roboto"/>
            </a:endParaRPr>
          </a:p>
          <a:p>
            <a:pPr algn="ctr">
              <a:lnSpc>
                <a:spcPct val="100000"/>
              </a:lnSpc>
            </a:pP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Конкурс направлен на повышение исполнительского мастерства учащихся-гитаристов и выявление талантливых детей, а так же повышение качества педагогической работы и пропаганду лучших образцов классической и народной </a:t>
            </a:r>
            <a:r>
              <a:rPr lang="ru-RU" sz="1050" spc="-1" dirty="0" smtClean="0">
                <a:solidFill>
                  <a:srgbClr val="000000"/>
                </a:solidFill>
                <a:latin typeface="Roboto"/>
                <a:ea typeface="Roboto"/>
              </a:rPr>
              <a:t>музыки. В 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областном конкурсе приняли участие: 50 солистов из детских музыкальных школ и школ искусств Владимирской области в возрасте от 8 до 18 лет, 5 ансамблей и одно совместное выступление ученика со своим педагогом. Победители и участники были награждены памятными призами и  дипломами.</a:t>
            </a:r>
          </a:p>
        </p:txBody>
      </p:sp>
    </p:spTree>
    <p:extLst>
      <p:ext uri="{BB962C8B-B14F-4D97-AF65-F5344CB8AC3E}">
        <p14:creationId xmlns:p14="http://schemas.microsoft.com/office/powerpoint/2010/main" val="71044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44.userapi.com/impg/YrLScGy2qun8TT62eW2WWiryToUK9TQYanr8cQ/3Wkwl1CWc4Y.jpg?size=2560x1707&amp;quality=95&amp;sign=ee13160daedd3b1bc1ae9009b24e169c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9"/>
          <a:stretch/>
        </p:blipFill>
        <p:spPr bwMode="auto">
          <a:xfrm>
            <a:off x="784836" y="3866307"/>
            <a:ext cx="4663980" cy="283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r="8624"/>
          <a:stretch/>
        </p:blipFill>
        <p:spPr>
          <a:xfrm>
            <a:off x="6295576" y="3860220"/>
            <a:ext cx="4667058" cy="2839870"/>
          </a:xfrm>
          <a:prstGeom prst="rect">
            <a:avLst/>
          </a:prstGeom>
        </p:spPr>
      </p:pic>
      <p:grpSp>
        <p:nvGrpSpPr>
          <p:cNvPr id="18" name="Group 8"/>
          <p:cNvGrpSpPr/>
          <p:nvPr/>
        </p:nvGrpSpPr>
        <p:grpSpPr>
          <a:xfrm>
            <a:off x="2519" y="1961"/>
            <a:ext cx="12172175" cy="1670902"/>
            <a:chOff x="2520" y="720"/>
            <a:chExt cx="12173760" cy="1671120"/>
          </a:xfrm>
        </p:grpSpPr>
        <p:pic>
          <p:nvPicPr>
            <p:cNvPr id="19" name="Рисунок 4"/>
            <p:cNvPicPr/>
            <p:nvPr/>
          </p:nvPicPr>
          <p:blipFill>
            <a:blip r:embed="rId5"/>
            <a:stretch/>
          </p:blipFill>
          <p:spPr>
            <a:xfrm>
              <a:off x="2520" y="720"/>
              <a:ext cx="3613680" cy="1671120"/>
            </a:xfrm>
            <a:prstGeom prst="rect">
              <a:avLst/>
            </a:prstGeom>
            <a:ln>
              <a:noFill/>
            </a:ln>
          </p:spPr>
        </p:pic>
        <p:sp>
          <p:nvSpPr>
            <p:cNvPr id="20" name="CustomShape 9"/>
            <p:cNvSpPr/>
            <p:nvPr/>
          </p:nvSpPr>
          <p:spPr>
            <a:xfrm>
              <a:off x="3505320" y="720"/>
              <a:ext cx="8670960" cy="167112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712" name="Рисунок 4"/>
          <p:cNvPicPr/>
          <p:nvPr/>
        </p:nvPicPr>
        <p:blipFill>
          <a:blip r:embed="rId5"/>
          <a:stretch/>
        </p:blipFill>
        <p:spPr>
          <a:xfrm>
            <a:off x="2520" y="1800"/>
            <a:ext cx="3611520" cy="1668960"/>
          </a:xfrm>
          <a:prstGeom prst="rect">
            <a:avLst/>
          </a:prstGeom>
          <a:ln>
            <a:noFill/>
          </a:ln>
        </p:spPr>
      </p:pic>
      <p:sp>
        <p:nvSpPr>
          <p:cNvPr id="714" name="CustomShape 9"/>
          <p:cNvSpPr/>
          <p:nvPr/>
        </p:nvSpPr>
        <p:spPr>
          <a:xfrm>
            <a:off x="4231807" y="395143"/>
            <a:ext cx="8019360" cy="6637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FFFFFF"/>
                </a:solidFill>
                <a:latin typeface="Roboto"/>
                <a:ea typeface="Roboto"/>
              </a:rPr>
              <a:t>Мероприятия с участием </a:t>
            </a:r>
          </a:p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FFFFFF"/>
                </a:solidFill>
                <a:latin typeface="Roboto"/>
                <a:ea typeface="Roboto"/>
              </a:rPr>
              <a:t>Волонтеров культуры Владимирской области</a:t>
            </a:r>
          </a:p>
        </p:txBody>
      </p:sp>
      <p:sp>
        <p:nvSpPr>
          <p:cNvPr id="16" name="CustomShape 11"/>
          <p:cNvSpPr/>
          <p:nvPr/>
        </p:nvSpPr>
        <p:spPr>
          <a:xfrm>
            <a:off x="436702" y="1770862"/>
            <a:ext cx="5360249" cy="20234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08706" tIns="54353" rIns="108706" bIns="54353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050" b="1" spc="-1" dirty="0" smtClean="0">
                <a:solidFill>
                  <a:srgbClr val="000000"/>
                </a:solidFill>
                <a:latin typeface="Roboto"/>
                <a:ea typeface="Roboto"/>
              </a:rPr>
              <a:t>29 января </a:t>
            </a:r>
            <a:r>
              <a:rPr lang="ru-RU" sz="1050" spc="-1" dirty="0" smtClean="0">
                <a:solidFill>
                  <a:srgbClr val="000000"/>
                </a:solidFill>
                <a:latin typeface="Roboto"/>
                <a:ea typeface="Roboto"/>
              </a:rPr>
              <a:t>волонтеры приняли участие в проведении </a:t>
            </a:r>
            <a:r>
              <a:rPr lang="ru-RU" sz="1050" b="1" spc="-1" dirty="0" err="1" smtClean="0">
                <a:solidFill>
                  <a:srgbClr val="000000"/>
                </a:solidFill>
                <a:latin typeface="Roboto"/>
                <a:ea typeface="Roboto"/>
              </a:rPr>
              <a:t>квеста</a:t>
            </a:r>
            <a:r>
              <a:rPr lang="ru-RU" sz="1050" b="1" spc="-1" dirty="0" smtClean="0">
                <a:solidFill>
                  <a:srgbClr val="000000"/>
                </a:solidFill>
                <a:latin typeface="Roboto"/>
                <a:ea typeface="Roboto"/>
              </a:rPr>
              <a:t> «Достоевский фильм»</a:t>
            </a:r>
            <a:r>
              <a:rPr lang="ru-RU" sz="1050" spc="-1" dirty="0" smtClean="0">
                <a:solidFill>
                  <a:srgbClr val="000000"/>
                </a:solidFill>
                <a:latin typeface="Roboto"/>
                <a:ea typeface="Roboto"/>
              </a:rPr>
              <a:t>, посвященного роману «Преступление и наказание Ф.М. Достоевского. В завершении мероприятия для участников </a:t>
            </a:r>
            <a:r>
              <a:rPr lang="ru-RU" sz="1050" spc="-1" dirty="0" err="1" smtClean="0">
                <a:solidFill>
                  <a:srgbClr val="000000"/>
                </a:solidFill>
                <a:latin typeface="Roboto"/>
                <a:ea typeface="Roboto"/>
              </a:rPr>
              <a:t>квеста</a:t>
            </a:r>
            <a:r>
              <a:rPr lang="ru-RU" sz="1050" spc="-1" dirty="0" smtClean="0">
                <a:solidFill>
                  <a:srgbClr val="000000"/>
                </a:solidFill>
                <a:latin typeface="Roboto"/>
                <a:ea typeface="Roboto"/>
              </a:rPr>
              <a:t> прошла краткая презентация добровольческого центра «Волонтеры культуры»</a:t>
            </a:r>
            <a:endParaRPr lang="ru-RU" sz="1050" spc="-1" dirty="0">
              <a:solidFill>
                <a:srgbClr val="000000"/>
              </a:solidFill>
              <a:latin typeface="Roboto"/>
              <a:ea typeface="Roboto"/>
            </a:endParaRPr>
          </a:p>
        </p:txBody>
      </p:sp>
      <p:sp>
        <p:nvSpPr>
          <p:cNvPr id="15" name="CustomShape 11"/>
          <p:cNvSpPr/>
          <p:nvPr/>
        </p:nvSpPr>
        <p:spPr>
          <a:xfrm>
            <a:off x="5948981" y="1770862"/>
            <a:ext cx="5360249" cy="20234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08706" tIns="54353" rIns="108706" bIns="54353" anchor="ctr">
            <a:noAutofit/>
          </a:bodyPr>
          <a:lstStyle/>
          <a:p>
            <a:pPr algn="ctr"/>
            <a:r>
              <a:rPr lang="ru-RU" sz="1050" b="1" spc="-1" dirty="0" smtClean="0">
                <a:solidFill>
                  <a:srgbClr val="000000"/>
                </a:solidFill>
                <a:latin typeface="Roboto"/>
                <a:ea typeface="Roboto"/>
              </a:rPr>
              <a:t>31 января </a:t>
            </a:r>
            <a:r>
              <a:rPr lang="ru-RU" sz="1050" spc="-1" dirty="0" smtClean="0">
                <a:solidFill>
                  <a:srgbClr val="000000"/>
                </a:solidFill>
                <a:latin typeface="Roboto"/>
                <a:ea typeface="Roboto"/>
              </a:rPr>
              <a:t>волонтеры помогли в организации и проведении </a:t>
            </a:r>
            <a:r>
              <a:rPr lang="ru-RU" sz="1050" b="1" spc="-1" dirty="0" smtClean="0">
                <a:solidFill>
                  <a:srgbClr val="000000"/>
                </a:solidFill>
                <a:latin typeface="Roboto"/>
                <a:ea typeface="Roboto"/>
              </a:rPr>
              <a:t>интеллектуальной игры «Что, где, когда на территории искусства». 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В завершении мероприятия для участников </a:t>
            </a:r>
            <a:r>
              <a:rPr lang="ru-RU" sz="1050" spc="-1" dirty="0" err="1">
                <a:solidFill>
                  <a:srgbClr val="000000"/>
                </a:solidFill>
                <a:latin typeface="Roboto"/>
                <a:ea typeface="Roboto"/>
              </a:rPr>
              <a:t>квеста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 прошла краткая презентация добровольческого центра «Волонтеры культуры</a:t>
            </a:r>
            <a:r>
              <a:rPr lang="ru-RU" sz="1050" spc="-1" dirty="0" smtClean="0">
                <a:solidFill>
                  <a:srgbClr val="000000"/>
                </a:solidFill>
                <a:latin typeface="Roboto"/>
                <a:ea typeface="Roboto"/>
              </a:rPr>
              <a:t>»</a:t>
            </a:r>
            <a:endParaRPr lang="ru-RU" sz="1050" spc="-1" dirty="0">
              <a:solidFill>
                <a:srgbClr val="000000"/>
              </a:solidFill>
              <a:latin typeface="Roboto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7762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3" name="Table 1"/>
          <p:cNvGraphicFramePr/>
          <p:nvPr/>
        </p:nvGraphicFramePr>
        <p:xfrm>
          <a:off x="4224960" y="185760"/>
          <a:ext cx="4020840" cy="536760"/>
        </p:xfrm>
        <a:graphic>
          <a:graphicData uri="http://schemas.openxmlformats.org/drawingml/2006/table">
            <a:tbl>
              <a:tblPr/>
              <a:tblGrid>
                <a:gridCol w="1627560"/>
                <a:gridCol w="2393280"/>
              </a:tblGrid>
              <a:tr h="53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730,0 </a:t>
                      </a:r>
                      <a:r>
                        <a:rPr lang="ru-RU" sz="13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44" name="CustomShape 2"/>
          <p:cNvSpPr/>
          <p:nvPr/>
        </p:nvSpPr>
        <p:spPr>
          <a:xfrm>
            <a:off x="4348080" y="573840"/>
            <a:ext cx="3555720" cy="8985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  <a:endParaRPr lang="ru-RU" sz="1400" b="0" strike="noStrike" spc="-1" dirty="0">
              <a:latin typeface="Arial"/>
            </a:endParaRPr>
          </a:p>
          <a:p>
            <a:pPr algn="r">
              <a:lnSpc>
                <a:spcPct val="12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0,0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тыс. рублей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                                    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(0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%)</a:t>
            </a:r>
            <a:endParaRPr lang="ru-RU" sz="1400" b="0" strike="noStrike" spc="-1" dirty="0">
              <a:latin typeface="Arial"/>
            </a:endParaRPr>
          </a:p>
        </p:txBody>
      </p:sp>
      <p:pic>
        <p:nvPicPr>
          <p:cNvPr id="345" name="Рисунок 2"/>
          <p:cNvPicPr/>
          <p:nvPr/>
        </p:nvPicPr>
        <p:blipFill>
          <a:blip r:embed="rId2"/>
          <a:stretch/>
        </p:blipFill>
        <p:spPr>
          <a:xfrm>
            <a:off x="232560" y="16200"/>
            <a:ext cx="3609720" cy="1667160"/>
          </a:xfrm>
          <a:prstGeom prst="rect">
            <a:avLst/>
          </a:prstGeom>
          <a:ln>
            <a:noFill/>
          </a:ln>
        </p:spPr>
      </p:pic>
      <p:graphicFrame>
        <p:nvGraphicFramePr>
          <p:cNvPr id="346" name="Table 3"/>
          <p:cNvGraphicFramePr/>
          <p:nvPr>
            <p:extLst>
              <p:ext uri="{D42A27DB-BD31-4B8C-83A1-F6EECF244321}">
                <p14:modId xmlns:p14="http://schemas.microsoft.com/office/powerpoint/2010/main" val="3295279683"/>
              </p:ext>
            </p:extLst>
          </p:nvPr>
        </p:nvGraphicFramePr>
        <p:xfrm>
          <a:off x="227520" y="2068920"/>
          <a:ext cx="11761200" cy="3427080"/>
        </p:xfrm>
        <a:graphic>
          <a:graphicData uri="http://schemas.openxmlformats.org/drawingml/2006/table">
            <a:tbl>
              <a:tblPr/>
              <a:tblGrid>
                <a:gridCol w="355680"/>
                <a:gridCol w="3612960"/>
                <a:gridCol w="900000"/>
                <a:gridCol w="537120"/>
                <a:gridCol w="536760"/>
                <a:gridCol w="537120"/>
                <a:gridCol w="536760"/>
                <a:gridCol w="556200"/>
                <a:gridCol w="546480"/>
                <a:gridCol w="546840"/>
                <a:gridCol w="575280"/>
                <a:gridCol w="536760"/>
                <a:gridCol w="594720"/>
                <a:gridCol w="546480"/>
                <a:gridCol w="842040"/>
              </a:tblGrid>
              <a:tr h="365760">
                <a:tc rowSpan="2"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ЦЕЛЕВЫЕ ПОКАЗАТЕЛИ 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Базовое значение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 / Факт (прогноз*) 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95580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01.02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01.03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01.04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01.05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01.06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01.07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01.08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01.09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01.10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01.11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01.12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396360">
                <a:tc gridSpan="1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 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806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1.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выставочных проектов, снабженных цифровыми гидами в формате дополненной реальности (нарастающим итогом), ед.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6/6*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6/6*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6/6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</a:rPr>
                        <a:t>6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811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2.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онлайн-трансляций мероприятий, размещаемых на портале «</a:t>
                      </a:r>
                      <a:r>
                        <a:rPr lang="ru-RU" sz="11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Культура.РФ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», ед.*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*в </a:t>
                      </a:r>
                      <a:r>
                        <a:rPr lang="ru-RU" sz="11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т.ч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региональные онлайн - трансляции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788/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788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821/</a:t>
                      </a:r>
                      <a:endParaRPr lang="ru-RU" sz="11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821*</a:t>
                      </a:r>
                      <a:endParaRPr lang="ru-RU" sz="11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827/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827*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830/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830*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837/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837*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845/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845*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849/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latin typeface="Arial"/>
                        </a:rPr>
                        <a:t>849*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855/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855*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861/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861*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870/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870*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878/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878*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880*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47" name="CustomShape 4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48" name="CustomShape 5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49" name="CustomShape 6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50" name="CustomShape 7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1" name="CustomShape 8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52" name="CustomShape 9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53" name="CustomShape 10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54" name="CustomShape 11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55" name="CustomShape 12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6" name="CustomShape 13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57" name="CustomShape 14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58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Рисунок 2"/>
          <p:cNvPicPr/>
          <p:nvPr/>
        </p:nvPicPr>
        <p:blipFill>
          <a:blip r:embed="rId2"/>
          <a:stretch/>
        </p:blipFill>
        <p:spPr>
          <a:xfrm>
            <a:off x="232560" y="-18720"/>
            <a:ext cx="3609720" cy="1667160"/>
          </a:xfrm>
          <a:prstGeom prst="rect">
            <a:avLst/>
          </a:prstGeom>
          <a:ln>
            <a:noFill/>
          </a:ln>
        </p:spPr>
      </p:pic>
      <p:graphicFrame>
        <p:nvGraphicFramePr>
          <p:cNvPr id="360" name="Table 1"/>
          <p:cNvGraphicFramePr/>
          <p:nvPr>
            <p:extLst>
              <p:ext uri="{D42A27DB-BD31-4B8C-83A1-F6EECF244321}">
                <p14:modId xmlns:p14="http://schemas.microsoft.com/office/powerpoint/2010/main" val="2500468222"/>
              </p:ext>
            </p:extLst>
          </p:nvPr>
        </p:nvGraphicFramePr>
        <p:xfrm>
          <a:off x="232560" y="1929240"/>
          <a:ext cx="11727360" cy="2408040"/>
        </p:xfrm>
        <a:graphic>
          <a:graphicData uri="http://schemas.openxmlformats.org/drawingml/2006/table">
            <a:tbl>
              <a:tblPr/>
              <a:tblGrid>
                <a:gridCol w="371520"/>
                <a:gridCol w="1743120"/>
                <a:gridCol w="998640"/>
                <a:gridCol w="8614080"/>
              </a:tblGrid>
              <a:tr h="4028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НА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(факт/план)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(1/3)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40284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1585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1.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Проведены федеральные онлайн - трансляции мероприятий, размещаемые на портале «</a:t>
                      </a:r>
                      <a:r>
                        <a:rPr lang="ru-RU" sz="105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Культура.РФ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» (нарастающим итогом), единиц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5/6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2024 году запланировано проведение 1-ой федеральной онлайн-трансляции, размещаемой на портале "</a:t>
                      </a:r>
                      <a:r>
                        <a:rPr lang="ru-RU" sz="105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Культура.РФ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". Подача заявок на её проведение осуществляется в срок  до 30.09.2024, проведение - до 30.11.2024.</a:t>
                      </a: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61" name="Table 2"/>
          <p:cNvGraphicFramePr/>
          <p:nvPr/>
        </p:nvGraphicFramePr>
        <p:xfrm>
          <a:off x="4224960" y="185760"/>
          <a:ext cx="4020840" cy="536760"/>
        </p:xfrm>
        <a:graphic>
          <a:graphicData uri="http://schemas.openxmlformats.org/drawingml/2006/table">
            <a:tbl>
              <a:tblPr/>
              <a:tblGrid>
                <a:gridCol w="1627560"/>
                <a:gridCol w="2393280"/>
              </a:tblGrid>
              <a:tr h="53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730,0 </a:t>
                      </a:r>
                      <a:r>
                        <a:rPr lang="ru-RU" sz="1300" b="0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2" name="CustomShape 3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63" name="CustomShape 4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64" name="CustomShape 5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65" name="CustomShape 6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6" name="CustomShape 7"/>
          <p:cNvSpPr/>
          <p:nvPr/>
        </p:nvSpPr>
        <p:spPr>
          <a:xfrm>
            <a:off x="4348080" y="573840"/>
            <a:ext cx="3555720" cy="8985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  <a:endParaRPr lang="ru-RU" sz="1400" b="0" strike="noStrike" spc="-1" dirty="0">
              <a:latin typeface="Arial"/>
            </a:endParaRPr>
          </a:p>
          <a:p>
            <a:pPr algn="r">
              <a:lnSpc>
                <a:spcPct val="12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0,0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тыс. рублей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                                    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(0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%)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367" name="CustomShape 8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68" name="CustomShape 9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69" name="CustomShape 10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70" name="CustomShape 11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71" name="CustomShape 12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2" name="CustomShape 13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73" name="CustomShape 14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74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2770200" y="715680"/>
            <a:ext cx="5507280" cy="3678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7C6EB0"/>
                </a:solidFill>
                <a:latin typeface="Roboto"/>
                <a:ea typeface="Roboto"/>
              </a:rPr>
              <a:t>СОБЫТИЯ ЗА </a:t>
            </a:r>
            <a:r>
              <a:rPr lang="ru-RU" sz="1800" b="1" strike="noStrike" spc="-1" dirty="0" smtClean="0">
                <a:solidFill>
                  <a:srgbClr val="7C6EB0"/>
                </a:solidFill>
                <a:latin typeface="Roboto"/>
                <a:ea typeface="Roboto"/>
              </a:rPr>
              <a:t>ЯНВАРЬ 2024 </a:t>
            </a:r>
            <a:r>
              <a:rPr lang="ru-RU" sz="1800" b="1" strike="noStrike" spc="-1" dirty="0">
                <a:solidFill>
                  <a:srgbClr val="7C6EB0"/>
                </a:solidFill>
                <a:latin typeface="Roboto"/>
                <a:ea typeface="Roboto"/>
              </a:rPr>
              <a:t>ГОДА </a:t>
            </a:r>
            <a:endParaRPr lang="ru-RU" sz="1800" b="0" strike="noStrike" spc="-1" dirty="0">
              <a:latin typeface="Arial"/>
            </a:endParaRPr>
          </a:p>
        </p:txBody>
      </p:sp>
      <p:pic>
        <p:nvPicPr>
          <p:cNvPr id="51" name="Рисунок 2"/>
          <p:cNvPicPr/>
          <p:nvPr/>
        </p:nvPicPr>
        <p:blipFill>
          <a:blip r:embed="rId2"/>
          <a:stretch/>
        </p:blipFill>
        <p:spPr>
          <a:xfrm>
            <a:off x="2160" y="2160"/>
            <a:ext cx="1835280" cy="1860840"/>
          </a:xfrm>
          <a:prstGeom prst="rect">
            <a:avLst/>
          </a:prstGeom>
          <a:ln>
            <a:noFill/>
          </a:ln>
        </p:spPr>
      </p:pic>
      <p:graphicFrame>
        <p:nvGraphicFramePr>
          <p:cNvPr id="52" name="Table 2"/>
          <p:cNvGraphicFramePr/>
          <p:nvPr>
            <p:extLst>
              <p:ext uri="{D42A27DB-BD31-4B8C-83A1-F6EECF244321}">
                <p14:modId xmlns:p14="http://schemas.microsoft.com/office/powerpoint/2010/main" val="2718678356"/>
              </p:ext>
            </p:extLst>
          </p:nvPr>
        </p:nvGraphicFramePr>
        <p:xfrm>
          <a:off x="515687" y="3367435"/>
          <a:ext cx="10452960" cy="789500"/>
        </p:xfrm>
        <a:graphic>
          <a:graphicData uri="http://schemas.openxmlformats.org/drawingml/2006/table">
            <a:tbl>
              <a:tblPr/>
              <a:tblGrid>
                <a:gridCol w="493200"/>
                <a:gridCol w="9959760"/>
              </a:tblGrid>
              <a:tr h="3949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РП «Цифровая культура»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945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Владимирская областная филармония провела онлайн-трансляцию концерта: Триумф романса</a:t>
                      </a: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3" name="Table 3"/>
          <p:cNvGraphicFramePr/>
          <p:nvPr>
            <p:extLst>
              <p:ext uri="{D42A27DB-BD31-4B8C-83A1-F6EECF244321}">
                <p14:modId xmlns:p14="http://schemas.microsoft.com/office/powerpoint/2010/main" val="4268308135"/>
              </p:ext>
            </p:extLst>
          </p:nvPr>
        </p:nvGraphicFramePr>
        <p:xfrm>
          <a:off x="549095" y="1880559"/>
          <a:ext cx="10452960" cy="831586"/>
        </p:xfrm>
        <a:graphic>
          <a:graphicData uri="http://schemas.openxmlformats.org/drawingml/2006/table">
            <a:tbl>
              <a:tblPr/>
              <a:tblGrid>
                <a:gridCol w="493200"/>
                <a:gridCol w="9959760"/>
              </a:tblGrid>
              <a:tr h="3743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РП «Культурная среда»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456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В КДЦ д. Липна состоялось торжественное мероприятие, посвящённое вручению Свидетельств и занесению лучших работников и трудовых коллективов на Галерею Славы Петушинского района</a:t>
                      </a: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4" name="Table 4"/>
          <p:cNvGraphicFramePr/>
          <p:nvPr>
            <p:extLst>
              <p:ext uri="{D42A27DB-BD31-4B8C-83A1-F6EECF244321}">
                <p14:modId xmlns:p14="http://schemas.microsoft.com/office/powerpoint/2010/main" val="1067403572"/>
              </p:ext>
            </p:extLst>
          </p:nvPr>
        </p:nvGraphicFramePr>
        <p:xfrm>
          <a:off x="504848" y="4238625"/>
          <a:ext cx="10478520" cy="2304133"/>
        </p:xfrm>
        <a:graphic>
          <a:graphicData uri="http://schemas.openxmlformats.org/drawingml/2006/table">
            <a:tbl>
              <a:tblPr/>
              <a:tblGrid>
                <a:gridCol w="517680"/>
                <a:gridCol w="9960840"/>
              </a:tblGrid>
              <a:tr h="5363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РП </a:t>
                      </a:r>
                      <a:r>
                        <a:rPr lang="ru-RU" sz="14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«Творческие люди»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772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24 января 2024 года на базе МБУДО «Детская школа искусств» ЗАТО г. Радужный прошел Областной открытый конкурс юных гитаристов «Радужные струны»</a:t>
                      </a: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48758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31 января 2024 года на базе МБУДО «Детская музыкальная школа №1 им. С.И. Танеева» г. Владимира прошел Областной конкурс исполнительского мастерства солистов и ансамблей по классу духовых и ударных инструментов ДМШ, ДШИ</a:t>
                      </a: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1837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29 января волонтеры приняли участие в проведении </a:t>
                      </a:r>
                      <a:r>
                        <a:rPr lang="ru-RU" sz="120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квеста</a:t>
                      </a: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 «Достоевский фильм», посвященного роману «Преступление и наказание Ф.М. Достоевского</a:t>
                      </a:r>
                    </a:p>
                  </a:txBody>
                  <a:tcPr marL="90000" marR="90000">
                    <a:lnL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0958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31 января волонтеры помогли в организации и проведении интеллектуальной игры «Что, где, когда на территории искусства»</a:t>
                      </a: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763487"/>
              </p:ext>
            </p:extLst>
          </p:nvPr>
        </p:nvGraphicFramePr>
        <p:xfrm>
          <a:off x="542925" y="2719388"/>
          <a:ext cx="10452960" cy="394560"/>
        </p:xfrm>
        <a:graphic>
          <a:graphicData uri="http://schemas.openxmlformats.org/drawingml/2006/table">
            <a:tbl>
              <a:tblPr/>
              <a:tblGrid>
                <a:gridCol w="493200"/>
                <a:gridCol w="9959760"/>
              </a:tblGrid>
              <a:tr h="3945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библиотеке КДЦ д. Липна состоялся мастер-класс по акварельной живописи</a:t>
                      </a:r>
                    </a:p>
                  </a:txBody>
                  <a:tcPr marL="90000" marR="90000">
                    <a:lnL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80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Рисунок 2"/>
          <p:cNvPicPr/>
          <p:nvPr/>
        </p:nvPicPr>
        <p:blipFill>
          <a:blip r:embed="rId2"/>
          <a:stretch/>
        </p:blipFill>
        <p:spPr>
          <a:xfrm>
            <a:off x="239760" y="16200"/>
            <a:ext cx="3259800" cy="1445040"/>
          </a:xfrm>
          <a:prstGeom prst="rect">
            <a:avLst/>
          </a:prstGeom>
          <a:ln>
            <a:noFill/>
          </a:ln>
        </p:spPr>
      </p:pic>
      <p:graphicFrame>
        <p:nvGraphicFramePr>
          <p:cNvPr id="376" name="Table 1"/>
          <p:cNvGraphicFramePr/>
          <p:nvPr>
            <p:extLst>
              <p:ext uri="{D42A27DB-BD31-4B8C-83A1-F6EECF244321}">
                <p14:modId xmlns:p14="http://schemas.microsoft.com/office/powerpoint/2010/main" val="2716802152"/>
              </p:ext>
            </p:extLst>
          </p:nvPr>
        </p:nvGraphicFramePr>
        <p:xfrm>
          <a:off x="72000" y="1462680"/>
          <a:ext cx="11989800" cy="5152140"/>
        </p:xfrm>
        <a:graphic>
          <a:graphicData uri="http://schemas.openxmlformats.org/drawingml/2006/table">
            <a:tbl>
              <a:tblPr/>
              <a:tblGrid>
                <a:gridCol w="304920"/>
                <a:gridCol w="1278000"/>
                <a:gridCol w="909360"/>
                <a:gridCol w="9497520"/>
              </a:tblGrid>
              <a:tr h="5583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НА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 план)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(2/3)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40284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4169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2.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Проведены региональные онлайн-трансляции мероприятий, размещаемые на портале «</a:t>
                      </a:r>
                      <a:r>
                        <a:rPr lang="ru-RU" sz="105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Культура.РФ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», нарастающим итогом, единиц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788/880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Предусмотрено 430,0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тыс.рублей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. Кассовое исполнение: 0,0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тыс.рублей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. Освоено: 0%. Контрактация — 0%.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b="0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В 2024 году запланирована закупка оборудования для проведения онлайн-трансляций в ГБУК «Владимирская областная научная библиотека им.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М.Горького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» (заключено соглашение).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Осуществляется процесс заключения договоров по процедуре единственного поставщика в срок </a:t>
                      </a:r>
                      <a:r>
                        <a:rPr lang="ru-RU" sz="900" b="0" strike="noStrike" spc="-1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до 30.09.2024,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поставка - в срок </a:t>
                      </a:r>
                      <a:r>
                        <a:rPr lang="ru-RU" sz="900" b="0" strike="noStrike" spc="-1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до 30.09.2024,</a:t>
                      </a:r>
                      <a:r>
                        <a:rPr lang="ru-RU" sz="900" b="0" strike="noStrike" spc="-1" baseline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оплата услуг </a:t>
                      </a:r>
                      <a:r>
                        <a:rPr lang="ru-RU" sz="900" b="0" strike="noStrike" spc="-1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–</a:t>
                      </a:r>
                      <a:r>
                        <a:rPr lang="ru-RU" sz="900" b="0" strike="noStrike" spc="-1" baseline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 15.10.2024.</a:t>
                      </a:r>
                      <a:endParaRPr lang="ru-RU" sz="900" b="0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b="0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b="0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За январь 2024 года проведено 8 региональных онлайн-трансляций, размещенных на портале «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Культура.РФ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»: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ГАУК ВО «Владимирский областной театр кукол»	 - 1,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ГАУК ВО «Центр классической музыки» - 3,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ГАУК ВО «Владимирская областная филармония» - 3,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ГБУК ВО «Владимирская областная универсальная научная библиотека им.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М.Горького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» - 1.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7" name="CustomShape 2"/>
          <p:cNvSpPr/>
          <p:nvPr/>
        </p:nvSpPr>
        <p:spPr>
          <a:xfrm>
            <a:off x="239760" y="6589800"/>
            <a:ext cx="4336200" cy="18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378" name="Table 3"/>
          <p:cNvGraphicFramePr/>
          <p:nvPr/>
        </p:nvGraphicFramePr>
        <p:xfrm>
          <a:off x="4224960" y="137880"/>
          <a:ext cx="4020840" cy="536760"/>
        </p:xfrm>
        <a:graphic>
          <a:graphicData uri="http://schemas.openxmlformats.org/drawingml/2006/table">
            <a:tbl>
              <a:tblPr/>
              <a:tblGrid>
                <a:gridCol w="1627560"/>
                <a:gridCol w="2393280"/>
              </a:tblGrid>
              <a:tr h="53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730,0 </a:t>
                      </a:r>
                      <a:r>
                        <a:rPr lang="ru-RU" sz="1300" b="0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9" name="CustomShape 4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0" name="CustomShape 5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1" name="CustomShape 6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82" name="CustomShape 7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3" name="CustomShape 8"/>
          <p:cNvSpPr/>
          <p:nvPr/>
        </p:nvSpPr>
        <p:spPr>
          <a:xfrm>
            <a:off x="4218840" y="470880"/>
            <a:ext cx="3555720" cy="8985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кассовое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исполнение</a:t>
            </a:r>
            <a:endParaRPr lang="ru-RU" sz="1400" b="0" strike="noStrike" spc="-1" dirty="0">
              <a:latin typeface="Arial"/>
            </a:endParaRPr>
          </a:p>
          <a:p>
            <a:pPr algn="r">
              <a:lnSpc>
                <a:spcPct val="12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0,0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тыс. рублей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                                    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(0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%)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384" name="CustomShape 9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5" name="CustomShape 10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6" name="CustomShape 11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7" name="CustomShape 12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8" name="CustomShape 13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9" name="CustomShape 14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90" name="CustomShape 15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91" name="CustomShape 16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CustomShape 1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93" name="CustomShape 2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94" name="CustomShape 3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95" name="CustomShape 4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96" name="CustomShape 5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7" name="CustomShape 6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98" name="CustomShape 7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99" name="CustomShape 8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00" name="Рисунок 2"/>
          <p:cNvPicPr/>
          <p:nvPr/>
        </p:nvPicPr>
        <p:blipFill>
          <a:blip r:embed="rId4"/>
          <a:stretch/>
        </p:blipFill>
        <p:spPr>
          <a:xfrm>
            <a:off x="232560" y="16200"/>
            <a:ext cx="3609720" cy="1667160"/>
          </a:xfrm>
          <a:prstGeom prst="rect">
            <a:avLst/>
          </a:prstGeom>
          <a:ln>
            <a:noFill/>
          </a:ln>
        </p:spPr>
      </p:pic>
      <p:graphicFrame>
        <p:nvGraphicFramePr>
          <p:cNvPr id="401" name="Table 9"/>
          <p:cNvGraphicFramePr/>
          <p:nvPr>
            <p:extLst>
              <p:ext uri="{D42A27DB-BD31-4B8C-83A1-F6EECF244321}">
                <p14:modId xmlns:p14="http://schemas.microsoft.com/office/powerpoint/2010/main" val="1527422447"/>
              </p:ext>
            </p:extLst>
          </p:nvPr>
        </p:nvGraphicFramePr>
        <p:xfrm>
          <a:off x="232560" y="1790640"/>
          <a:ext cx="11613600" cy="2399580"/>
        </p:xfrm>
        <a:graphic>
          <a:graphicData uri="http://schemas.openxmlformats.org/drawingml/2006/table">
            <a:tbl>
              <a:tblPr/>
              <a:tblGrid>
                <a:gridCol w="298080"/>
                <a:gridCol w="2040840"/>
                <a:gridCol w="963360"/>
                <a:gridCol w="8311320"/>
              </a:tblGrid>
              <a:tr h="7614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(3/3)</a:t>
                      </a:r>
                      <a:endParaRPr lang="ru-RU" sz="10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42660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1000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3.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Созданы мультимедиа-гиды по музеям и выставочным проектам с применением технологии дополненной реальности (нарастающим итогом), единиц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5/6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Предусмотрено 300,0 </a:t>
                      </a:r>
                      <a:r>
                        <a:rPr lang="ru-RU" sz="105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тыс.рублей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тыс.рублей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Освоено: 0%. Контрактация — 0%.</a:t>
                      </a:r>
                      <a:endParaRPr lang="ru-RU" sz="1050" b="1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В 2024 году запланировано создание 1 мультимедиа-гид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в ГБУК ВО "Центр Пропаганды Изобразительного Искусства" по экспозиции «Владимирская школа живописи»  (по адресу: г. Владимир, ул. Большая Московская, 24) (заключено соглашение). Осуществляется процесс заключения договоров по процедуре единственного поставщика в срок до 29.02.2024, поставка и оплата услуг - в срок до 30.09.2024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02" name="CustomShape 10"/>
          <p:cNvSpPr/>
          <p:nvPr/>
        </p:nvSpPr>
        <p:spPr>
          <a:xfrm>
            <a:off x="254520" y="6509160"/>
            <a:ext cx="3876840" cy="25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Roboto"/>
                <a:ea typeface="Roboto"/>
              </a:rPr>
              <a:t>ОМСу, участвующие в реализации проекта, отсутствуют</a:t>
            </a:r>
            <a:endParaRPr lang="ru-RU" sz="1100" b="0" strike="noStrike" spc="-1">
              <a:latin typeface="Arial"/>
            </a:endParaRPr>
          </a:p>
        </p:txBody>
      </p:sp>
      <p:graphicFrame>
        <p:nvGraphicFramePr>
          <p:cNvPr id="403" name="Table 11"/>
          <p:cNvGraphicFramePr/>
          <p:nvPr/>
        </p:nvGraphicFramePr>
        <p:xfrm>
          <a:off x="4224960" y="185760"/>
          <a:ext cx="4020840" cy="536760"/>
        </p:xfrm>
        <a:graphic>
          <a:graphicData uri="http://schemas.openxmlformats.org/drawingml/2006/table">
            <a:tbl>
              <a:tblPr/>
              <a:tblGrid>
                <a:gridCol w="1627560"/>
                <a:gridCol w="2393280"/>
              </a:tblGrid>
              <a:tr h="53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730,0 </a:t>
                      </a:r>
                      <a:r>
                        <a:rPr lang="ru-RU" sz="1300" b="0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04" name="CustomShape 12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405" name="CustomShape 13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406" name="CustomShape 14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407" name="CustomShape 15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8" name="CustomShape 16"/>
          <p:cNvSpPr/>
          <p:nvPr/>
        </p:nvSpPr>
        <p:spPr>
          <a:xfrm>
            <a:off x="4348080" y="573840"/>
            <a:ext cx="3555720" cy="8985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  <a:endParaRPr lang="ru-RU" sz="1400" b="0" strike="noStrike" spc="-1" dirty="0">
              <a:latin typeface="Arial"/>
            </a:endParaRPr>
          </a:p>
          <a:p>
            <a:pPr algn="r">
              <a:lnSpc>
                <a:spcPct val="12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0,0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тыс. рублей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                                    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(0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%)</a:t>
            </a:r>
            <a:endParaRPr lang="ru-RU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roup 1"/>
          <p:cNvGrpSpPr/>
          <p:nvPr/>
        </p:nvGrpSpPr>
        <p:grpSpPr>
          <a:xfrm>
            <a:off x="0" y="6438600"/>
            <a:ext cx="12188520" cy="419400"/>
            <a:chOff x="0" y="6438600"/>
            <a:chExt cx="12188520" cy="419400"/>
          </a:xfrm>
        </p:grpSpPr>
        <p:sp>
          <p:nvSpPr>
            <p:cNvPr id="410" name="CustomShape 2"/>
            <p:cNvSpPr/>
            <p:nvPr/>
          </p:nvSpPr>
          <p:spPr>
            <a:xfrm>
              <a:off x="0" y="6578640"/>
              <a:ext cx="12171600" cy="27936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1" name="CustomShape 3"/>
            <p:cNvSpPr/>
            <p:nvPr/>
          </p:nvSpPr>
          <p:spPr>
            <a:xfrm>
              <a:off x="327600" y="6438600"/>
              <a:ext cx="11860920" cy="135720"/>
            </a:xfrm>
            <a:prstGeom prst="rect">
              <a:avLst/>
            </a:prstGeom>
            <a:solidFill>
              <a:srgbClr val="FFC00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412" name="Group 4"/>
          <p:cNvGrpSpPr/>
          <p:nvPr/>
        </p:nvGrpSpPr>
        <p:grpSpPr>
          <a:xfrm>
            <a:off x="2520" y="720"/>
            <a:ext cx="12198600" cy="1667880"/>
            <a:chOff x="2520" y="720"/>
            <a:chExt cx="12198600" cy="1667880"/>
          </a:xfrm>
        </p:grpSpPr>
        <p:pic>
          <p:nvPicPr>
            <p:cNvPr id="413" name="Рисунок 4"/>
            <p:cNvPicPr/>
            <p:nvPr/>
          </p:nvPicPr>
          <p:blipFill>
            <a:blip r:embed="rId3"/>
            <a:stretch/>
          </p:blipFill>
          <p:spPr>
            <a:xfrm>
              <a:off x="2520" y="720"/>
              <a:ext cx="3618720" cy="1667880"/>
            </a:xfrm>
            <a:prstGeom prst="rect">
              <a:avLst/>
            </a:prstGeom>
            <a:ln>
              <a:noFill/>
            </a:ln>
          </p:spPr>
        </p:pic>
        <p:sp>
          <p:nvSpPr>
            <p:cNvPr id="414" name="CustomShape 5"/>
            <p:cNvSpPr/>
            <p:nvPr/>
          </p:nvSpPr>
          <p:spPr>
            <a:xfrm>
              <a:off x="3513600" y="720"/>
              <a:ext cx="8687520" cy="166788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15" name="CustomShape 6"/>
          <p:cNvSpPr/>
          <p:nvPr/>
        </p:nvSpPr>
        <p:spPr>
          <a:xfrm>
            <a:off x="3975480" y="365040"/>
            <a:ext cx="8108640" cy="6637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FFFFFF"/>
                </a:solidFill>
                <a:latin typeface="Roboto"/>
                <a:ea typeface="Roboto"/>
              </a:rPr>
              <a:t>Владимирская областная филармония провела </a:t>
            </a:r>
            <a:r>
              <a:rPr lang="ru-RU" b="1" spc="-1" dirty="0" smtClean="0">
                <a:solidFill>
                  <a:srgbClr val="FFFFFF"/>
                </a:solidFill>
                <a:latin typeface="Roboto"/>
                <a:ea typeface="Roboto"/>
              </a:rPr>
              <a:t>онлайн-трансляцию концерта: </a:t>
            </a:r>
            <a:r>
              <a:rPr lang="ru-RU" b="1" spc="-1" dirty="0">
                <a:solidFill>
                  <a:srgbClr val="FFFFFF"/>
                </a:solidFill>
                <a:latin typeface="Roboto"/>
                <a:ea typeface="Roboto"/>
              </a:rPr>
              <a:t>Триумф романса</a:t>
            </a:r>
          </a:p>
        </p:txBody>
      </p:sp>
      <p:sp>
        <p:nvSpPr>
          <p:cNvPr id="416" name="CustomShape 7"/>
          <p:cNvSpPr/>
          <p:nvPr/>
        </p:nvSpPr>
        <p:spPr>
          <a:xfrm>
            <a:off x="4504680" y="1734840"/>
            <a:ext cx="3281400" cy="4634280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t">
            <a:noAutofit/>
          </a:bodyPr>
          <a:lstStyle/>
          <a:p>
            <a:endParaRPr lang="ru-RU" sz="1100" dirty="0" smtClean="0"/>
          </a:p>
          <a:p>
            <a:r>
              <a:rPr lang="ru-RU" sz="1100" dirty="0"/>
              <a:t>Город Владимир стал своеобразной столицей романса, в течение многих лет создавая историю одного из самых известных конкурсов в России, поддерживая, сохраняя и прославляя традиции русского романса.</a:t>
            </a:r>
          </a:p>
          <a:p>
            <a:endParaRPr lang="ru-RU" sz="1100" dirty="0"/>
          </a:p>
          <a:p>
            <a:r>
              <a:rPr lang="ru-RU" sz="1100" dirty="0"/>
              <a:t>Исполнители:</a:t>
            </a:r>
          </a:p>
          <a:p>
            <a:r>
              <a:rPr lang="ru-RU" sz="1100" dirty="0"/>
              <a:t>Владимирский русский оркестр</a:t>
            </a:r>
          </a:p>
          <a:p>
            <a:r>
              <a:rPr lang="ru-RU" sz="1100" dirty="0"/>
              <a:t>Художественный руководитель и главный дирижер — заслуженный деятель искусств России Анатолий Антонов</a:t>
            </a:r>
          </a:p>
          <a:p>
            <a:endParaRPr lang="ru-RU" sz="1100" dirty="0"/>
          </a:p>
          <a:p>
            <a:r>
              <a:rPr lang="ru-RU" sz="1100" dirty="0"/>
              <a:t>Солисты</a:t>
            </a:r>
            <a:r>
              <a:rPr lang="ru-RU" sz="1100" dirty="0" smtClean="0"/>
              <a:t>: Заслуженный </a:t>
            </a:r>
            <a:r>
              <a:rPr lang="ru-RU" sz="1100" dirty="0"/>
              <a:t>артист России Андрей Романов, лауреаты всероссийских и международных конкурсов Степан </a:t>
            </a:r>
            <a:r>
              <a:rPr lang="ru-RU" sz="1100" dirty="0" err="1"/>
              <a:t>Егураев</a:t>
            </a:r>
            <a:r>
              <a:rPr lang="ru-RU" sz="1100" dirty="0"/>
              <a:t>, Илья Струков, Ксения </a:t>
            </a:r>
            <a:r>
              <a:rPr lang="ru-RU" sz="1100" dirty="0" err="1"/>
              <a:t>Барышева</a:t>
            </a:r>
            <a:r>
              <a:rPr lang="ru-RU" sz="1100" dirty="0"/>
              <a:t>, Андрей </a:t>
            </a:r>
            <a:r>
              <a:rPr lang="ru-RU" sz="1100" dirty="0" err="1"/>
              <a:t>Пиляев</a:t>
            </a:r>
            <a:r>
              <a:rPr lang="ru-RU" sz="1100" dirty="0"/>
              <a:t>, Кирилл </a:t>
            </a:r>
            <a:r>
              <a:rPr lang="ru-RU" sz="1100" dirty="0" err="1"/>
              <a:t>Еропов</a:t>
            </a:r>
            <a:r>
              <a:rPr lang="ru-RU" sz="1100" dirty="0"/>
              <a:t>.</a:t>
            </a:r>
          </a:p>
          <a:p>
            <a:endParaRPr lang="ru-RU" sz="1100" dirty="0"/>
          </a:p>
          <a:p>
            <a:r>
              <a:rPr lang="ru-RU" sz="1100" dirty="0" smtClean="0"/>
              <a:t>Программа :</a:t>
            </a:r>
            <a:r>
              <a:rPr lang="ru-RU" sz="1100" dirty="0"/>
              <a:t>Концерт №2 в рамках абонемента №19 «Музыкальный триумф».</a:t>
            </a:r>
            <a:endParaRPr lang="ru-RU" sz="11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 dirty="0">
              <a:latin typeface="Arial"/>
            </a:endParaRPr>
          </a:p>
        </p:txBody>
      </p:sp>
      <p:pic>
        <p:nvPicPr>
          <p:cNvPr id="417" name="Рисунок 7"/>
          <p:cNvPicPr/>
          <p:nvPr/>
        </p:nvPicPr>
        <p:blipFill>
          <a:blip r:embed="rId4"/>
          <a:stretch/>
        </p:blipFill>
        <p:spPr>
          <a:xfrm>
            <a:off x="196920" y="1735560"/>
            <a:ext cx="4260600" cy="4634280"/>
          </a:xfrm>
          <a:prstGeom prst="rect">
            <a:avLst/>
          </a:prstGeom>
          <a:ln>
            <a:noFill/>
          </a:ln>
        </p:spPr>
      </p:pic>
      <p:pic>
        <p:nvPicPr>
          <p:cNvPr id="418" name="Рисунок 8"/>
          <p:cNvPicPr/>
          <p:nvPr/>
        </p:nvPicPr>
        <p:blipFill>
          <a:blip r:embed="rId5"/>
          <a:stretch/>
        </p:blipFill>
        <p:spPr>
          <a:xfrm>
            <a:off x="7833960" y="1735560"/>
            <a:ext cx="4170240" cy="4633560"/>
          </a:xfrm>
          <a:prstGeom prst="rect">
            <a:avLst/>
          </a:prstGeom>
          <a:ln>
            <a:noFill/>
          </a:ln>
        </p:spPr>
      </p:pic>
      <p:pic>
        <p:nvPicPr>
          <p:cNvPr id="419" name="Рисунок 1"/>
          <p:cNvPicPr/>
          <p:nvPr/>
        </p:nvPicPr>
        <p:blipFill>
          <a:blip r:embed="rId6"/>
          <a:srcRect b="10596"/>
          <a:stretch/>
        </p:blipFill>
        <p:spPr>
          <a:xfrm>
            <a:off x="180000" y="1734840"/>
            <a:ext cx="4265280" cy="4629600"/>
          </a:xfrm>
          <a:prstGeom prst="rect">
            <a:avLst/>
          </a:prstGeom>
          <a:ln>
            <a:noFill/>
          </a:ln>
        </p:spPr>
      </p:pic>
      <p:pic>
        <p:nvPicPr>
          <p:cNvPr id="420" name="Рисунок 2"/>
          <p:cNvPicPr/>
          <p:nvPr/>
        </p:nvPicPr>
        <p:blipFill>
          <a:blip r:embed="rId7"/>
          <a:srcRect b="6255"/>
          <a:stretch/>
        </p:blipFill>
        <p:spPr>
          <a:xfrm>
            <a:off x="7833240" y="1734840"/>
            <a:ext cx="4170600" cy="4638240"/>
          </a:xfrm>
          <a:prstGeom prst="rect">
            <a:avLst/>
          </a:prstGeom>
          <a:ln>
            <a:noFill/>
          </a:ln>
        </p:spPr>
      </p:pic>
      <p:pic>
        <p:nvPicPr>
          <p:cNvPr id="421" name="Рисунок 3"/>
          <p:cNvPicPr/>
          <p:nvPr/>
        </p:nvPicPr>
        <p:blipFill>
          <a:blip r:embed="rId8"/>
          <a:srcRect b="19852"/>
          <a:stretch/>
        </p:blipFill>
        <p:spPr>
          <a:xfrm>
            <a:off x="171360" y="1734840"/>
            <a:ext cx="4273920" cy="4623480"/>
          </a:xfrm>
          <a:prstGeom prst="rect">
            <a:avLst/>
          </a:prstGeom>
          <a:ln>
            <a:noFill/>
          </a:ln>
        </p:spPr>
      </p:pic>
      <p:pic>
        <p:nvPicPr>
          <p:cNvPr id="422" name="Рисунок 4"/>
          <p:cNvPicPr/>
          <p:nvPr/>
        </p:nvPicPr>
        <p:blipFill>
          <a:blip r:embed="rId9"/>
          <a:srcRect b="17160"/>
          <a:stretch/>
        </p:blipFill>
        <p:spPr>
          <a:xfrm>
            <a:off x="7833240" y="1734840"/>
            <a:ext cx="4170600" cy="4633560"/>
          </a:xfrm>
          <a:prstGeom prst="rect">
            <a:avLst/>
          </a:prstGeom>
          <a:ln>
            <a:noFill/>
          </a:ln>
        </p:spPr>
      </p:pic>
      <p:pic>
        <p:nvPicPr>
          <p:cNvPr id="423" name="Рисунок 6"/>
          <p:cNvPicPr/>
          <p:nvPr/>
        </p:nvPicPr>
        <p:blipFill>
          <a:blip r:embed="rId10"/>
          <a:srcRect b="24687"/>
          <a:stretch/>
        </p:blipFill>
        <p:spPr>
          <a:xfrm>
            <a:off x="167760" y="1734840"/>
            <a:ext cx="4289040" cy="4614840"/>
          </a:xfrm>
          <a:prstGeom prst="rect">
            <a:avLst/>
          </a:prstGeom>
          <a:ln>
            <a:noFill/>
          </a:ln>
        </p:spPr>
      </p:pic>
      <p:pic>
        <p:nvPicPr>
          <p:cNvPr id="424" name="Рисунок 9"/>
          <p:cNvPicPr/>
          <p:nvPr/>
        </p:nvPicPr>
        <p:blipFill>
          <a:blip r:embed="rId11"/>
          <a:srcRect b="22938"/>
          <a:stretch/>
        </p:blipFill>
        <p:spPr>
          <a:xfrm>
            <a:off x="7833240" y="1730160"/>
            <a:ext cx="4164480" cy="4639320"/>
          </a:xfrm>
          <a:prstGeom prst="rect">
            <a:avLst/>
          </a:prstGeom>
          <a:ln>
            <a:noFill/>
          </a:ln>
        </p:spPr>
      </p:pic>
      <p:pic>
        <p:nvPicPr>
          <p:cNvPr id="425" name="Picture 2"/>
          <p:cNvPicPr/>
          <p:nvPr/>
        </p:nvPicPr>
        <p:blipFill>
          <a:blip r:embed="rId12"/>
          <a:stretch/>
        </p:blipFill>
        <p:spPr>
          <a:xfrm>
            <a:off x="7833240" y="1730160"/>
            <a:ext cx="4250880" cy="4642920"/>
          </a:xfrm>
          <a:prstGeom prst="rect">
            <a:avLst/>
          </a:prstGeom>
          <a:ln>
            <a:noFill/>
          </a:ln>
        </p:spPr>
      </p:pic>
      <p:pic>
        <p:nvPicPr>
          <p:cNvPr id="426" name="Picture 3"/>
          <p:cNvPicPr/>
          <p:nvPr/>
        </p:nvPicPr>
        <p:blipFill>
          <a:blip r:embed="rId13"/>
          <a:stretch/>
        </p:blipFill>
        <p:spPr>
          <a:xfrm>
            <a:off x="65880" y="1730160"/>
            <a:ext cx="4396680" cy="4645800"/>
          </a:xfrm>
          <a:prstGeom prst="rect">
            <a:avLst/>
          </a:prstGeom>
          <a:ln>
            <a:noFill/>
          </a:ln>
        </p:spPr>
      </p:pic>
      <p:pic>
        <p:nvPicPr>
          <p:cNvPr id="427" name="Picture 2"/>
          <p:cNvPicPr/>
          <p:nvPr/>
        </p:nvPicPr>
        <p:blipFill>
          <a:blip r:embed="rId14"/>
          <a:stretch/>
        </p:blipFill>
        <p:spPr>
          <a:xfrm>
            <a:off x="60480" y="1735560"/>
            <a:ext cx="4402080" cy="4637520"/>
          </a:xfrm>
          <a:prstGeom prst="rect">
            <a:avLst/>
          </a:prstGeom>
          <a:ln>
            <a:noFill/>
          </a:ln>
        </p:spPr>
      </p:pic>
      <p:pic>
        <p:nvPicPr>
          <p:cNvPr id="428" name="Picture 3"/>
          <p:cNvPicPr/>
          <p:nvPr/>
        </p:nvPicPr>
        <p:blipFill>
          <a:blip r:embed="rId15"/>
          <a:stretch/>
        </p:blipFill>
        <p:spPr>
          <a:xfrm>
            <a:off x="7833960" y="1730160"/>
            <a:ext cx="4250160" cy="4645800"/>
          </a:xfrm>
          <a:prstGeom prst="rect">
            <a:avLst/>
          </a:prstGeom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510" y="1730160"/>
            <a:ext cx="4260610" cy="4619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510" y="1730157"/>
            <a:ext cx="4279507" cy="4645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510" y="1730139"/>
            <a:ext cx="4262051" cy="464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9"/>
          <a:srcRect b="17154"/>
          <a:stretch/>
        </p:blipFill>
        <p:spPr>
          <a:xfrm>
            <a:off x="7809457" y="1714534"/>
            <a:ext cx="4288716" cy="466267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" y="1714534"/>
            <a:ext cx="4414319" cy="4661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" y="1714534"/>
            <a:ext cx="4408560" cy="4662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" y="1730138"/>
            <a:ext cx="4396680" cy="4645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457" y="1714534"/>
            <a:ext cx="4274663" cy="4662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42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Table 1"/>
          <p:cNvGraphicFramePr/>
          <p:nvPr>
            <p:extLst>
              <p:ext uri="{D42A27DB-BD31-4B8C-83A1-F6EECF244321}">
                <p14:modId xmlns:p14="http://schemas.microsoft.com/office/powerpoint/2010/main" val="254270340"/>
              </p:ext>
            </p:extLst>
          </p:nvPr>
        </p:nvGraphicFramePr>
        <p:xfrm>
          <a:off x="4141800" y="146880"/>
          <a:ext cx="4261500" cy="517680"/>
        </p:xfrm>
        <a:graphic>
          <a:graphicData uri="http://schemas.openxmlformats.org/drawingml/2006/table">
            <a:tbl>
              <a:tblPr/>
              <a:tblGrid>
                <a:gridCol w="1631546"/>
                <a:gridCol w="230430"/>
                <a:gridCol w="2399524"/>
              </a:tblGrid>
              <a:tr h="51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256</a:t>
                      </a:r>
                      <a:r>
                        <a:rPr lang="ru-RU" sz="1300" b="1" strike="noStrike" spc="-1" baseline="0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115,4</a:t>
                      </a: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</a:t>
                      </a: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. рублей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9" name="Рисунок 2"/>
          <p:cNvPicPr/>
          <p:nvPr/>
        </p:nvPicPr>
        <p:blipFill>
          <a:blip r:embed="rId2"/>
          <a:stretch/>
        </p:blipFill>
        <p:spPr>
          <a:xfrm>
            <a:off x="227520" y="15120"/>
            <a:ext cx="3603960" cy="1661400"/>
          </a:xfrm>
          <a:prstGeom prst="rect">
            <a:avLst/>
          </a:prstGeom>
          <a:ln>
            <a:noFill/>
          </a:ln>
        </p:spPr>
      </p:pic>
      <p:graphicFrame>
        <p:nvGraphicFramePr>
          <p:cNvPr id="110" name="Table 2"/>
          <p:cNvGraphicFramePr/>
          <p:nvPr>
            <p:extLst>
              <p:ext uri="{D42A27DB-BD31-4B8C-83A1-F6EECF244321}">
                <p14:modId xmlns:p14="http://schemas.microsoft.com/office/powerpoint/2010/main" val="154150767"/>
              </p:ext>
            </p:extLst>
          </p:nvPr>
        </p:nvGraphicFramePr>
        <p:xfrm>
          <a:off x="231840" y="2276280"/>
          <a:ext cx="11779200" cy="3098640"/>
        </p:xfrm>
        <a:graphic>
          <a:graphicData uri="http://schemas.openxmlformats.org/drawingml/2006/table">
            <a:tbl>
              <a:tblPr/>
              <a:tblGrid>
                <a:gridCol w="356040"/>
                <a:gridCol w="3502800"/>
                <a:gridCol w="1014120"/>
                <a:gridCol w="549720"/>
                <a:gridCol w="537120"/>
                <a:gridCol w="537480"/>
                <a:gridCol w="537120"/>
                <a:gridCol w="556560"/>
                <a:gridCol w="546840"/>
                <a:gridCol w="547200"/>
                <a:gridCol w="575640"/>
                <a:gridCol w="537120"/>
                <a:gridCol w="595080"/>
                <a:gridCol w="546840"/>
                <a:gridCol w="839520"/>
              </a:tblGrid>
              <a:tr h="239760">
                <a:tc rowSpan="2"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1" strike="noStrike" spc="-1" dirty="0" smtClean="0">
                        <a:solidFill>
                          <a:schemeClr val="tx1"/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/>
                          </a:solidFill>
                          <a:latin typeface="Roboto"/>
                          <a:ea typeface="Roboto"/>
                        </a:rPr>
                        <a:t>ЦЕЛЕВЫЕ </a:t>
                      </a:r>
                      <a:r>
                        <a:rPr lang="ru-RU" sz="1000" b="1" strike="noStrike" spc="-1" dirty="0">
                          <a:solidFill>
                            <a:schemeClr val="tx1"/>
                          </a:solidFill>
                          <a:latin typeface="Roboto"/>
                          <a:ea typeface="Roboto"/>
                        </a:rPr>
                        <a:t>ПОКАЗАТЕЛИ ПРОЕКТА НА </a:t>
                      </a:r>
                      <a:r>
                        <a:rPr lang="ru-RU" sz="1000" b="1" strike="noStrike" spc="-1" dirty="0" smtClean="0">
                          <a:solidFill>
                            <a:schemeClr val="tx1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Базовое значение</a:t>
                      </a:r>
                      <a:r>
                        <a:t/>
                      </a:r>
                      <a:br/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(на начало реализации)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 / Факт (прогноз*)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75168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01.02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01.03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01.04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01.05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01.06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01.07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640" marR="8964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01.08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640" marR="8964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01.09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640" marR="8964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01.10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01.11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01.12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448920">
                <a:tc gridSpan="15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80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созданных (реконструированных) и капитально отремонтированных объектов организаций культуры (ед.) (нарастающим итогом)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18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+mn-ea"/>
                        </a:rPr>
                        <a:t>46</a:t>
                      </a:r>
                      <a:endParaRPr lang="ru-RU" sz="1000" b="0" strike="noStrike" spc="-1" dirty="0">
                        <a:latin typeface="+mn-lt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</a:rPr>
                        <a:t>56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56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**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80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организаций культуры, получивших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современное оборудование (ед.) (нарастающим итогом)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17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endParaRPr lang="ru-RU" sz="1000" b="0" strike="noStrike" spc="-1" dirty="0">
                        <a:latin typeface="+mn-lt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endParaRPr lang="ru-RU" sz="1000" b="0" strike="noStrike" spc="-1" dirty="0">
                        <a:latin typeface="+mn-lt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**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1" name="CustomShape 3"/>
          <p:cNvSpPr/>
          <p:nvPr/>
        </p:nvSpPr>
        <p:spPr>
          <a:xfrm>
            <a:off x="9564300" y="586292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948546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14" name="CustomShape 6"/>
          <p:cNvSpPr/>
          <p:nvPr/>
        </p:nvSpPr>
        <p:spPr>
          <a:xfrm>
            <a:off x="10861920" y="586292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15" name="CustomShape 7"/>
          <p:cNvSpPr/>
          <p:nvPr/>
        </p:nvSpPr>
        <p:spPr>
          <a:xfrm>
            <a:off x="1085472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</a:p>
        </p:txBody>
      </p:sp>
      <p:sp>
        <p:nvSpPr>
          <p:cNvPr id="116" name="CustomShape 8"/>
          <p:cNvSpPr/>
          <p:nvPr/>
        </p:nvSpPr>
        <p:spPr>
          <a:xfrm>
            <a:off x="9909360" y="137880"/>
            <a:ext cx="446400" cy="46296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CustomShape 9"/>
          <p:cNvSpPr/>
          <p:nvPr/>
        </p:nvSpPr>
        <p:spPr>
          <a:xfrm>
            <a:off x="941022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spc="-1" dirty="0"/>
          </a:p>
        </p:txBody>
      </p:sp>
      <p:sp>
        <p:nvSpPr>
          <p:cNvPr id="118" name="CustomShape 10"/>
          <p:cNvSpPr/>
          <p:nvPr/>
        </p:nvSpPr>
        <p:spPr>
          <a:xfrm>
            <a:off x="10763460" y="92088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</a:p>
        </p:txBody>
      </p:sp>
      <p:sp>
        <p:nvSpPr>
          <p:cNvPr id="119" name="CustomShape 11"/>
          <p:cNvSpPr/>
          <p:nvPr/>
        </p:nvSpPr>
        <p:spPr>
          <a:xfrm>
            <a:off x="8493840" y="586292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20" name="CustomShape 12"/>
          <p:cNvSpPr/>
          <p:nvPr/>
        </p:nvSpPr>
        <p:spPr>
          <a:xfrm>
            <a:off x="8403300" y="753479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21" name="CustomShape 13"/>
          <p:cNvSpPr/>
          <p:nvPr/>
        </p:nvSpPr>
        <p:spPr>
          <a:xfrm>
            <a:off x="813204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spc="-1" dirty="0"/>
          </a:p>
        </p:txBody>
      </p:sp>
      <p:sp>
        <p:nvSpPr>
          <p:cNvPr id="123" name="CustomShape 15"/>
          <p:cNvSpPr/>
          <p:nvPr/>
        </p:nvSpPr>
        <p:spPr>
          <a:xfrm>
            <a:off x="8630100" y="137880"/>
            <a:ext cx="480600" cy="462960"/>
          </a:xfrm>
          <a:prstGeom prst="flowChartConnector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15"/>
          <p:cNvSpPr/>
          <p:nvPr/>
        </p:nvSpPr>
        <p:spPr>
          <a:xfrm>
            <a:off x="4233240" y="448560"/>
            <a:ext cx="3586680" cy="8517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0,00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(0 %)  </a:t>
            </a:r>
            <a:endParaRPr lang="ru-RU" sz="1400" spc="-1" dirty="0"/>
          </a:p>
        </p:txBody>
      </p:sp>
      <p:sp>
        <p:nvSpPr>
          <p:cNvPr id="2" name="TextBox 1"/>
          <p:cNvSpPr txBox="1"/>
          <p:nvPr/>
        </p:nvSpPr>
        <p:spPr>
          <a:xfrm>
            <a:off x="227520" y="5685692"/>
            <a:ext cx="117886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spc="-1" dirty="0" smtClean="0">
                <a:solidFill>
                  <a:srgbClr val="000000"/>
                </a:solidFill>
                <a:latin typeface="Roboto"/>
                <a:ea typeface="Roboto"/>
              </a:rPr>
              <a:t>*Значения </a:t>
            </a:r>
            <a:r>
              <a:rPr lang="ru-RU" sz="1100" spc="-1" dirty="0">
                <a:solidFill>
                  <a:srgbClr val="000000"/>
                </a:solidFill>
                <a:latin typeface="Roboto"/>
                <a:ea typeface="Roboto"/>
              </a:rPr>
              <a:t>показателей приведены в соответствие с дополнительным соглашением от </a:t>
            </a:r>
            <a:r>
              <a:rPr lang="ru-RU" sz="1100" spc="-1" dirty="0" smtClean="0">
                <a:solidFill>
                  <a:srgbClr val="000000"/>
                </a:solidFill>
                <a:latin typeface="Roboto"/>
                <a:ea typeface="Roboto"/>
              </a:rPr>
              <a:t>06.12.2022 </a:t>
            </a:r>
            <a:r>
              <a:rPr lang="ru-RU" sz="1100" spc="-1" dirty="0">
                <a:solidFill>
                  <a:srgbClr val="000000"/>
                </a:solidFill>
                <a:latin typeface="Roboto"/>
                <a:ea typeface="Roboto"/>
              </a:rPr>
              <a:t>№ </a:t>
            </a:r>
            <a:r>
              <a:rPr lang="ru-RU" sz="1100" spc="-1" dirty="0" smtClean="0">
                <a:solidFill>
                  <a:srgbClr val="000000"/>
                </a:solidFill>
                <a:latin typeface="Roboto"/>
                <a:ea typeface="Roboto"/>
              </a:rPr>
              <a:t>054-2019-A10036-1/9 </a:t>
            </a:r>
            <a:r>
              <a:rPr lang="ru-RU" sz="1100" spc="-1" dirty="0">
                <a:solidFill>
                  <a:srgbClr val="000000"/>
                </a:solidFill>
                <a:latin typeface="Roboto"/>
                <a:ea typeface="Roboto"/>
              </a:rPr>
              <a:t>к Соглашению о реализации регионального проекта «Обеспечение качественно нового уровня развития инфраструктуры культуры («Культурная среда») (Владимирская область)» на территории Владимирской области</a:t>
            </a:r>
          </a:p>
        </p:txBody>
      </p:sp>
      <p:pic>
        <p:nvPicPr>
          <p:cNvPr id="19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/>
          <p:cNvSpPr/>
          <p:nvPr/>
        </p:nvSpPr>
        <p:spPr>
          <a:xfrm>
            <a:off x="11258923" y="134012"/>
            <a:ext cx="485794" cy="46416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5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3"/>
          <p:cNvPicPr/>
          <p:nvPr/>
        </p:nvPicPr>
        <p:blipFill>
          <a:blip r:embed="rId3"/>
          <a:stretch/>
        </p:blipFill>
        <p:spPr>
          <a:xfrm>
            <a:off x="214200" y="15120"/>
            <a:ext cx="3603960" cy="1661400"/>
          </a:xfrm>
          <a:prstGeom prst="rect">
            <a:avLst/>
          </a:prstGeom>
          <a:ln>
            <a:noFill/>
          </a:ln>
        </p:spPr>
      </p:pic>
      <p:graphicFrame>
        <p:nvGraphicFramePr>
          <p:cNvPr id="126" name="Table 2"/>
          <p:cNvGraphicFramePr/>
          <p:nvPr>
            <p:extLst>
              <p:ext uri="{D42A27DB-BD31-4B8C-83A1-F6EECF244321}">
                <p14:modId xmlns:p14="http://schemas.microsoft.com/office/powerpoint/2010/main" val="2911766566"/>
              </p:ext>
            </p:extLst>
          </p:nvPr>
        </p:nvGraphicFramePr>
        <p:xfrm>
          <a:off x="116923" y="1548285"/>
          <a:ext cx="11943651" cy="5210904"/>
        </p:xfrm>
        <a:graphic>
          <a:graphicData uri="http://schemas.openxmlformats.org/drawingml/2006/table">
            <a:tbl>
              <a:tblPr/>
              <a:tblGrid>
                <a:gridCol w="364851"/>
                <a:gridCol w="1804226"/>
                <a:gridCol w="963038"/>
                <a:gridCol w="8811536"/>
              </a:tblGrid>
              <a:tr h="523707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31.12.2024</a:t>
                      </a:r>
                      <a:endParaRPr lang="ru-RU" sz="1050" b="0" strike="noStrike" spc="-1" dirty="0">
                        <a:latin typeface="+mn-lt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50" b="0" strike="noStrike" spc="-1" dirty="0">
                        <a:latin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факт/план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1/3)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55981">
                <a:tc gridSpan="4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 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766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1.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Построены (реконструированы) и (или) капитально отремонтированы культурно-досуговых учреждений в сельской местности </a:t>
                      </a:r>
                      <a:endParaRPr lang="ru-RU" sz="1050" b="0" strike="noStrike" spc="-1" dirty="0" smtClean="0"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i="1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28/35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 0* тыс.руб.  Касса: 0 тыс.руб.(0%). Контрактация – 100%.</a:t>
                      </a:r>
                      <a:endParaRPr lang="ru-RU" sz="1050" b="0" strike="noStrike" spc="-1" dirty="0" smtClean="0">
                        <a:solidFill>
                          <a:srgbClr val="FF0000"/>
                        </a:solidFill>
                        <a:latin typeface="Roboto"/>
                        <a:ea typeface="Roboto"/>
                      </a:endParaRP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Строительство Дома культуры в </a:t>
                      </a:r>
                      <a:r>
                        <a:rPr lang="ru-RU" sz="10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п.Галицы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Гороховецкого района (на 50 человек, площадью 310 </a:t>
                      </a:r>
                      <a:r>
                        <a:rPr lang="ru-RU" sz="10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кв.м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). </a:t>
                      </a:r>
                      <a:endParaRPr lang="ru-RU" sz="1050" b="0" strike="noStrike" spc="-1" dirty="0" smtClean="0">
                        <a:latin typeface="+mn-lt"/>
                      </a:endParaRP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Срок реализации: 2023-2024 гг.</a:t>
                      </a:r>
                      <a:endParaRPr lang="ru-RU" sz="1050" b="0" strike="noStrike" spc="-1" dirty="0" smtClean="0">
                        <a:latin typeface="+mn-lt"/>
                      </a:endParaRP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Техническая готовность: 15,4%.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Заключены контракт на строительство Дома культуры с ООО «АРТ-СТРОЙ» на сумму 46 364,4 тыс.руб. и прямой договор на выполнение работ по строительному контролю.</a:t>
                      </a:r>
                      <a:endParaRPr lang="ru-RU" sz="1050" b="0" strike="noStrike" spc="-1" dirty="0" smtClean="0">
                        <a:solidFill>
                          <a:srgbClr val="FF0000"/>
                        </a:solidFill>
                        <a:latin typeface="Roboto"/>
                        <a:ea typeface="Roboto"/>
                      </a:endParaRP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FF0000"/>
                          </a:solidFill>
                          <a:latin typeface="Roboto"/>
                          <a:ea typeface="Roboto"/>
                        </a:rPr>
                        <a:t>По состоянию на 29.12.2023 наблюдаются низкие темпы строительно-монтажных работ, в установленный срок (до 31.12.2023) не завершен федеральный объект, не израсходованы денежные средства 2023 года</a:t>
                      </a: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FF0000"/>
                          </a:solidFill>
                          <a:latin typeface="Roboto"/>
                        </a:rPr>
                        <a:t>* Финансирование на 2024 год не предусмотрено, но на данный момент формируется заявка для переноса средств неисполненной части субсидии 2023 года в размере 16 208,55670 тыс. руб. на 2024 год.</a:t>
                      </a:r>
                      <a:endParaRPr lang="ru-RU" sz="1050" b="0" strike="noStrike" spc="-1" dirty="0">
                        <a:latin typeface="+mn-lt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7"/>
                    </a:solidFill>
                  </a:tcPr>
                </a:tc>
              </a:tr>
              <a:tr h="237354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ru-RU" sz="105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План:  22 101,5 тыс. руб. Касса: 0</a:t>
                      </a:r>
                      <a:r>
                        <a:rPr lang="ru-RU" sz="1050" b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тыс. руб. Контрактация: 0%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ru-RU" sz="1050" b="0" strike="noStrike" kern="1200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ru-RU" sz="1050" b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На 2024 год запланированы капитальные ремонты 6 учреждений: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ru-RU" sz="1050" b="0" strike="noStrike" kern="1200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50" b="1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</a:t>
                      </a:r>
                      <a:r>
                        <a:rPr lang="ru-RU" sz="1050" b="1" i="1" strike="noStrike" kern="1200" spc="-1" baseline="0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ЦНХТ</a:t>
                      </a:r>
                      <a:r>
                        <a:rPr lang="ru-RU" sz="1050" b="1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посёлок </a:t>
                      </a:r>
                      <a:r>
                        <a:rPr lang="ru-RU" sz="1050" b="1" i="1" strike="noStrike" kern="1200" spc="-1" baseline="0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Асерхово</a:t>
                      </a:r>
                      <a:r>
                        <a:rPr lang="ru-RU" sz="1050" b="1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», </a:t>
                      </a:r>
                      <a:r>
                        <a:rPr lang="ru-RU" sz="1050" b="0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Собинский р-н, д. </a:t>
                      </a:r>
                      <a:r>
                        <a:rPr lang="ru-RU" sz="1050" b="0" i="1" strike="noStrike" kern="1200" spc="-1" baseline="0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Вышманово</a:t>
                      </a:r>
                      <a:endParaRPr lang="ru-RU" sz="1050" b="0" i="1" strike="noStrike" kern="1200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5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«Объединение сельских Домов культуры», </a:t>
                      </a:r>
                      <a:r>
                        <a:rPr lang="ru-RU" sz="105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о. Муром, </a:t>
                      </a:r>
                      <a:r>
                        <a:rPr lang="ru-RU" sz="105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пос.фаб.им</a:t>
                      </a:r>
                      <a:r>
                        <a:rPr lang="ru-RU" sz="105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Войкова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5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«Объединение сельских Домов культуры», </a:t>
                      </a:r>
                      <a:r>
                        <a:rPr lang="ru-RU" sz="105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о. Муром, д. Орлово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5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</a:t>
                      </a:r>
                      <a:r>
                        <a:rPr lang="ru-RU" sz="1050" b="1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Рожденственский</a:t>
                      </a:r>
                      <a:r>
                        <a:rPr lang="ru-RU" sz="105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сельский Дом культуры» филиал Ельтинуновский СДК, </a:t>
                      </a:r>
                      <a:r>
                        <a:rPr lang="ru-RU" sz="105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Собинский р-н, д. </a:t>
                      </a:r>
                      <a:r>
                        <a:rPr lang="ru-RU" sz="105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Ельтесуново</a:t>
                      </a:r>
                      <a:endParaRPr lang="ru-RU" sz="1050" b="0" i="1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5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МКУ </a:t>
                      </a:r>
                      <a:r>
                        <a:rPr lang="ru-RU" sz="1050" b="1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КДУ</a:t>
                      </a:r>
                      <a:r>
                        <a:rPr lang="ru-RU" sz="105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«Родина» сектор Андреевский сельский Дом культуры, </a:t>
                      </a:r>
                      <a:r>
                        <a:rPr lang="ru-RU" sz="105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Судогодский</a:t>
                      </a:r>
                      <a:r>
                        <a:rPr lang="ru-RU" sz="105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р-н, с. </a:t>
                      </a:r>
                      <a:r>
                        <a:rPr lang="ru-RU" sz="105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Мошок</a:t>
                      </a:r>
                      <a:endParaRPr lang="ru-RU" sz="1050" b="0" i="1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5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«Андреевский культурно-методический центр Бакинский клуб», </a:t>
                      </a:r>
                      <a:r>
                        <a:rPr lang="ru-RU" sz="105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Александровский р-н, с. </a:t>
                      </a:r>
                      <a:r>
                        <a:rPr lang="ru-RU" sz="105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Бакино</a:t>
                      </a:r>
                      <a:endParaRPr lang="ru-RU" sz="1050" b="0" i="1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endParaRPr lang="ru-RU" sz="1050" b="1" i="1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ru-RU" sz="1050" b="0" i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По</a:t>
                      </a:r>
                      <a:r>
                        <a:rPr lang="ru-RU" sz="105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состоянию на 31.01.2024г. существует риск: Нарушены сроки исполнения контракта по строительству Дома культуры в </a:t>
                      </a:r>
                      <a:r>
                        <a:rPr lang="ru-RU" sz="1050" b="0" i="0" strike="noStrike" kern="1200" spc="-1" baseline="0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п.Галицы</a:t>
                      </a:r>
                      <a:r>
                        <a:rPr lang="ru-RU" sz="105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Гороховецкого района., Причина риска: Низкие темпы строительно-монтажных работ, в установленный срок (до 31.12.2023) не завершен федеральный объект, не израсходованы денежные средства 2023 года, Вероятность: 100%, ожидаемая дата наступления: 29.02.2024г.</a:t>
                      </a:r>
                      <a:endParaRPr lang="ru-RU" sz="1050" b="0" i="0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" name="Table 1"/>
          <p:cNvGraphicFramePr/>
          <p:nvPr>
            <p:extLst>
              <p:ext uri="{D42A27DB-BD31-4B8C-83A1-F6EECF244321}">
                <p14:modId xmlns:p14="http://schemas.microsoft.com/office/powerpoint/2010/main" val="2355772128"/>
              </p:ext>
            </p:extLst>
          </p:nvPr>
        </p:nvGraphicFramePr>
        <p:xfrm>
          <a:off x="4141800" y="146880"/>
          <a:ext cx="4221000" cy="517680"/>
        </p:xfrm>
        <a:graphic>
          <a:graphicData uri="http://schemas.openxmlformats.org/drawingml/2006/table">
            <a:tbl>
              <a:tblPr/>
              <a:tblGrid>
                <a:gridCol w="1616040"/>
                <a:gridCol w="228240"/>
                <a:gridCol w="2376720"/>
              </a:tblGrid>
              <a:tr h="51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256</a:t>
                      </a:r>
                      <a:r>
                        <a:rPr lang="ru-RU" sz="1300" b="1" strike="noStrike" spc="-1" baseline="0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115,4 </a:t>
                      </a: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" name="CustomShape 15"/>
          <p:cNvSpPr/>
          <p:nvPr/>
        </p:nvSpPr>
        <p:spPr>
          <a:xfrm>
            <a:off x="4356810" y="495000"/>
            <a:ext cx="3586680" cy="8517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0,00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(0 %)  </a:t>
            </a:r>
            <a:endParaRPr lang="ru-RU" sz="1400" spc="-1" dirty="0"/>
          </a:p>
        </p:txBody>
      </p:sp>
      <p:sp>
        <p:nvSpPr>
          <p:cNvPr id="26" name="CustomShape 3"/>
          <p:cNvSpPr/>
          <p:nvPr/>
        </p:nvSpPr>
        <p:spPr>
          <a:xfrm>
            <a:off x="9564300" y="586292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7" name="CustomShape 4"/>
          <p:cNvSpPr/>
          <p:nvPr/>
        </p:nvSpPr>
        <p:spPr>
          <a:xfrm>
            <a:off x="948546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8" name="CustomShape 6"/>
          <p:cNvSpPr/>
          <p:nvPr/>
        </p:nvSpPr>
        <p:spPr>
          <a:xfrm>
            <a:off x="10861920" y="586292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9" name="CustomShape 7"/>
          <p:cNvSpPr/>
          <p:nvPr/>
        </p:nvSpPr>
        <p:spPr>
          <a:xfrm>
            <a:off x="1085472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</a:p>
        </p:txBody>
      </p:sp>
      <p:sp>
        <p:nvSpPr>
          <p:cNvPr id="30" name="CustomShape 8"/>
          <p:cNvSpPr/>
          <p:nvPr/>
        </p:nvSpPr>
        <p:spPr>
          <a:xfrm>
            <a:off x="9909360" y="137880"/>
            <a:ext cx="446400" cy="46296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" name="CustomShape 9"/>
          <p:cNvSpPr/>
          <p:nvPr/>
        </p:nvSpPr>
        <p:spPr>
          <a:xfrm>
            <a:off x="9410220" y="923760"/>
            <a:ext cx="14767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 smtClean="0">
                <a:solidFill>
                  <a:srgbClr val="000000"/>
                </a:solidFill>
                <a:latin typeface="Roboto"/>
                <a:ea typeface="Roboto"/>
              </a:rPr>
              <a:t>Д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иректор </a:t>
            </a:r>
            <a:r>
              <a:rPr lang="ru-RU" sz="800" b="0" i="1" strike="noStrike" spc="-1" dirty="0">
                <a:solidFill>
                  <a:srgbClr val="000000"/>
                </a:solidFill>
                <a:latin typeface="Roboto"/>
                <a:ea typeface="Roboto"/>
              </a:rPr>
              <a:t>Департамента культуры Владимирской 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sp>
        <p:nvSpPr>
          <p:cNvPr id="32" name="CustomShape 10"/>
          <p:cNvSpPr/>
          <p:nvPr/>
        </p:nvSpPr>
        <p:spPr>
          <a:xfrm>
            <a:off x="10763460" y="92088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</a:p>
        </p:txBody>
      </p:sp>
      <p:sp>
        <p:nvSpPr>
          <p:cNvPr id="33" name="CustomShape 11"/>
          <p:cNvSpPr/>
          <p:nvPr/>
        </p:nvSpPr>
        <p:spPr>
          <a:xfrm>
            <a:off x="8493840" y="586292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4" name="CustomShape 12"/>
          <p:cNvSpPr/>
          <p:nvPr/>
        </p:nvSpPr>
        <p:spPr>
          <a:xfrm>
            <a:off x="8403300" y="753479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5" name="CustomShape 13"/>
          <p:cNvSpPr/>
          <p:nvPr/>
        </p:nvSpPr>
        <p:spPr>
          <a:xfrm>
            <a:off x="813204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spc="-1" dirty="0"/>
          </a:p>
        </p:txBody>
      </p:sp>
      <p:sp>
        <p:nvSpPr>
          <p:cNvPr id="36" name="CustomShape 15"/>
          <p:cNvSpPr/>
          <p:nvPr/>
        </p:nvSpPr>
        <p:spPr>
          <a:xfrm>
            <a:off x="8630100" y="137880"/>
            <a:ext cx="480600" cy="46296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9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Овал 20"/>
          <p:cNvSpPr/>
          <p:nvPr/>
        </p:nvSpPr>
        <p:spPr>
          <a:xfrm>
            <a:off x="11258923" y="134012"/>
            <a:ext cx="485794" cy="464164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34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Рисунок 3"/>
          <p:cNvPicPr/>
          <p:nvPr/>
        </p:nvPicPr>
        <p:blipFill>
          <a:blip r:embed="rId2"/>
          <a:stretch/>
        </p:blipFill>
        <p:spPr>
          <a:xfrm>
            <a:off x="214200" y="15120"/>
            <a:ext cx="3603960" cy="1661400"/>
          </a:xfrm>
          <a:prstGeom prst="rect">
            <a:avLst/>
          </a:prstGeom>
          <a:ln>
            <a:noFill/>
          </a:ln>
        </p:spPr>
      </p:pic>
      <p:graphicFrame>
        <p:nvGraphicFramePr>
          <p:cNvPr id="143" name="Table 2"/>
          <p:cNvGraphicFramePr/>
          <p:nvPr>
            <p:extLst>
              <p:ext uri="{D42A27DB-BD31-4B8C-83A1-F6EECF244321}">
                <p14:modId xmlns:p14="http://schemas.microsoft.com/office/powerpoint/2010/main" val="1726895938"/>
              </p:ext>
            </p:extLst>
          </p:nvPr>
        </p:nvGraphicFramePr>
        <p:xfrm>
          <a:off x="214200" y="1676520"/>
          <a:ext cx="11791821" cy="5077962"/>
        </p:xfrm>
        <a:graphic>
          <a:graphicData uri="http://schemas.openxmlformats.org/drawingml/2006/table">
            <a:tbl>
              <a:tblPr/>
              <a:tblGrid>
                <a:gridCol w="389022"/>
                <a:gridCol w="3444348"/>
                <a:gridCol w="1061540"/>
                <a:gridCol w="6896911"/>
              </a:tblGrid>
              <a:tr h="59962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31.12.2024</a:t>
                      </a:r>
                      <a:endParaRPr lang="ru-RU" sz="1050" b="0" strike="noStrike" spc="-1" dirty="0">
                        <a:latin typeface="+mn-lt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</a:rPr>
                        <a:t>2024</a:t>
                      </a:r>
                      <a:endParaRPr lang="ru-RU" sz="1050" b="0" strike="noStrike" spc="-1" dirty="0">
                        <a:latin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факт/план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2/3)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7916">
                <a:tc gridSpan="4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 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культурным ценностям 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40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Построены центры культурного развития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субъектах Российской Федерации в городах с числом жителей до 300 000 человек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i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0/1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Предусмотрено: 125 041,53 тыс. рублей.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Кассовое исполнение: 0,00 тыс. рублей. Контрактация: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0%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0" strike="noStrike" spc="-1" dirty="0" smtClean="0">
                        <a:latin typeface="Roboto"/>
                      </a:endParaRPr>
                    </a:p>
                    <a:p>
                      <a:pPr marL="229680" indent="-228600" algn="just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+mj-lt"/>
                        <a:buAutoNum type="arabicPeriod"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Строительство Центра культурного развития по адресу: Владимирская область, Вязниковский район, город Вязники, ул. Мичуринская                                   </a:t>
                      </a:r>
                    </a:p>
                    <a:p>
                      <a:pPr marL="1080" indent="0" algn="just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None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 Контрактация 0%.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 Кассовое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освоение: 0%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 Выполнение: 0%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064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3.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Реконструированы и (или) капитально отремонтированы региональные и муниципальные детские школы искусств по видам искусств, единиц 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14/16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Предусмотрено: 65 488,30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 рублей.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Кассовое исполнение: 0,00 тыс. рублей. Контрактация: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0%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600" b="0" strike="noStrike" spc="-1" dirty="0" smtClean="0">
                        <a:latin typeface="Roboto"/>
                      </a:endParaRPr>
                    </a:p>
                    <a:p>
                      <a:pPr marL="229680" indent="-228600" algn="just" defTabSz="914400" rtl="0" eaLnBrk="1" latinLnBrk="0" hangingPunct="1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+mj-lt"/>
                        <a:buAutoNum type="arabicPeriod"/>
                      </a:pPr>
                      <a:r>
                        <a:rPr lang="ru-RU" sz="105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Капитальный ремонт здания МБУДО «Александровская районная детская школа                                искусств им. В.В.Зубова»</a:t>
                      </a:r>
                    </a:p>
                    <a:p>
                      <a:pPr marL="1080" indent="0" algn="just" defTabSz="914400" rtl="0" eaLnBrk="1" latinLnBrk="0" hangingPunct="1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+mj-lt"/>
                        <a:buNone/>
                      </a:pPr>
                      <a:r>
                        <a:rPr lang="ru-RU" sz="105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   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Контрактация 0%.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Кассовое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освоение: 0%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Выполнение: 0%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105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Капитальный ремонт здания </a:t>
                      </a: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МБУДО «Детская музыкальная школа им. </a:t>
                      </a:r>
                      <a:r>
                        <a:rPr lang="ru-RU" sz="1050" b="1" strike="noStrike" spc="-1" baseline="0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С.И</a:t>
                      </a: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Танеева»</a:t>
                      </a:r>
                    </a:p>
                    <a:p>
                      <a:pPr marL="1080" indent="0" algn="just" defTabSz="914400" rtl="0" eaLnBrk="1" latinLnBrk="0" hangingPunct="1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+mj-lt"/>
                        <a:buNone/>
                      </a:pP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Контрактация 0%.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Кассовое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освоение: 0%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Выполнение: 0%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50" b="0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Заключены соглашения о предоставлении субсидии.</a:t>
                      </a:r>
                    </a:p>
                    <a:p>
                      <a:endParaRPr lang="ru-RU" sz="1050" b="0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1"/>
          <p:cNvGraphicFramePr/>
          <p:nvPr>
            <p:extLst>
              <p:ext uri="{D42A27DB-BD31-4B8C-83A1-F6EECF244321}">
                <p14:modId xmlns:p14="http://schemas.microsoft.com/office/powerpoint/2010/main" val="1967125506"/>
              </p:ext>
            </p:extLst>
          </p:nvPr>
        </p:nvGraphicFramePr>
        <p:xfrm>
          <a:off x="4141800" y="146880"/>
          <a:ext cx="4221000" cy="517680"/>
        </p:xfrm>
        <a:graphic>
          <a:graphicData uri="http://schemas.openxmlformats.org/drawingml/2006/table">
            <a:tbl>
              <a:tblPr/>
              <a:tblGrid>
                <a:gridCol w="1616040"/>
                <a:gridCol w="228240"/>
                <a:gridCol w="2376720"/>
              </a:tblGrid>
              <a:tr h="51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256</a:t>
                      </a:r>
                      <a:r>
                        <a:rPr lang="ru-RU" sz="1300" b="1" strike="noStrike" spc="-1" baseline="0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115,4 </a:t>
                      </a: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" name="CustomShape 15"/>
          <p:cNvSpPr/>
          <p:nvPr/>
        </p:nvSpPr>
        <p:spPr>
          <a:xfrm>
            <a:off x="4233240" y="448560"/>
            <a:ext cx="3586680" cy="8517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0,00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(0 %)  </a:t>
            </a:r>
            <a:endParaRPr lang="ru-RU" sz="1400" spc="-1" dirty="0"/>
          </a:p>
        </p:txBody>
      </p:sp>
      <p:sp>
        <p:nvSpPr>
          <p:cNvPr id="17" name="CustomShape 3"/>
          <p:cNvSpPr/>
          <p:nvPr/>
        </p:nvSpPr>
        <p:spPr>
          <a:xfrm>
            <a:off x="9564300" y="586292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9" name="CustomShape 4"/>
          <p:cNvSpPr/>
          <p:nvPr/>
        </p:nvSpPr>
        <p:spPr>
          <a:xfrm>
            <a:off x="948546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0" name="CustomShape 6"/>
          <p:cNvSpPr/>
          <p:nvPr/>
        </p:nvSpPr>
        <p:spPr>
          <a:xfrm>
            <a:off x="10861920" y="586292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1085472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</a:p>
        </p:txBody>
      </p:sp>
      <p:sp>
        <p:nvSpPr>
          <p:cNvPr id="22" name="CustomShape 8"/>
          <p:cNvSpPr/>
          <p:nvPr/>
        </p:nvSpPr>
        <p:spPr>
          <a:xfrm>
            <a:off x="9909360" y="137880"/>
            <a:ext cx="446400" cy="46296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CustomShape 9"/>
          <p:cNvSpPr/>
          <p:nvPr/>
        </p:nvSpPr>
        <p:spPr>
          <a:xfrm>
            <a:off x="9410220" y="923760"/>
            <a:ext cx="14767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 smtClean="0">
                <a:solidFill>
                  <a:srgbClr val="000000"/>
                </a:solidFill>
                <a:latin typeface="Roboto"/>
                <a:ea typeface="Roboto"/>
              </a:rPr>
              <a:t>Д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иректор </a:t>
            </a:r>
            <a:r>
              <a:rPr lang="ru-RU" sz="800" b="0" i="1" strike="noStrike" spc="-1" dirty="0">
                <a:solidFill>
                  <a:srgbClr val="000000"/>
                </a:solidFill>
                <a:latin typeface="Roboto"/>
                <a:ea typeface="Roboto"/>
              </a:rPr>
              <a:t>Департамента культуры Владимирской 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sp>
        <p:nvSpPr>
          <p:cNvPr id="24" name="CustomShape 10"/>
          <p:cNvSpPr/>
          <p:nvPr/>
        </p:nvSpPr>
        <p:spPr>
          <a:xfrm>
            <a:off x="10763460" y="92088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</a:p>
        </p:txBody>
      </p:sp>
      <p:sp>
        <p:nvSpPr>
          <p:cNvPr id="25" name="CustomShape 11"/>
          <p:cNvSpPr/>
          <p:nvPr/>
        </p:nvSpPr>
        <p:spPr>
          <a:xfrm>
            <a:off x="8493840" y="586292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6" name="CustomShape 12"/>
          <p:cNvSpPr/>
          <p:nvPr/>
        </p:nvSpPr>
        <p:spPr>
          <a:xfrm>
            <a:off x="8403300" y="753479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7" name="CustomShape 13"/>
          <p:cNvSpPr/>
          <p:nvPr/>
        </p:nvSpPr>
        <p:spPr>
          <a:xfrm>
            <a:off x="813204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spc="-1" dirty="0"/>
          </a:p>
        </p:txBody>
      </p:sp>
      <p:sp>
        <p:nvSpPr>
          <p:cNvPr id="28" name="CustomShape 15"/>
          <p:cNvSpPr/>
          <p:nvPr/>
        </p:nvSpPr>
        <p:spPr>
          <a:xfrm>
            <a:off x="8630100" y="137880"/>
            <a:ext cx="480600" cy="462960"/>
          </a:xfrm>
          <a:prstGeom prst="flowChartConnector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Овал 29"/>
          <p:cNvSpPr/>
          <p:nvPr/>
        </p:nvSpPr>
        <p:spPr>
          <a:xfrm>
            <a:off x="11258923" y="134012"/>
            <a:ext cx="485794" cy="46416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3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Рисунок 3"/>
          <p:cNvPicPr/>
          <p:nvPr/>
        </p:nvPicPr>
        <p:blipFill>
          <a:blip r:embed="rId2"/>
          <a:stretch/>
        </p:blipFill>
        <p:spPr>
          <a:xfrm>
            <a:off x="214200" y="15120"/>
            <a:ext cx="3603960" cy="1661400"/>
          </a:xfrm>
          <a:prstGeom prst="rect">
            <a:avLst/>
          </a:prstGeom>
          <a:ln>
            <a:noFill/>
          </a:ln>
        </p:spPr>
      </p:pic>
      <p:graphicFrame>
        <p:nvGraphicFramePr>
          <p:cNvPr id="160" name="Table 2"/>
          <p:cNvGraphicFramePr/>
          <p:nvPr>
            <p:extLst>
              <p:ext uri="{D42A27DB-BD31-4B8C-83A1-F6EECF244321}">
                <p14:modId xmlns:p14="http://schemas.microsoft.com/office/powerpoint/2010/main" val="2458051923"/>
              </p:ext>
            </p:extLst>
          </p:nvPr>
        </p:nvGraphicFramePr>
        <p:xfrm>
          <a:off x="214200" y="1568684"/>
          <a:ext cx="11692456" cy="5210958"/>
        </p:xfrm>
        <a:graphic>
          <a:graphicData uri="http://schemas.openxmlformats.org/drawingml/2006/table">
            <a:tbl>
              <a:tblPr/>
              <a:tblGrid>
                <a:gridCol w="388521"/>
                <a:gridCol w="2352621"/>
                <a:gridCol w="1031821"/>
                <a:gridCol w="7919493"/>
              </a:tblGrid>
              <a:tr h="43466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31.12.2024</a:t>
                      </a:r>
                      <a:endParaRPr lang="ru-RU" sz="1050" b="0" strike="noStrike" spc="-1" dirty="0">
                        <a:latin typeface="+mn-lt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50" b="0" strike="noStrike" spc="-1" dirty="0">
                        <a:latin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факт/план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3/3)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6554">
                <a:tc gridSpan="4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 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74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4.</a:t>
                      </a:r>
                      <a:endParaRPr lang="ru-RU" sz="11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Технически оснащены муниципальные музеи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4/7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 19 656,400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тыс.руб. Кассовое исполнение: 0,00 тыс. рублей. Контрактация: 0%.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latin typeface="+mn-lt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AutoNum type="arabicPeriod"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ГБУК ВО «Муромский историко-художественный музей».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AutoNum type="arabicPeriod"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 г. Александров «Литературно-художественный музей Марины и Анастасии Цветаевых».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AutoNum type="arabicPeriod"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«Историко-краеведческий музей Ковровского района».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AutoNum type="arabicPeriod"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«</a:t>
                      </a:r>
                      <a:r>
                        <a:rPr lang="ru-RU" sz="10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Киржачский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районный историко-краеведческий и художественный музей».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Заключены соглашения о предоставлении субсидии.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24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latin typeface="Roboto"/>
                        </a:rPr>
                        <a:t>5.</a:t>
                      </a:r>
                      <a:endParaRPr lang="ru-RU" sz="11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latin typeface="Roboto"/>
                        </a:rPr>
                        <a:t>Приобретены передвижные многофункциональные культурные центры (автоклубы) для обслуживания сельского населения субъектов Российской Федерации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latin typeface="Roboto"/>
                        </a:rPr>
                        <a:t>4/5</a:t>
                      </a:r>
                      <a:endParaRPr lang="ru-RU" sz="1050" b="1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10520,7 тыс. руб. Кассовое освоение: 0 тыс. руб. (0%).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Контрактация: 0%.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None/>
                      </a:pPr>
                      <a:endParaRPr lang="ru-RU" sz="1050" b="0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AutoNum type="arabicPeriod"/>
                      </a:pP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«Районный центр культуры и досуга» Юрьев-Польского района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AutoNum type="arabicPeriod"/>
                      </a:pPr>
                      <a:endParaRPr lang="ru-RU" sz="1050" b="1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Заключено соглашение о предоставлении субсидии.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8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latin typeface="Roboto"/>
                        </a:rPr>
                        <a:t>6. </a:t>
                      </a:r>
                      <a:endParaRPr lang="ru-RU" sz="11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Переоснащены муниципальные библиотеки по модельному стандарту </a:t>
                      </a:r>
                      <a:endParaRPr lang="ru-RU" sz="1050" b="0" strike="noStrike" spc="-1" dirty="0" smtClean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latin typeface="Roboto"/>
                        </a:rPr>
                        <a:t>18/19</a:t>
                      </a:r>
                      <a:endParaRPr lang="ru-RU" sz="1050" b="1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 8421,1 тыс. руб. Кассовое освоение: 0 тыс. руб. (0%).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Контрактация: 0%.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0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«Ковровская центральная районная библиотека» Ковровского района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Заключено соглашение о предоставлении субсидии.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220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latin typeface="Roboto"/>
                        </a:rPr>
                        <a:t>7</a:t>
                      </a:r>
                      <a:endParaRPr lang="ru-RU" sz="11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latin typeface="Roboto"/>
                        </a:rPr>
                        <a:t>Приобретен специализированный автотранспорт для внестационарного обслуживания населения области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0" strike="noStrike" spc="-1" dirty="0" smtClean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latin typeface="Roboto"/>
                        </a:rPr>
                        <a:t>6/7</a:t>
                      </a:r>
                      <a:endParaRPr lang="ru-RU" sz="1050" b="1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3 793,00 тыс. рублей. Кассовое исполнение: 0,00 тыс. рублей. Контрактация: 0%.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Поставка специализированного автотранспорта для внестационарного обслуживания населения области для Ковровского района.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Заключено соглашение о предоставлении субсидии.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0" name="Table 1"/>
          <p:cNvGraphicFramePr/>
          <p:nvPr>
            <p:extLst>
              <p:ext uri="{D42A27DB-BD31-4B8C-83A1-F6EECF244321}">
                <p14:modId xmlns:p14="http://schemas.microsoft.com/office/powerpoint/2010/main" val="337287863"/>
              </p:ext>
            </p:extLst>
          </p:nvPr>
        </p:nvGraphicFramePr>
        <p:xfrm>
          <a:off x="4141800" y="146880"/>
          <a:ext cx="4221000" cy="517680"/>
        </p:xfrm>
        <a:graphic>
          <a:graphicData uri="http://schemas.openxmlformats.org/drawingml/2006/table">
            <a:tbl>
              <a:tblPr/>
              <a:tblGrid>
                <a:gridCol w="1616040"/>
                <a:gridCol w="228240"/>
                <a:gridCol w="2376720"/>
              </a:tblGrid>
              <a:tr h="51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256</a:t>
                      </a:r>
                      <a:r>
                        <a:rPr lang="ru-RU" sz="1300" b="1" strike="noStrike" spc="-1" baseline="0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115,4 </a:t>
                      </a: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CustomShape 15"/>
          <p:cNvSpPr/>
          <p:nvPr/>
        </p:nvSpPr>
        <p:spPr>
          <a:xfrm>
            <a:off x="4233240" y="448560"/>
            <a:ext cx="3586680" cy="8517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0,00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(0 %)  </a:t>
            </a:r>
            <a:endParaRPr lang="ru-RU" sz="1400" spc="-1" dirty="0"/>
          </a:p>
        </p:txBody>
      </p:sp>
      <p:sp>
        <p:nvSpPr>
          <p:cNvPr id="17" name="CustomShape 3"/>
          <p:cNvSpPr/>
          <p:nvPr/>
        </p:nvSpPr>
        <p:spPr>
          <a:xfrm>
            <a:off x="9564300" y="586292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1" name="CustomShape 4"/>
          <p:cNvSpPr/>
          <p:nvPr/>
        </p:nvSpPr>
        <p:spPr>
          <a:xfrm>
            <a:off x="948546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2" name="CustomShape 6"/>
          <p:cNvSpPr/>
          <p:nvPr/>
        </p:nvSpPr>
        <p:spPr>
          <a:xfrm>
            <a:off x="10861920" y="586292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3" name="CustomShape 7"/>
          <p:cNvSpPr/>
          <p:nvPr/>
        </p:nvSpPr>
        <p:spPr>
          <a:xfrm>
            <a:off x="1085472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</a:p>
        </p:txBody>
      </p:sp>
      <p:sp>
        <p:nvSpPr>
          <p:cNvPr id="34" name="CustomShape 8"/>
          <p:cNvSpPr/>
          <p:nvPr/>
        </p:nvSpPr>
        <p:spPr>
          <a:xfrm>
            <a:off x="9909360" y="137880"/>
            <a:ext cx="446400" cy="46296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" name="CustomShape 9"/>
          <p:cNvSpPr/>
          <p:nvPr/>
        </p:nvSpPr>
        <p:spPr>
          <a:xfrm>
            <a:off x="9410220" y="923760"/>
            <a:ext cx="14767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 smtClean="0">
                <a:solidFill>
                  <a:srgbClr val="000000"/>
                </a:solidFill>
                <a:latin typeface="Roboto"/>
                <a:ea typeface="Roboto"/>
              </a:rPr>
              <a:t>Д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иректор </a:t>
            </a:r>
            <a:r>
              <a:rPr lang="ru-RU" sz="800" b="0" i="1" strike="noStrike" spc="-1" dirty="0">
                <a:solidFill>
                  <a:srgbClr val="000000"/>
                </a:solidFill>
                <a:latin typeface="Roboto"/>
                <a:ea typeface="Roboto"/>
              </a:rPr>
              <a:t>Департамента культуры Владимирской 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sp>
        <p:nvSpPr>
          <p:cNvPr id="36" name="CustomShape 10"/>
          <p:cNvSpPr/>
          <p:nvPr/>
        </p:nvSpPr>
        <p:spPr>
          <a:xfrm>
            <a:off x="10763460" y="92088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</a:p>
        </p:txBody>
      </p:sp>
      <p:sp>
        <p:nvSpPr>
          <p:cNvPr id="37" name="CustomShape 11"/>
          <p:cNvSpPr/>
          <p:nvPr/>
        </p:nvSpPr>
        <p:spPr>
          <a:xfrm>
            <a:off x="8493840" y="586292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8" name="CustomShape 12"/>
          <p:cNvSpPr/>
          <p:nvPr/>
        </p:nvSpPr>
        <p:spPr>
          <a:xfrm>
            <a:off x="8403300" y="753479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9" name="CustomShape 13"/>
          <p:cNvSpPr/>
          <p:nvPr/>
        </p:nvSpPr>
        <p:spPr>
          <a:xfrm>
            <a:off x="813204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spc="-1" dirty="0"/>
          </a:p>
        </p:txBody>
      </p:sp>
      <p:sp>
        <p:nvSpPr>
          <p:cNvPr id="40" name="CustomShape 15"/>
          <p:cNvSpPr/>
          <p:nvPr/>
        </p:nvSpPr>
        <p:spPr>
          <a:xfrm>
            <a:off x="8630100" y="137880"/>
            <a:ext cx="480600" cy="462960"/>
          </a:xfrm>
          <a:prstGeom prst="flowChartConnector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/>
          <p:cNvSpPr/>
          <p:nvPr/>
        </p:nvSpPr>
        <p:spPr>
          <a:xfrm>
            <a:off x="11258923" y="134012"/>
            <a:ext cx="485794" cy="46416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22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4"/>
          <p:cNvGrpSpPr/>
          <p:nvPr/>
        </p:nvGrpSpPr>
        <p:grpSpPr>
          <a:xfrm>
            <a:off x="0" y="6438600"/>
            <a:ext cx="12173040" cy="420840"/>
            <a:chOff x="0" y="6438600"/>
            <a:chExt cx="12173040" cy="420840"/>
          </a:xfrm>
        </p:grpSpPr>
        <p:sp>
          <p:nvSpPr>
            <p:cNvPr id="274" name="CustomShape 5"/>
            <p:cNvSpPr/>
            <p:nvPr/>
          </p:nvSpPr>
          <p:spPr>
            <a:xfrm>
              <a:off x="0" y="6578640"/>
              <a:ext cx="12173040" cy="28080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5" name="CustomShape 6"/>
            <p:cNvSpPr/>
            <p:nvPr/>
          </p:nvSpPr>
          <p:spPr>
            <a:xfrm>
              <a:off x="164026" y="6438600"/>
              <a:ext cx="11862360" cy="137160"/>
            </a:xfrm>
            <a:prstGeom prst="rect">
              <a:avLst/>
            </a:prstGeom>
            <a:solidFill>
              <a:srgbClr val="FFC00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6" name="CustomShape 12"/>
          <p:cNvSpPr/>
          <p:nvPr/>
        </p:nvSpPr>
        <p:spPr>
          <a:xfrm>
            <a:off x="3566127" y="1390879"/>
            <a:ext cx="5058158" cy="5016063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ctr">
            <a:noAutofit/>
          </a:bodyPr>
          <a:lstStyle/>
          <a:p>
            <a:pPr indent="468000" algn="ctr"/>
            <a:r>
              <a:rPr lang="ru-RU" sz="1050" dirty="0"/>
              <a:t>23 января в КДЦ д. Липна состоялось торжественное мероприятие, посвящённое вручению Свидетельств и занесению лучших работников и трудовых коллективов на Галерею Славы Петушинского района</a:t>
            </a:r>
            <a:r>
              <a:rPr lang="ru-RU" sz="1050" dirty="0" smtClean="0"/>
              <a:t>.</a:t>
            </a:r>
          </a:p>
          <a:p>
            <a:pPr indent="468000" algn="ctr"/>
            <a:r>
              <a:rPr lang="ru-RU" sz="1050" dirty="0"/>
              <a:t>На сцене нового учреждения культуры Петушинского района состоялось чествование людей, достигших высоких результатов в работе, тех, кто внес весомый вклад в развитие и процветание </a:t>
            </a:r>
            <a:r>
              <a:rPr lang="ru-RU" sz="1050" dirty="0" smtClean="0"/>
              <a:t>района. </a:t>
            </a:r>
            <a:r>
              <a:rPr lang="ru-RU" sz="1050" dirty="0"/>
              <a:t>На Галерею Славы занесены 5 лучших организаций и учреждений, достигших больших успехов и высоких результатов в профессиональной деятельности</a:t>
            </a:r>
            <a:r>
              <a:rPr lang="ru-RU" sz="1050" dirty="0" smtClean="0"/>
              <a:t>.</a:t>
            </a:r>
          </a:p>
          <a:p>
            <a:pPr indent="468000" algn="ctr"/>
            <a:r>
              <a:rPr lang="ru-RU" sz="1050" dirty="0"/>
              <a:t>Церемонию вручения памятных свидетельств о занесении на Галерею Славы провели глава администрации Петушинского района </a:t>
            </a:r>
            <a:r>
              <a:rPr lang="ru-RU" sz="1050" dirty="0" err="1"/>
              <a:t>А.В</a:t>
            </a:r>
            <a:r>
              <a:rPr lang="ru-RU" sz="1050" dirty="0"/>
              <a:t>. Курбатов, глава района – </a:t>
            </a:r>
            <a:r>
              <a:rPr lang="ru-RU" sz="1050" dirty="0" err="1"/>
              <a:t>Е.К</a:t>
            </a:r>
            <a:r>
              <a:rPr lang="ru-RU" sz="1050" dirty="0"/>
              <a:t>. Володина, а так же главы муниципальных образований.</a:t>
            </a:r>
            <a:endParaRPr lang="ru-RU" sz="1050" dirty="0" smtClean="0"/>
          </a:p>
        </p:txBody>
      </p:sp>
      <p:pic>
        <p:nvPicPr>
          <p:cNvPr id="15" name="Рисунок 4"/>
          <p:cNvPicPr/>
          <p:nvPr/>
        </p:nvPicPr>
        <p:blipFill rotWithShape="1">
          <a:blip r:embed="rId3"/>
          <a:srcRect b="10978"/>
          <a:stretch/>
        </p:blipFill>
        <p:spPr>
          <a:xfrm>
            <a:off x="2520" y="-14538"/>
            <a:ext cx="3823560" cy="1373760"/>
          </a:xfrm>
          <a:prstGeom prst="rect">
            <a:avLst/>
          </a:prstGeom>
          <a:ln>
            <a:noFill/>
          </a:ln>
        </p:spPr>
      </p:pic>
      <p:sp>
        <p:nvSpPr>
          <p:cNvPr id="17" name="CustomShape 5"/>
          <p:cNvSpPr/>
          <p:nvPr/>
        </p:nvSpPr>
        <p:spPr>
          <a:xfrm>
            <a:off x="3726111" y="-11658"/>
            <a:ext cx="8484480" cy="1370880"/>
          </a:xfrm>
          <a:prstGeom prst="rect">
            <a:avLst/>
          </a:prstGeom>
          <a:solidFill>
            <a:srgbClr val="7C6EB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9" name="CustomShape 3"/>
          <p:cNvSpPr/>
          <p:nvPr/>
        </p:nvSpPr>
        <p:spPr>
          <a:xfrm>
            <a:off x="3878511" y="85569"/>
            <a:ext cx="8200473" cy="121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20" tIns="54360" rIns="108720" bIns="5436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В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КДЦ д. Липна состоялось торжественное мероприятие, посвящённое вручению Свидетельств и занесению лучших работников и трудовых коллективов на Галерею Славы Петушинского района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AutoShape 4" descr="https://contenta.info/rails/active_storage/representations/redirect/eyJfcmFpbHMiOnsibWVzc2FnZSI6IkJBaHBBNEJLSXc9PSIsImV4cCI6bnVsbCwicHVyIjoiYmxvYl9pZCJ9fQ==--3fa7a1d563627850f89541d7271b8d12a5fe6504/eyJfcmFpbHMiOnsibWVzc2FnZSI6IkJBaDdCem9MWm05eWJXRjBTU0lJYW5CbkJqb0dSVlE2RkhKbGMybDZaVjkwYjE5c2FXMXBkRnNIYVFMMEFXa0NHZ0U9IiwiZXhwIjpudWxsLCJwdXIiOiJ2YXJpYXRpb24ifX0=--85be28ec3a7cab08802f249aa9aa89ca0a29bedc/I6FEPHEdYA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contenta.info/rails/active_storage/representations/redirect/eyJfcmFpbHMiOnsibWVzc2FnZSI6IkJBaHBBNEJLSXc9PSIsImV4cCI6bnVsbCwicHVyIjoiYmxvYl9pZCJ9fQ==--3fa7a1d563627850f89541d7271b8d12a5fe6504/eyJfcmFpbHMiOnsibWVzc2FnZSI6IkJBaDdCem9MWm05eWJXRjBTU0lJYW5CbkJqb0dSVlE2RkhKbGMybDZaVjkwYjE5c2FXMXBkRnNIYVFMMEFXa0NHZ0U9IiwiZXhwIjpudWxsLCJwdXIiOiJ2YXJpYXRpb24ifX0=--85be28ec3a7cab08802f249aa9aa89ca0a29bedc/I6FEPHEdYA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contenta.info/rails/active_storage/representations/redirect/eyJfcmFpbHMiOnsibWVzc2FnZSI6IkJBaHBBNEJLSXc9PSIsImV4cCI6bnVsbCwicHVyIjoiYmxvYl9pZCJ9fQ==--3fa7a1d563627850f89541d7271b8d12a5fe6504/eyJfcmFpbHMiOnsibWVzc2FnZSI6IkJBaDdCem9MWm05eWJXRjBTU0lJYW5CbkJqb0dSVlE2RkhKbGMybDZaVjkwYjE5c2FXMXBkRnNIYVFMMEFXa0NHZ0U9IiwiZXhwIjpudWxsLCJwdXIiOiJ2YXJpYXRpb24ifX0=--85be28ec3a7cab08802f249aa9aa89ca0a29bedc/I6FEPHEdYAE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s://contenta.info/rails/active_storage/representations/redirect/eyJfcmFpbHMiOnsibWVzc2FnZSI6IkJBaHBBNEJLSXc9PSIsImV4cCI6bnVsbCwicHVyIjoiYmxvYl9pZCJ9fQ==--3fa7a1d563627850f89541d7271b8d12a5fe6504/eyJfcmFpbHMiOnsibWVzc2FnZSI6IkJBaDdCem9MWm05eWJXRjBTU0lJYW5CbkJqb0dSVlE2RkhKbGMybDZaVjkwYjE5c2FXMXBkRnNIYVFMMEFXa0NHZ0U9IiwiZXhwIjpudWxsLCJwdXIiOiJ2YXJpYXRpb24ifX0=--85be28ec3a7cab08802f249aa9aa89ca0a29bedc/I6FEPHEdYAE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contenta.info/rails/active_storage/representations/redirect/eyJfcmFpbHMiOnsibWVzc2FnZSI6IkJBaHBBOXBtSWc9PSIsImV4cCI6bnVsbCwicHVyIjoiYmxvYl9pZCJ9fQ==--168e60af908bc2e6939eaf77dc59b1338132b768/eyJfcmFpbHMiOnsibWVzc2FnZSI6IkJBaDdCem9MWm05eWJXRjBTU0lJYW5CbkJqb0dSVlE2RkhKbGMybDZaVjkwYjE5c2FXMXBkRnNIYVFMMEFXa0NHZ0U9IiwiZXhwIjpudWxsLCJwdXIiOiJ2YXJpYXRpb24ifX0=--85be28ec3a7cab08802f249aa9aa89ca0a29bedc/7vQvm0G3rlw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contenta.info/rails/active_storage/representations/redirect/eyJfcmFpbHMiOnsibWVzc2FnZSI6IkJBaHBBOXBtSWc9PSIsImV4cCI6bnVsbCwicHVyIjoiYmxvYl9pZCJ9fQ==--168e60af908bc2e6939eaf77dc59b1338132b768/eyJfcmFpbHMiOnsibWVzc2FnZSI6IkJBaDdCem9MWm05eWJXRjBTU0lJYW5CbkJqb0dSVlE2RkhKbGMybDZaVjkwYjE5c2FXMXBkRnNIYVFMMEFXa0NHZ0U9IiwiZXhwIjpudWxsLCJwdXIiOiJ2YXJpYXRpb24ifX0=--85be28ec3a7cab08802f249aa9aa89ca0a29bedc/7vQvm0G3rlw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contenta.info/rails/active_storage/representations/redirect/eyJfcmFpbHMiOnsibWVzc2FnZSI6IkJBaHBBOXRtSWc9PSIsImV4cCI6bnVsbCwicHVyIjoiYmxvYl9pZCJ9fQ==--7c7a8bde44a865e174ce625832107f935d8e58e8/eyJfcmFpbHMiOnsibWVzc2FnZSI6IkJBaDdCem9MWm05eWJXRjBTU0lJYW5CbkJqb0dSVlE2RkhKbGMybDZaVjkwYjE5c2FXMXBkRnNIYVFMMEFXa0NHZ0U9IiwiZXhwIjpudWxsLCJwdXIiOiJ2YXJpYXRpb24ifX0=--85be28ec3a7cab08802f249aa9aa89ca0a29bedc/RFtFbO72nHI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9" descr="https://contenta.info/rails/active_storage/representations/redirect/eyJfcmFpbHMiOnsibWVzc2FnZSI6IkJBaHBBOXRtSWc9PSIsImV4cCI6bnVsbCwicHVyIjoiYmxvYl9pZCJ9fQ==--7c7a8bde44a865e174ce625832107f935d8e58e8/eyJfcmFpbHMiOnsibWVzc2FnZSI6IkJBaDdCem9MWm05eWJXRjBTU0lJYW5CbkJqb0dSVlE2RkhKbGMybDZaVjkwYjE5c2FXMXBkRnNIYVFMMEFXa0NHZ0U9IiwiZXhwIjpudWxsLCJwdXIiOiJ2YXJpYXRpb24ifX0=--85be28ec3a7cab08802f249aa9aa89ca0a29bedc/RFtFbO72nHI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1" descr="https://contenta.info/rails/active_storage/representations/redirect/eyJfcmFpbHMiOnsibWVzc2FnZSI6IkJBaHBBOXRtSWc9PSIsImV4cCI6bnVsbCwicHVyIjoiYmxvYl9pZCJ9fQ==--7c7a8bde44a865e174ce625832107f935d8e58e8/eyJfcmFpbHMiOnsibWVzc2FnZSI6IkJBaDdCem9MWm05eWJXRjBTU0lJYW5CbkJqb0dSVlE2RkhKbGMybDZaVjkwYjE5c2FXMXBkRnNIYVFMMEFXa0NHZ0U9IiwiZXhwIjpudWxsLCJwdXIiOiJ2YXJpYXRpb24ifX0=--85be28ec3a7cab08802f249aa9aa89ca0a29bedc/RFtFbO72nHI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3" descr="https://contenta.info/rails/active_storage/representations/redirect/eyJfcmFpbHMiOnsibWVzc2FnZSI6IkJBaHBBOXRtSWc9PSIsImV4cCI6bnVsbCwicHVyIjoiYmxvYl9pZCJ9fQ==--7c7a8bde44a865e174ce625832107f935d8e58e8/eyJfcmFpbHMiOnsibWVzc2FnZSI6IkJBaDdCem9MWm05eWJXRjBTU0lJYW5CbkJqb0dSVlE2RkhKbGMybDZaVjkwYjE5c2FXMXBkRnNIYVFMMEFXa0NHZ0U9IiwiZXhwIjpudWxsLCJwdXIiOiJ2YXJpYXRpb24ifX0=--85be28ec3a7cab08802f249aa9aa89ca0a29bedc/RFtFbO72nHI.jp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" descr="https://contenta.info/rails/active_storage/representations/redirect/eyJfcmFpbHMiOnsibWVzc2FnZSI6IkJBaHBBeUhqSVE9PSIsImV4cCI6bnVsbCwicHVyIjoiYmxvYl9pZCJ9fQ==--2a8e7db711da6d39fbd63974e9bf754502af8aee/eyJfcmFpbHMiOnsibWVzc2FnZSI6IkJBaDdCem9MWm05eWJXRjBTU0lJYW5CbkJqb0dSVlE2RkhKbGMybDZaVjkwYjE5c2FXMXBkRnNIYVFMMEFXa0NHZ0U9IiwiZXhwIjpudWxsLCJwdXIiOiJ2YXJpYXRpb24ifX0=--85be28ec3a7cab08802f249aa9aa89ca0a29bedc/1688651289072.jpg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contenta.info/rails/active_storage/representations/redirect/eyJfcmFpbHMiOnsibWVzc2FnZSI6IkJBaHBBeUhqSVE9PSIsImV4cCI6bnVsbCwicHVyIjoiYmxvYl9pZCJ9fQ==--2a8e7db711da6d39fbd63974e9bf754502af8aee/eyJfcmFpbHMiOnsibWVzc2FnZSI6IkJBaDdCem9MWm05eWJXRjBTU0lJYW5CbkJqb0dSVlE2RkhKbGMybDZaVjkwYjE5c2FXMXBkRnNIYVFMMEFXa0NHZ0U9IiwiZXhwIjpudWxsLCJwdXIiOiJ2YXJpYXRpb24ifX0=--85be28ec3a7cab08802f249aa9aa89ca0a29bedc/1688651289072.jpg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6" descr="https://contenta.info/rails/active_storage/representations/redirect/eyJfcmFpbHMiOnsibWVzc2FnZSI6IkJBaHBBeUhqSVE9PSIsImV4cCI6bnVsbCwicHVyIjoiYmxvYl9pZCJ9fQ==--2a8e7db711da6d39fbd63974e9bf754502af8aee/eyJfcmFpbHMiOnsibWVzc2FnZSI6IkJBaDdCem9MWm05eWJXRjBTU0lJYW5CbkJqb0dSVlE2RkhKbGMybDZaVjkwYjE5c2FXMXBkRnNIYVFMMEFXa0NHZ0U9IiwiZXhwIjpudWxsLCJwdXIiOiJ2YXJpYXRpb24ifX0=--85be28ec3a7cab08802f249aa9aa89ca0a29bedc/1688651289072.jpg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8" descr="https://contenta.info/rails/active_storage/representations/redirect/eyJfcmFpbHMiOnsibWVzc2FnZSI6IkJBaHBBeUhqSVE9PSIsImV4cCI6bnVsbCwicHVyIjoiYmxvYl9pZCJ9fQ==--2a8e7db711da6d39fbd63974e9bf754502af8aee/eyJfcmFpbHMiOnsibWVzc2FnZSI6IkJBaDdCem9MWm05eWJXRjBTU0lJYW5CbkJqb0dSVlE2RkhKbGMybDZaVjkwYjE5c2FXMXBkRnNIYVFMMEFXa0NHZ0U9IiwiZXhwIjpudWxsLCJwdXIiOiJ2YXJpYXRpb24ifX0=--85be28ec3a7cab08802f249aa9aa89ca0a29bedc/1688651289072.jpg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1483179"/>
            <a:ext cx="3270981" cy="2181080"/>
          </a:xfrm>
          <a:prstGeom prst="rect">
            <a:avLst/>
          </a:prstGeom>
        </p:spPr>
      </p:pic>
      <p:pic>
        <p:nvPicPr>
          <p:cNvPr id="1026" name="Picture 2" descr="https://sun9-32.userapi.com/impg/q9SBB9Rj2cGfRF5QMRmvZdYbzgB7HDPosvN_Jw/24UZGYXOTlo.jpg?size=2560x1707&amp;quality=95&amp;sign=9a69402b5a9e4611c8b7ccb66ca0ec77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976" y="1477035"/>
            <a:ext cx="3289409" cy="219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5.userapi.com/impg/R9czwmQ4JnZMS5hjxNkFZZUbI1LS0e-wEPQvZA/HkyUIpYXzvc.jpg?size=2560x1707&amp;quality=95&amp;sign=fce2fa8f6939cbf15988a92d17011470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855" y="3849078"/>
            <a:ext cx="3262530" cy="217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575" y="3849079"/>
            <a:ext cx="3262530" cy="217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8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oup 1"/>
          <p:cNvGrpSpPr/>
          <p:nvPr/>
        </p:nvGrpSpPr>
        <p:grpSpPr>
          <a:xfrm>
            <a:off x="0" y="6438600"/>
            <a:ext cx="12171600" cy="419400"/>
            <a:chOff x="0" y="6438600"/>
            <a:chExt cx="12171600" cy="419400"/>
          </a:xfrm>
        </p:grpSpPr>
        <p:sp>
          <p:nvSpPr>
            <p:cNvPr id="166" name="CustomShape 2"/>
            <p:cNvSpPr/>
            <p:nvPr/>
          </p:nvSpPr>
          <p:spPr>
            <a:xfrm>
              <a:off x="0" y="6578640"/>
              <a:ext cx="12171600" cy="27936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7" name="CustomShape 3"/>
            <p:cNvSpPr/>
            <p:nvPr/>
          </p:nvSpPr>
          <p:spPr>
            <a:xfrm>
              <a:off x="164160" y="6438600"/>
              <a:ext cx="11860920" cy="135720"/>
            </a:xfrm>
            <a:prstGeom prst="rect">
              <a:avLst/>
            </a:prstGeom>
            <a:solidFill>
              <a:srgbClr val="FFC00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68" name="CustomShape 4"/>
          <p:cNvSpPr/>
          <p:nvPr/>
        </p:nvSpPr>
        <p:spPr>
          <a:xfrm>
            <a:off x="318634" y="1427401"/>
            <a:ext cx="11625716" cy="1734900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050" dirty="0" smtClean="0"/>
              <a:t>31 января </a:t>
            </a:r>
            <a:r>
              <a:rPr lang="ru-RU" sz="1050" dirty="0"/>
              <a:t>библиотекари </a:t>
            </a:r>
            <a:r>
              <a:rPr lang="ru-RU" sz="1050" dirty="0" smtClean="0"/>
              <a:t>в д</a:t>
            </a:r>
            <a:r>
              <a:rPr lang="ru-RU" sz="1050" dirty="0"/>
              <a:t>. Липна </a:t>
            </a:r>
            <a:r>
              <a:rPr lang="ru-RU" sz="1050" dirty="0" smtClean="0"/>
              <a:t>провели </a:t>
            </a:r>
            <a:r>
              <a:rPr lang="ru-RU" sz="1050" dirty="0"/>
              <a:t>мастер-класс, где ребята получили возможность погрузиться в мир акварельной живописи и освоили несколько приемов по работе с акварелью </a:t>
            </a:r>
          </a:p>
          <a:p>
            <a:pPr algn="ctr">
              <a:lnSpc>
                <a:spcPct val="100000"/>
              </a:lnSpc>
            </a:pPr>
            <a:endParaRPr lang="ru-RU" sz="1050" dirty="0"/>
          </a:p>
          <a:p>
            <a:pPr algn="ctr">
              <a:lnSpc>
                <a:spcPct val="100000"/>
              </a:lnSpc>
            </a:pPr>
            <a:r>
              <a:rPr lang="ru-RU" sz="1050" dirty="0"/>
              <a:t>Библиотекари рассказали о важности чтения и о том, как закладки помогают сохранять место в книге, где читатель остановился. </a:t>
            </a:r>
            <a:r>
              <a:rPr lang="ru-RU" sz="1050" dirty="0"/>
              <a:t>Затем участники получили все необходимые материалы и начали </a:t>
            </a:r>
            <a:r>
              <a:rPr lang="ru-RU" sz="1050" dirty="0" smtClean="0"/>
              <a:t>творить</a:t>
            </a:r>
          </a:p>
          <a:p>
            <a:pPr algn="ctr">
              <a:lnSpc>
                <a:spcPct val="100000"/>
              </a:lnSpc>
            </a:pPr>
            <a:endParaRPr lang="ru-RU" sz="1050" dirty="0"/>
          </a:p>
          <a:p>
            <a:pPr algn="ctr">
              <a:lnSpc>
                <a:spcPct val="100000"/>
              </a:lnSpc>
            </a:pPr>
            <a:r>
              <a:rPr lang="ru-RU" sz="1050" dirty="0"/>
              <a:t>В результате получились яркие и красочные закладки, которые участники с гордостью забрали с собой. Они были рады тому, что смогли создать что-то своими руками и подарить своим книгам новых "книжных друзей"</a:t>
            </a:r>
          </a:p>
        </p:txBody>
      </p:sp>
      <p:pic>
        <p:nvPicPr>
          <p:cNvPr id="169" name="Рисунок 4"/>
          <p:cNvPicPr/>
          <p:nvPr/>
        </p:nvPicPr>
        <p:blipFill>
          <a:blip r:embed="rId3"/>
          <a:srcRect b="10981"/>
          <a:stretch/>
        </p:blipFill>
        <p:spPr>
          <a:xfrm>
            <a:off x="2520" y="0"/>
            <a:ext cx="3822120" cy="1308600"/>
          </a:xfrm>
          <a:prstGeom prst="rect">
            <a:avLst/>
          </a:prstGeom>
          <a:ln>
            <a:noFill/>
          </a:ln>
        </p:spPr>
      </p:pic>
      <p:sp>
        <p:nvSpPr>
          <p:cNvPr id="170" name="CustomShape 5"/>
          <p:cNvSpPr/>
          <p:nvPr/>
        </p:nvSpPr>
        <p:spPr>
          <a:xfrm>
            <a:off x="3824640" y="-11520"/>
            <a:ext cx="8364240" cy="1320120"/>
          </a:xfrm>
          <a:prstGeom prst="rect">
            <a:avLst/>
          </a:prstGeom>
          <a:solidFill>
            <a:srgbClr val="7C6EB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AutoShape 2" descr="https://contenta.info/rails/active_storage/blobs/redirect/eyJfcmFpbHMiOnsibWVzc2FnZSI6IkJBaHBBL2ErS1E9PSIsImV4cCI6bnVsbCwicHVyIjoiYmxvYl9pZCJ9fQ==--2494ba1320637dc915197a7a6d07b7815debf812/5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15962" y="70337"/>
            <a:ext cx="7174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В библиотеке КДЦ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д. Липна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состоялся мастер-класс по акварельной живописи</a:t>
            </a:r>
          </a:p>
          <a:p>
            <a:pPr algn="ctr"/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3279381"/>
            <a:ext cx="3920591" cy="29404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174" y="3279381"/>
            <a:ext cx="3922635" cy="29404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186817" y="3279381"/>
            <a:ext cx="3920592" cy="294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5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Рисунок 2"/>
          <p:cNvPicPr/>
          <p:nvPr/>
        </p:nvPicPr>
        <p:blipFill>
          <a:blip r:embed="rId2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00" name="Table 1"/>
          <p:cNvGraphicFramePr/>
          <p:nvPr>
            <p:extLst>
              <p:ext uri="{D42A27DB-BD31-4B8C-83A1-F6EECF244321}">
                <p14:modId xmlns:p14="http://schemas.microsoft.com/office/powerpoint/2010/main" val="2171112676"/>
              </p:ext>
            </p:extLst>
          </p:nvPr>
        </p:nvGraphicFramePr>
        <p:xfrm>
          <a:off x="115528" y="1683720"/>
          <a:ext cx="11907000" cy="4885995"/>
        </p:xfrm>
        <a:graphic>
          <a:graphicData uri="http://schemas.openxmlformats.org/drawingml/2006/table">
            <a:tbl>
              <a:tblPr/>
              <a:tblGrid>
                <a:gridCol w="385200"/>
                <a:gridCol w="3852000"/>
                <a:gridCol w="777240"/>
                <a:gridCol w="537120"/>
                <a:gridCol w="536760"/>
                <a:gridCol w="537120"/>
                <a:gridCol w="536760"/>
                <a:gridCol w="556200"/>
                <a:gridCol w="546480"/>
                <a:gridCol w="546840"/>
                <a:gridCol w="575280"/>
                <a:gridCol w="536760"/>
                <a:gridCol w="594720"/>
                <a:gridCol w="546480"/>
                <a:gridCol w="842040"/>
              </a:tblGrid>
              <a:tr h="226080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ЦЕЛЕВЫЕ ПОКАЗАТЕЛИ ПРОЕКТА НА 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Базовое значение</a:t>
                      </a:r>
                      <a:endParaRPr lang="ru-RU" sz="9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План/Факт (Прогноз*) (1/1)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4946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01.02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solidFill>
                      <a:srgbClr val="FFFF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01.03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01.04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01.05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01.06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01.07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01.08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01.09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01.10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01.11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01.12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248352">
                <a:tc gridSpan="15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6420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специалистов сферы культуры, повысивших квалификацию на базе Центров непрерывного образования и повышения квалификации творческих и управленческих кадров в сфере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культуры 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solidFill>
                      <a:srgbClr val="FFFF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1743/ </a:t>
                      </a: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1741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solidFill>
                      <a:srgbClr val="FFFF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1751/ 1751*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1786/ 1786*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1821/ 1821*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1866/ 1866*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1946/ 1946*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1996/ 1996*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2016/ 2016*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1E1C11"/>
                          </a:solidFill>
                          <a:latin typeface="Roboto"/>
                          <a:ea typeface="Roboto"/>
                        </a:rPr>
                        <a:t>2086/ 2086*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2116/ 2116* 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2166/ 2166*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latin typeface="Arial"/>
                        </a:rPr>
                        <a:t>2 196*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17128">
                <a:tc gridSpan="15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586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поддержанных творческих инициатив и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проектов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59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59*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59*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59*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 59*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59*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59*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 59*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59*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  59*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78/ 78*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78*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586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любительских творческих коллективов, получивших </a:t>
                      </a:r>
                      <a:r>
                        <a:rPr lang="ru-RU" sz="9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грантовую</a:t>
                      </a: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поддержку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38*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929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грантов некоммерческим организациям на творческие проекты, направленные на укрепление российской идентичности на основе </a:t>
                      </a:r>
                      <a:r>
                        <a:rPr lang="ru-RU" sz="9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духовнонравственных</a:t>
                      </a: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 культурных ценностей народов Российской Федерации, включая мероприятия, направленные на популяризацию русского языка и литературы, народных художественных промыслов и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ремесел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 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92015">
                <a:tc gridSpan="15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дополнительную поддержку со стороны государства в развитии добровольческой (волонтерской) деятельности, что позволяет реализовывать социально-значимые проекты в сфере культуры и сохранения объектов культурного наследия (памятников истории и культуры) народов Российской Федерации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402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граждан, принимающих участие в добровольческой деятельности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3071/ </a:t>
                      </a: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3542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3101/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3131/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3161/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3191/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3221/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3251/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3281/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3311/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3341/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3371/ 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3542*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01" name="Table 2"/>
          <p:cNvGraphicFramePr/>
          <p:nvPr>
            <p:extLst>
              <p:ext uri="{D42A27DB-BD31-4B8C-83A1-F6EECF244321}">
                <p14:modId xmlns:p14="http://schemas.microsoft.com/office/powerpoint/2010/main" val="2660538898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68 130,9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2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01.02.2024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chemeClr val="bg1"/>
                </a:solidFill>
                <a:latin typeface="Roboto"/>
                <a:ea typeface="Roboto"/>
              </a:rPr>
              <a:t>0,0</a:t>
            </a:r>
            <a:r>
              <a:rPr lang="en-US" sz="1400" spc="-1" dirty="0" smtClean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</a:t>
            </a:r>
            <a:r>
              <a:rPr lang="ru-RU" sz="1400" spc="-1" dirty="0" smtClean="0">
                <a:solidFill>
                  <a:schemeClr val="bg1"/>
                </a:solidFill>
                <a:latin typeface="Roboto"/>
                <a:ea typeface="Roboto"/>
              </a:rPr>
              <a:t>(0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03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04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05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06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07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8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09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10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11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12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13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19719</TotalTime>
  <Words>5068</Words>
  <Application>Microsoft Office PowerPoint</Application>
  <PresentationFormat>Произвольный</PresentationFormat>
  <Paragraphs>815</Paragraphs>
  <Slides>22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DejaVu Sans</vt:lpstr>
      <vt:lpstr>PT Sans</vt:lpstr>
      <vt:lpstr>Roboto</vt:lpstr>
      <vt:lpstr>StarSymbol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Ерохина А.А.</dc:creator>
  <dc:description/>
  <cp:lastModifiedBy>Пользователь Windows</cp:lastModifiedBy>
  <cp:revision>1700</cp:revision>
  <cp:lastPrinted>2023-11-08T09:46:15Z</cp:lastPrinted>
  <dcterms:created xsi:type="dcterms:W3CDTF">2020-12-22T06:53:00Z</dcterms:created>
  <dcterms:modified xsi:type="dcterms:W3CDTF">2024-02-09T07:29:23Z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DocSecurity">
    <vt:i4>0</vt:i4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11</vt:i4>
  </property>
  <property fmtid="{D5CDD505-2E9C-101B-9397-08002B2CF9AE}" pid="9" name="PresentationFormat">
    <vt:lpwstr>Произвольный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24</vt:i4>
  </property>
</Properties>
</file>