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340" r:id="rId3"/>
    <p:sldId id="351" r:id="rId4"/>
    <p:sldId id="343" r:id="rId5"/>
    <p:sldId id="344" r:id="rId6"/>
    <p:sldId id="345" r:id="rId7"/>
    <p:sldId id="352" r:id="rId8"/>
    <p:sldId id="346" r:id="rId9"/>
    <p:sldId id="338" r:id="rId10"/>
    <p:sldId id="339" r:id="rId11"/>
    <p:sldId id="266" r:id="rId12"/>
    <p:sldId id="267" r:id="rId13"/>
    <p:sldId id="268" r:id="rId14"/>
    <p:sldId id="347" r:id="rId15"/>
    <p:sldId id="270" r:id="rId16"/>
    <p:sldId id="271" r:id="rId17"/>
    <p:sldId id="341" r:id="rId18"/>
    <p:sldId id="272" r:id="rId19"/>
    <p:sldId id="350" r:id="rId20"/>
    <p:sldId id="342" r:id="rId21"/>
    <p:sldId id="348" r:id="rId22"/>
    <p:sldId id="275" r:id="rId23"/>
    <p:sldId id="276" r:id="rId24"/>
    <p:sldId id="277" r:id="rId25"/>
    <p:sldId id="278" r:id="rId26"/>
    <p:sldId id="300" r:id="rId27"/>
  </p:sldIdLst>
  <p:sldSz cx="12190413" cy="6859588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7"/>
    <a:srgbClr val="68C695"/>
    <a:srgbClr val="45B97C"/>
    <a:srgbClr val="5530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5538" autoAdjust="0"/>
  </p:normalViewPr>
  <p:slideViewPr>
    <p:cSldViewPr snapToGrid="0">
      <p:cViewPr varScale="1">
        <p:scale>
          <a:sx n="111" d="100"/>
          <a:sy n="111" d="100"/>
        </p:scale>
        <p:origin x="552" y="18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1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2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 </a:t>
            </a:r>
          </a:p>
        </p:txBody>
      </p:sp>
      <p:sp>
        <p:nvSpPr>
          <p:cNvPr id="43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A5266E03-2CB8-4EC3-9062-CE97FE76379B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785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A5266E03-2CB8-4EC3-9062-CE97FE76379B}" type="slidenum">
              <a:rPr lang="ru-RU" sz="1400" b="0" strike="noStrike" spc="-1" smtClean="0">
                <a:latin typeface="Times New Roman"/>
              </a:rPr>
              <a:t>5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79821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52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C584CE24-57A5-41CF-A0E6-48867FC81319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18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512120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56F8838-DBD9-4B43-B2A1-9D0F997030D4}" type="slidenum">
              <a:rPr lang="ru-RU" sz="1400" b="0" strike="noStrike" spc="-1" smtClean="0">
                <a:latin typeface="Times New Roman"/>
              </a:rPr>
              <a:pPr algn="r"/>
              <a:t>19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0407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B56F8838-DBD9-4B43-B2A1-9D0F997030D4}" type="slidenum">
              <a:rPr lang="ru-RU" sz="1400" b="0" strike="noStrike" spc="-1" smtClean="0">
                <a:latin typeface="Times New Roman"/>
              </a:rPr>
              <a:pPr algn="r"/>
              <a:t>20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9848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4400" cy="48078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58" name="CustomShape 3"/>
          <p:cNvSpPr/>
          <p:nvPr/>
        </p:nvSpPr>
        <p:spPr>
          <a:xfrm>
            <a:off x="4278960" y="10157400"/>
            <a:ext cx="3277440" cy="53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66A546A1-5396-4446-A4BF-FEAC3929C1F1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21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14939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55650"/>
            <a:ext cx="6610350" cy="3719513"/>
          </a:xfrm>
          <a:prstGeom prst="rect">
            <a:avLst/>
          </a:prstGeom>
        </p:spPr>
      </p:sp>
      <p:sp>
        <p:nvSpPr>
          <p:cNvPr id="460" name="PlaceHolder 2"/>
          <p:cNvSpPr>
            <a:spLocks noGrp="1"/>
          </p:cNvSpPr>
          <p:nvPr>
            <p:ph type="body"/>
          </p:nvPr>
        </p:nvSpPr>
        <p:spPr>
          <a:xfrm>
            <a:off x="679680" y="4716720"/>
            <a:ext cx="5433480" cy="4463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61" name="CustomShape 3"/>
          <p:cNvSpPr/>
          <p:nvPr/>
        </p:nvSpPr>
        <p:spPr>
          <a:xfrm>
            <a:off x="3847680" y="9433440"/>
            <a:ext cx="2945520" cy="49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2C4D9122-11ED-402D-A2B5-5E6F1243EBF9}" type="slidenum">
              <a:rPr lang="ru-RU" sz="13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26</a:t>
            </a:fld>
            <a:endParaRPr lang="ru-RU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8115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55650"/>
            <a:ext cx="6611938" cy="3721100"/>
          </a:xfrm>
          <a:prstGeom prst="rect">
            <a:avLst/>
          </a:prstGeom>
        </p:spPr>
      </p:sp>
      <p:sp>
        <p:nvSpPr>
          <p:cNvPr id="503" name="PlaceHolder 2"/>
          <p:cNvSpPr>
            <a:spLocks noGrp="1"/>
          </p:cNvSpPr>
          <p:nvPr>
            <p:ph type="body"/>
          </p:nvPr>
        </p:nvSpPr>
        <p:spPr>
          <a:xfrm>
            <a:off x="679680" y="4716720"/>
            <a:ext cx="5434920" cy="446508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504" name="CustomShape 3"/>
          <p:cNvSpPr/>
          <p:nvPr/>
        </p:nvSpPr>
        <p:spPr>
          <a:xfrm>
            <a:off x="3847680" y="9433440"/>
            <a:ext cx="2946960" cy="493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7FAD2799-8C23-4D0C-A7E7-BFEAA0BED3A5}" type="slidenum">
              <a:rPr lang="ru-RU" sz="13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9</a:t>
            </a:fld>
            <a:endParaRPr lang="ru-RU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1872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55650"/>
            <a:ext cx="6610350" cy="3719513"/>
          </a:xfrm>
          <a:prstGeom prst="rect">
            <a:avLst/>
          </a:prstGeom>
        </p:spPr>
      </p:sp>
      <p:sp>
        <p:nvSpPr>
          <p:cNvPr id="430" name="PlaceHolder 2"/>
          <p:cNvSpPr>
            <a:spLocks noGrp="1"/>
          </p:cNvSpPr>
          <p:nvPr>
            <p:ph type="body"/>
          </p:nvPr>
        </p:nvSpPr>
        <p:spPr>
          <a:xfrm>
            <a:off x="679680" y="4716720"/>
            <a:ext cx="5433480" cy="44636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31" name="CustomShape 3"/>
          <p:cNvSpPr/>
          <p:nvPr/>
        </p:nvSpPr>
        <p:spPr>
          <a:xfrm>
            <a:off x="3847680" y="9433440"/>
            <a:ext cx="2945520" cy="491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D4E7EF1D-886F-4440-AD78-E1C9897D81DA}" type="slidenum">
              <a:rPr lang="ru-RU" sz="13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10</a:t>
            </a:fld>
            <a:endParaRPr lang="ru-RU" sz="13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5726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>
              <a:latin typeface="Arial"/>
            </a:endParaRPr>
          </a:p>
        </p:txBody>
      </p:sp>
      <p:sp>
        <p:nvSpPr>
          <p:cNvPr id="437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9D975FC9-2C71-4FAA-9813-2B5250E6D0B5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12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4051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0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B269EE4-72B7-4D5B-B0CE-8B217E50B14B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13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4229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0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B269EE4-72B7-4D5B-B0CE-8B217E50B14B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14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9886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6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41AEC610-4543-48BE-A113-B2B5E5D493D8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15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3242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9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AEF96C0-FC99-4A00-895D-02BA64351862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16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946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9075" y="812800"/>
            <a:ext cx="7119938" cy="4006850"/>
          </a:xfrm>
          <a:prstGeom prst="rect">
            <a:avLst/>
          </a:prstGeom>
        </p:spPr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6200" cy="4809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ru-RU" sz="2000" b="0" strike="noStrike" spc="-1" dirty="0">
              <a:latin typeface="Arial"/>
            </a:endParaRPr>
          </a:p>
        </p:txBody>
      </p:sp>
      <p:sp>
        <p:nvSpPr>
          <p:cNvPr id="449" name="CustomShape 3"/>
          <p:cNvSpPr/>
          <p:nvPr/>
        </p:nvSpPr>
        <p:spPr>
          <a:xfrm>
            <a:off x="4278960" y="10157400"/>
            <a:ext cx="3279240" cy="53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</a:pPr>
            <a:fld id="{FAEF96C0-FC99-4A00-895D-02BA64351862}" type="slidenum">
              <a:rPr lang="ru-RU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17</a:t>
            </a:fld>
            <a:endParaRPr lang="ru-RU" sz="14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802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064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800"/>
            <a:ext cx="1097064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80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240" y="368280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8920" y="160488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8000" y="160488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80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8920" y="368280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8000" y="3682800"/>
            <a:ext cx="353232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880"/>
            <a:ext cx="10970640" cy="39780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064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0640" cy="5309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80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240" y="368280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240" y="1604880"/>
            <a:ext cx="535356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800"/>
            <a:ext cx="10970640" cy="1897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0640" cy="114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880"/>
            <a:ext cx="10970640" cy="3978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jpe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jpeg"/><Relationship Id="rId15" Type="http://schemas.openxmlformats.org/officeDocument/2006/relationships/image" Target="../media/image43.png"/><Relationship Id="rId23" Type="http://schemas.openxmlformats.org/officeDocument/2006/relationships/image" Target="../media/image51.jpe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Relationship Id="rId14" Type="http://schemas.openxmlformats.org/officeDocument/2006/relationships/image" Target="../media/image42.jpeg"/><Relationship Id="rId22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-1834920" y="8273160"/>
            <a:ext cx="193680" cy="36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PT Sans"/>
                <a:ea typeface="Arial"/>
              </a:rPr>
              <a:t>.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45" name="Table 2"/>
          <p:cNvGraphicFramePr/>
          <p:nvPr>
            <p:extLst>
              <p:ext uri="{D42A27DB-BD31-4B8C-83A1-F6EECF244321}">
                <p14:modId xmlns:p14="http://schemas.microsoft.com/office/powerpoint/2010/main" val="1208601462"/>
              </p:ext>
            </p:extLst>
          </p:nvPr>
        </p:nvGraphicFramePr>
        <p:xfrm>
          <a:off x="843840" y="2375280"/>
          <a:ext cx="4979520" cy="579120"/>
        </p:xfrm>
        <a:graphic>
          <a:graphicData uri="http://schemas.openxmlformats.org/drawingml/2006/table">
            <a:tbl>
              <a:tblPr/>
              <a:tblGrid>
                <a:gridCol w="2016000"/>
                <a:gridCol w="2963520"/>
              </a:tblGrid>
              <a:tr h="5788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6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600" b="1" strike="noStrike" kern="1200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324 553,5 тыс</a:t>
                      </a:r>
                      <a:r>
                        <a:rPr lang="ru-RU" sz="1600" b="1" strike="noStrike" kern="1200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. рублей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600" b="1" strike="noStrike" kern="1200" spc="-1" dirty="0">
                        <a:solidFill>
                          <a:srgbClr val="7C6EB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6" name="CustomShape 3"/>
          <p:cNvSpPr/>
          <p:nvPr/>
        </p:nvSpPr>
        <p:spPr>
          <a:xfrm>
            <a:off x="1009800" y="3023280"/>
            <a:ext cx="3764160" cy="99900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01.03.2024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 1 804,2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0,6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%)</a:t>
            </a:r>
            <a:endParaRPr lang="ru-RU" sz="1400" b="0" strike="noStrike" spc="-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47" name="Table 4"/>
          <p:cNvGraphicFramePr/>
          <p:nvPr>
            <p:extLst>
              <p:ext uri="{D42A27DB-BD31-4B8C-83A1-F6EECF244321}">
                <p14:modId xmlns:p14="http://schemas.microsoft.com/office/powerpoint/2010/main" val="859193035"/>
              </p:ext>
            </p:extLst>
          </p:nvPr>
        </p:nvGraphicFramePr>
        <p:xfrm>
          <a:off x="6172560" y="1792440"/>
          <a:ext cx="5622840" cy="2990640"/>
        </p:xfrm>
        <a:graphic>
          <a:graphicData uri="http://schemas.openxmlformats.org/drawingml/2006/table">
            <a:tbl>
              <a:tblPr/>
              <a:tblGrid>
                <a:gridCol w="1795680"/>
                <a:gridCol w="1366560"/>
                <a:gridCol w="1182600"/>
                <a:gridCol w="1278000"/>
              </a:tblGrid>
              <a:tr h="57924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3 </a:t>
                      </a:r>
                      <a:r>
                        <a:rPr lang="ru-RU" sz="18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региональных проекта</a:t>
                      </a:r>
                      <a:endParaRPr lang="ru-RU" sz="18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8568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Культурная среда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Показатели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2/0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Бюджет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255 678,8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Касса- 0,7 %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Результаты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7/0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</a:tr>
              <a:tr h="7009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Творческие люди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Показатели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5/0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Бюджет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+mn-ea"/>
                        </a:rPr>
                        <a:t>68144,7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600" b="0" strike="noStrike" spc="-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+mn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Касса- 0,1%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Результаты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10/0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</a:tr>
              <a:tr h="8535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Цифровая культура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Показатели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2/0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Бюджет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730,0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Касса- </a:t>
                      </a:r>
                      <a:r>
                        <a:rPr lang="ru-RU" sz="1000" b="1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12,3 </a:t>
                      </a:r>
                      <a:r>
                        <a:rPr lang="ru-RU" sz="1000" b="1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%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Результаты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3/0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4472C4"/>
                      </a:solidFill>
                    </a:lnL>
                    <a:lnR w="12240">
                      <a:solidFill>
                        <a:srgbClr val="4472C4"/>
                      </a:solidFill>
                    </a:lnR>
                    <a:lnT w="12240">
                      <a:solidFill>
                        <a:srgbClr val="4472C4"/>
                      </a:solidFill>
                    </a:lnT>
                    <a:lnB w="12240">
                      <a:solidFill>
                        <a:srgbClr val="4472C4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48" name="Рисунок 9"/>
          <p:cNvPicPr/>
          <p:nvPr/>
        </p:nvPicPr>
        <p:blipFill>
          <a:blip r:embed="rId2"/>
          <a:srcRect l="2185" t="6304" r="1816" b="6171"/>
          <a:stretch/>
        </p:blipFill>
        <p:spPr>
          <a:xfrm>
            <a:off x="74160" y="288000"/>
            <a:ext cx="5687280" cy="1405440"/>
          </a:xfrm>
          <a:prstGeom prst="rect">
            <a:avLst/>
          </a:prstGeom>
          <a:ln>
            <a:noFill/>
          </a:ln>
        </p:spPr>
      </p:pic>
      <p:graphicFrame>
        <p:nvGraphicFramePr>
          <p:cNvPr id="49" name="Table 5"/>
          <p:cNvGraphicFramePr/>
          <p:nvPr>
            <p:extLst>
              <p:ext uri="{D42A27DB-BD31-4B8C-83A1-F6EECF244321}">
                <p14:modId xmlns:p14="http://schemas.microsoft.com/office/powerpoint/2010/main" val="3751823525"/>
              </p:ext>
            </p:extLst>
          </p:nvPr>
        </p:nvGraphicFramePr>
        <p:xfrm>
          <a:off x="986760" y="4656600"/>
          <a:ext cx="4612320" cy="1872720"/>
        </p:xfrm>
        <a:graphic>
          <a:graphicData uri="http://schemas.openxmlformats.org/drawingml/2006/table">
            <a:tbl>
              <a:tblPr/>
              <a:tblGrid>
                <a:gridCol w="4097520"/>
                <a:gridCol w="514800"/>
              </a:tblGrid>
              <a:tr h="82260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5400" b="1" strike="noStrike" kern="1200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10</a:t>
                      </a:r>
                      <a:endParaRPr lang="ru-RU" sz="5400" b="1" strike="noStrike" kern="1200" spc="-1" dirty="0">
                        <a:solidFill>
                          <a:srgbClr val="7C6EB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7164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080" marR="716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  <a:tr h="95832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600" b="1" strike="noStrike" kern="1200" spc="-1" dirty="0" err="1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инфоповодов</a:t>
                      </a:r>
                      <a:r>
                        <a:rPr lang="ru-RU" sz="1600" b="1" strike="noStrike" kern="1200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 </a:t>
                      </a:r>
                      <a:r>
                        <a:rPr lang="ru-RU" sz="1600" b="1" strike="noStrike" kern="1200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за февраль 2024 год</a:t>
                      </a:r>
                      <a:endParaRPr lang="ru-RU" sz="1600" b="1" strike="noStrike" kern="1200" spc="-1" dirty="0">
                        <a:solidFill>
                          <a:srgbClr val="7C6EB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600" b="1" strike="noStrike" kern="1200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в системе СРК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</a:pPr>
                      <a:r>
                        <a:rPr lang="ru-RU" sz="1600" b="1" strike="noStrike" kern="1200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  <a:cs typeface="+mn-cs"/>
                        </a:rPr>
                        <a:t>АНО «Национальные приоритеты»</a:t>
                      </a:r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080" marR="9108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1"/>
          <p:cNvGrpSpPr/>
          <p:nvPr/>
        </p:nvGrpSpPr>
        <p:grpSpPr>
          <a:xfrm>
            <a:off x="0" y="6438600"/>
            <a:ext cx="12171600" cy="419400"/>
            <a:chOff x="0" y="6438600"/>
            <a:chExt cx="12171600" cy="419400"/>
          </a:xfrm>
        </p:grpSpPr>
        <p:sp>
          <p:nvSpPr>
            <p:cNvPr id="166" name="CustomShape 2"/>
            <p:cNvSpPr/>
            <p:nvPr/>
          </p:nvSpPr>
          <p:spPr>
            <a:xfrm>
              <a:off x="0" y="6578640"/>
              <a:ext cx="12171600" cy="27936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167" name="CustomShape 3"/>
            <p:cNvSpPr/>
            <p:nvPr/>
          </p:nvSpPr>
          <p:spPr>
            <a:xfrm>
              <a:off x="164160" y="6438600"/>
              <a:ext cx="11860920" cy="135720"/>
            </a:xfrm>
            <a:prstGeom prst="rect">
              <a:avLst/>
            </a:prstGeom>
            <a:solidFill>
              <a:srgbClr val="FFC00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68" name="CustomShape 4"/>
          <p:cNvSpPr/>
          <p:nvPr/>
        </p:nvSpPr>
        <p:spPr>
          <a:xfrm>
            <a:off x="3584783" y="1427401"/>
            <a:ext cx="5006768" cy="4973265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ctr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ru-RU" sz="1200" dirty="0"/>
              <a:t>	</a:t>
            </a:r>
            <a:r>
              <a:rPr lang="ru-RU" sz="1200" dirty="0" smtClean="0"/>
              <a:t>В </a:t>
            </a:r>
            <a:r>
              <a:rPr lang="ru-RU" sz="1200" dirty="0"/>
              <a:t>Выставочном зале Гороховецкого историко-архитектурного музея 8 февраля 2024 года открылась выставка, которая в одной экспозиции объединила классическую живопись и современную скульптуру. Это возможность для молодых художников представить свои работы на суд не только гостей города, но и профессионалов и любителей художественного творчества.</a:t>
            </a:r>
          </a:p>
          <a:p>
            <a:pPr algn="just">
              <a:lnSpc>
                <a:spcPct val="130000"/>
              </a:lnSpc>
            </a:pPr>
            <a:r>
              <a:rPr lang="ru-RU" sz="1200" dirty="0" smtClean="0"/>
              <a:t>	Впервые </a:t>
            </a:r>
            <a:r>
              <a:rPr lang="ru-RU" sz="1200" dirty="0"/>
              <a:t>молодые члены Союза художников России города Владимира заявили о себе на главной выставочной площадке Гороховецкого музея.</a:t>
            </a:r>
          </a:p>
          <a:p>
            <a:pPr algn="just">
              <a:lnSpc>
                <a:spcPct val="130000"/>
              </a:lnSpc>
            </a:pPr>
            <a:r>
              <a:rPr lang="ru-RU" sz="1200" dirty="0" smtClean="0"/>
              <a:t>	Организаторами </a:t>
            </a:r>
            <a:r>
              <a:rPr lang="ru-RU" sz="1200" dirty="0"/>
              <a:t>выступили Гороховецкий историко-архитектурный музей, Центр пропаганды изобразительного искусства, областное отделение Союза художников России при поддержке Министерства культуры Владимирской области.</a:t>
            </a:r>
          </a:p>
        </p:txBody>
      </p:sp>
      <p:pic>
        <p:nvPicPr>
          <p:cNvPr id="169" name="Рисунок 4"/>
          <p:cNvPicPr/>
          <p:nvPr/>
        </p:nvPicPr>
        <p:blipFill>
          <a:blip r:embed="rId3"/>
          <a:srcRect b="10981"/>
          <a:stretch/>
        </p:blipFill>
        <p:spPr>
          <a:xfrm>
            <a:off x="2520" y="0"/>
            <a:ext cx="3822120" cy="1308600"/>
          </a:xfrm>
          <a:prstGeom prst="rect">
            <a:avLst/>
          </a:prstGeom>
          <a:ln>
            <a:noFill/>
          </a:ln>
        </p:spPr>
      </p:pic>
      <p:sp>
        <p:nvSpPr>
          <p:cNvPr id="170" name="CustomShape 5"/>
          <p:cNvSpPr/>
          <p:nvPr/>
        </p:nvSpPr>
        <p:spPr>
          <a:xfrm>
            <a:off x="3824640" y="-11520"/>
            <a:ext cx="8364240" cy="1320120"/>
          </a:xfrm>
          <a:prstGeom prst="rect">
            <a:avLst/>
          </a:prstGeom>
          <a:solidFill>
            <a:srgbClr val="7C6EB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AutoShape 2" descr="https://contenta.info/rails/active_storage/blobs/redirect/eyJfcmFpbHMiOnsibWVzc2FnZSI6IkJBaHBBL2ErS1E9PSIsImV4cCI6bnVsbCwicHVyIjoiYmxvYl9pZCJ9fQ==--2494ba1320637dc915197a7a6d07b7815debf812/5_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15962" y="70337"/>
            <a:ext cx="7174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В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Гороховце открылась областная 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молодежная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выставка «</a:t>
            </a:r>
            <a:r>
              <a:rPr lang="ru-RU" b="1" i="1" dirty="0">
                <a:solidFill>
                  <a:schemeClr val="bg1">
                    <a:lumMod val="95000"/>
                  </a:schemeClr>
                </a:solidFill>
              </a:rPr>
              <a:t>Глазами </a:t>
            </a:r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</a:rPr>
              <a:t>молодых художников»</a:t>
            </a:r>
          </a:p>
          <a:p>
            <a:pPr algn="ctr"/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60" y="1427400"/>
            <a:ext cx="3245790" cy="24343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705" y="3959885"/>
            <a:ext cx="3254375" cy="24407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5" y="3959885"/>
            <a:ext cx="3245790" cy="24343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969" y="1433315"/>
            <a:ext cx="3250111" cy="243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5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Рисунок 2"/>
          <p:cNvPicPr/>
          <p:nvPr/>
        </p:nvPicPr>
        <p:blipFill>
          <a:blip r:embed="rId2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00" name="Table 1"/>
          <p:cNvGraphicFramePr/>
          <p:nvPr>
            <p:extLst>
              <p:ext uri="{D42A27DB-BD31-4B8C-83A1-F6EECF244321}">
                <p14:modId xmlns:p14="http://schemas.microsoft.com/office/powerpoint/2010/main" val="2806652736"/>
              </p:ext>
            </p:extLst>
          </p:nvPr>
        </p:nvGraphicFramePr>
        <p:xfrm>
          <a:off x="115528" y="1683720"/>
          <a:ext cx="11907000" cy="4885995"/>
        </p:xfrm>
        <a:graphic>
          <a:graphicData uri="http://schemas.openxmlformats.org/drawingml/2006/table">
            <a:tbl>
              <a:tblPr/>
              <a:tblGrid>
                <a:gridCol w="385200"/>
                <a:gridCol w="3852000"/>
                <a:gridCol w="777240"/>
                <a:gridCol w="537120"/>
                <a:gridCol w="536760"/>
                <a:gridCol w="537120"/>
                <a:gridCol w="536760"/>
                <a:gridCol w="556200"/>
                <a:gridCol w="546480"/>
                <a:gridCol w="546840"/>
                <a:gridCol w="575280"/>
                <a:gridCol w="536760"/>
                <a:gridCol w="594720"/>
                <a:gridCol w="546480"/>
                <a:gridCol w="842040"/>
              </a:tblGrid>
              <a:tr h="226080"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ЦЕЛЕВЫЕ ПОКАЗАТЕЛИ ПРОЕКТА НА 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Базовое значение</a:t>
                      </a:r>
                      <a:endParaRPr lang="ru-RU" sz="9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План/Факт (Прогноз*) (1/1)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49464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01.02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01.03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01.04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01.05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01.06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01.07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01.08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01.09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01.10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01.11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01.12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248352">
                <a:tc gridSpan="15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64202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специалистов сферы культуры, повысивших квалификацию на базе Центров непрерывного образования и повышения квалификации творческих и управленческих кадров в сфере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культуры 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1743/ </a:t>
                      </a: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1741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1751/ 1764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1786/ 1786*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1821/ 1821*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1866/ 1866*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1946/ 1946*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1996/ 1996*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2016/ 2016*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1E1C11"/>
                          </a:solidFill>
                          <a:latin typeface="Roboto"/>
                          <a:ea typeface="Roboto"/>
                        </a:rPr>
                        <a:t>2086/ 2086*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2116/ 2116* 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2166/ 2166*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latin typeface="Arial"/>
                        </a:rPr>
                        <a:t>2 196*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17128">
                <a:tc gridSpan="15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586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поддержанных творческих инициатив и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проектов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59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60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60*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60*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 60*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60*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60*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 60*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60*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59/   60*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78/ 78*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78*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586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любительских творческих коллективов, получивших </a:t>
                      </a:r>
                      <a:r>
                        <a:rPr lang="ru-RU" sz="9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грантовую</a:t>
                      </a: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поддержку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30/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38*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9295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грантов некоммерческим организациям на творческие проекты, направленные на укрепление российской идентичности на основе </a:t>
                      </a:r>
                      <a:r>
                        <a:rPr lang="ru-RU" sz="9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духовнонравственных</a:t>
                      </a: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 культурных ценностей народов Российской Федерации, включая мероприятия, направленные на популяризацию русского языка и литературы, народных художественных промыслов и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ремесел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25/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25*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30*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92015">
                <a:tc gridSpan="15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дополнительную поддержку со стороны государства в развитии добровольческой (волонтерской) деятельности, что позволяет реализовывать социально-значимые проекты в сфере культуры и сохранения объектов культурного наследия (памятников истории и культуры) народов Российской Федерации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402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9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граждан, принимающих участие в добровольческой деятельности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3071/ </a:t>
                      </a: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3542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3101/ 3680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3131/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3161/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3191/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3221/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3251/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3281/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3311/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3341/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3371/ 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3680*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01" name="Table 2"/>
          <p:cNvGraphicFramePr/>
          <p:nvPr>
            <p:extLst>
              <p:ext uri="{D42A27DB-BD31-4B8C-83A1-F6EECF244321}">
                <p14:modId xmlns:p14="http://schemas.microsoft.com/office/powerpoint/2010/main" val="2454788386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68 144,7</a:t>
                      </a:r>
                      <a:r>
                        <a:rPr lang="ru-RU" sz="1300" b="1" strike="noStrike" spc="-1" baseline="0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02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51,6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(0,1%)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03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04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05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06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07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08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09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10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11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12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13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16" name="Table 1"/>
          <p:cNvGraphicFramePr/>
          <p:nvPr>
            <p:extLst>
              <p:ext uri="{D42A27DB-BD31-4B8C-83A1-F6EECF244321}">
                <p14:modId xmlns:p14="http://schemas.microsoft.com/office/powerpoint/2010/main" val="2642252901"/>
              </p:ext>
            </p:extLst>
          </p:nvPr>
        </p:nvGraphicFramePr>
        <p:xfrm>
          <a:off x="217440" y="1579530"/>
          <a:ext cx="11873160" cy="4450080"/>
        </p:xfrm>
        <a:graphic>
          <a:graphicData uri="http://schemas.openxmlformats.org/drawingml/2006/table">
            <a:tbl>
              <a:tblPr/>
              <a:tblGrid>
                <a:gridCol w="394560"/>
                <a:gridCol w="3747960"/>
                <a:gridCol w="790920"/>
                <a:gridCol w="6939720"/>
              </a:tblGrid>
              <a:tr h="6238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1/7)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1127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1.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Повышена квалификация более 600 специалистов отрасли культуры (нарастающим итогом) на базе Центров непрерывного образования и повышения квалификации творческих и управленческих кадров в сфере культуры в период с 2019 по 2024 гг. (нарастающим итогом), человек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1764/2196</a:t>
                      </a:r>
                      <a:endParaRPr lang="ru-RU" sz="9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Информирование </a:t>
                      </a: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специалистов о зачисление на курсы повышения квалификации и сроках обучения осуществится после поступления уведомления от Министерства культуры РФ.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Повышение квалификации специалистов отрасли культуры Владимирской области проходит в соответствии с графиками Центров непрерывного образования и повышения квалификации творческих и управленческих кадров в сфере культуры.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 состоянию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на 01.02.2024 </a:t>
                      </a: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повышение квалификации прошли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23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человека. </a:t>
                      </a: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С учетом нарастающего итога всего с 2019 года повышение квалификации прошли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1764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человека.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2163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2.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Проведены областные конкурсные мероприятия среди учащихся образовательных учреждений культуры и искусства Владимирской области (нарастающим итогом),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kern="1200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  <a:cs typeface="+mn-cs"/>
                        </a:rPr>
                        <a:t>66/76</a:t>
                      </a:r>
                      <a:endParaRPr lang="ru-RU" sz="900" b="1" strike="noStrike" kern="1200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2023 году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запланировано проведение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16 </a:t>
                      </a: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областных конкурсных 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мероприятий среди учащихся образовательных учреждений культуры и искусства Владимирской области.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Подготовлен и утвержден </a:t>
                      </a: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приказ Министерства культуры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от 31.01.2024 № 6-н "Об утверждении Плана областных конкурсных мероприятий (конкурсах, фестивалях, олимпиадах) на 2024 год"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 состоянию на 01.03.2024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опубликованы итоги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проведения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 областных конкурсных мероприятия, в том числе регионального отборочного этапа Владимирской области в сфере культуры на Двадцать первые молодежные Дельфийские игры России.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Всего с начала года в областных конкурсных мероприятиях приняло участие: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- 287 учащихся;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- 5 гитарных ансамблей;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- 3 ансамбля ударных инструментов;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- 7 ансамблей исполнителей на балалайке;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- 5 ансамблей исполнителей на домре;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- 1 ансамбль духовых инструментов.</a:t>
                      </a: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17" name="CustomShape 2"/>
          <p:cNvSpPr/>
          <p:nvPr/>
        </p:nvSpPr>
        <p:spPr>
          <a:xfrm>
            <a:off x="217440" y="6381180"/>
            <a:ext cx="11623320" cy="4140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050" b="1" strike="noStrike" spc="-1" dirty="0">
                <a:solidFill>
                  <a:srgbClr val="0D0D0D"/>
                </a:solidFill>
                <a:latin typeface="Roboto"/>
                <a:ea typeface="Roboto"/>
              </a:rPr>
              <a:t>Участие </a:t>
            </a:r>
            <a:r>
              <a:rPr lang="ru-RU" sz="1050" b="1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12 </a:t>
            </a:r>
            <a:r>
              <a:rPr lang="ru-RU" sz="1050" b="1" strike="noStrike" spc="-1" dirty="0">
                <a:solidFill>
                  <a:srgbClr val="0D0D0D"/>
                </a:solidFill>
                <a:latin typeface="Roboto"/>
                <a:ea typeface="Roboto"/>
              </a:rPr>
              <a:t>МО: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Вахромеевское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Второвское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, Вязниковский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Гороховецкий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Гусь-Хрустальный район, Ковровский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Кольчугинский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Красносельское,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Меленковский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Селивановский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Собинский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 район, </a:t>
            </a:r>
            <a:r>
              <a:rPr lang="ru-RU" sz="1050" b="0" strike="noStrike" spc="-1" dirty="0" err="1" smtClean="0">
                <a:solidFill>
                  <a:srgbClr val="0D0D0D"/>
                </a:solidFill>
                <a:latin typeface="Roboto"/>
                <a:ea typeface="Roboto"/>
              </a:rPr>
              <a:t>Флорищинское</a:t>
            </a:r>
            <a:r>
              <a:rPr lang="ru-RU" sz="1050" b="0" strike="noStrike" spc="-1" dirty="0" smtClean="0">
                <a:solidFill>
                  <a:srgbClr val="0D0D0D"/>
                </a:solidFill>
                <a:latin typeface="Roboto"/>
                <a:ea typeface="Roboto"/>
              </a:rPr>
              <a:t>.</a:t>
            </a:r>
            <a:endParaRPr lang="ru-RU" sz="1050" b="0" strike="noStrike" spc="-1" dirty="0">
              <a:latin typeface="Arial"/>
            </a:endParaRPr>
          </a:p>
        </p:txBody>
      </p:sp>
      <p:sp>
        <p:nvSpPr>
          <p:cNvPr id="218" name="Line 3"/>
          <p:cNvSpPr/>
          <p:nvPr/>
        </p:nvSpPr>
        <p:spPr>
          <a:xfrm>
            <a:off x="285480" y="6381180"/>
            <a:ext cx="3576960" cy="9000"/>
          </a:xfrm>
          <a:prstGeom prst="line">
            <a:avLst/>
          </a:prstGeom>
          <a:ln w="9360">
            <a:solidFill>
              <a:srgbClr val="8D1D75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219" name="Table 4"/>
          <p:cNvGraphicFramePr/>
          <p:nvPr>
            <p:extLst>
              <p:ext uri="{D42A27DB-BD31-4B8C-83A1-F6EECF244321}">
                <p14:modId xmlns:p14="http://schemas.microsoft.com/office/powerpoint/2010/main" val="2150952156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68 144,7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20" name="CustomShape 5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01.03.2024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chemeClr val="bg1"/>
                </a:solidFill>
                <a:latin typeface="Roboto"/>
                <a:ea typeface="Roboto"/>
              </a:rPr>
              <a:t>51,6</a:t>
            </a:r>
            <a:r>
              <a:rPr lang="en-US" sz="1400" spc="-1" dirty="0" smtClean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</a:t>
            </a:r>
            <a:r>
              <a:rPr lang="ru-RU" sz="1400" spc="-1" dirty="0" smtClean="0">
                <a:solidFill>
                  <a:schemeClr val="bg1"/>
                </a:solidFill>
                <a:latin typeface="Roboto"/>
                <a:ea typeface="Roboto"/>
              </a:rPr>
              <a:t>0,1%)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21" name="CustomShape 6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2" name="CustomShape 7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3" name="CustomShape 8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4" name="CustomShape 9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5" name="CustomShape 10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6" name="CustomShape 11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27" name="CustomShape 12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28" name="CustomShape 13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29" name="CustomShape 14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30" name="CustomShape 15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31" name="CustomShape 16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2" name="CustomShape 17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34" name="Table 1"/>
          <p:cNvGraphicFramePr/>
          <p:nvPr>
            <p:extLst>
              <p:ext uri="{D42A27DB-BD31-4B8C-83A1-F6EECF244321}">
                <p14:modId xmlns:p14="http://schemas.microsoft.com/office/powerpoint/2010/main" val="3636882081"/>
              </p:ext>
            </p:extLst>
          </p:nvPr>
        </p:nvGraphicFramePr>
        <p:xfrm>
          <a:off x="268920" y="1658412"/>
          <a:ext cx="11783160" cy="4038600"/>
        </p:xfrm>
        <a:graphic>
          <a:graphicData uri="http://schemas.openxmlformats.org/drawingml/2006/table">
            <a:tbl>
              <a:tblPr/>
              <a:tblGrid>
                <a:gridCol w="398880"/>
                <a:gridCol w="1886760"/>
                <a:gridCol w="627120"/>
                <a:gridCol w="8870400"/>
              </a:tblGrid>
              <a:tr h="34291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2023 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2/7)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1841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3.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Оказана государственная поддержка лучшим сельским учреждениям культуры,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kern="1200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  <a:cs typeface="+mn-cs"/>
                        </a:rPr>
                        <a:t>32/42</a:t>
                      </a:r>
                      <a:endParaRPr lang="ru-RU" sz="1050" b="1" strike="noStrike" kern="1200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План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: </a:t>
                      </a:r>
                      <a:r>
                        <a:rPr lang="ru-RU" sz="1000" b="1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1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031,31 тыс. </a:t>
                      </a:r>
                      <a:r>
                        <a:rPr lang="ru-RU" sz="1000" b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руб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(1 030,19 тыс. руб. по консолидированному бюджету на 01.03.2024) 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Кассовое исполнение: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0,0 тыс. 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(0%).</a:t>
                      </a:r>
                      <a:endParaRPr lang="ru-RU" sz="1000" b="0" strike="noStrike" kern="1200" spc="-1" dirty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Министерством культуры ВО утвержден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Приказ от 08.11.2023 № 423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"О порядке проведения конкурсного отбора муниципальных образований для предоставления и распределения субсидий на государственную поддержку лучших муниципальных учреждений культуры, находящихся на территории сельских поселений, и лучших работников муниципальных учреждений культуры, находящихся на территории сельских поселений, в 2024 году".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Приказом Министерства культуры ВО от 19.12.2023 №486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утвержден перечень 10 сельских учреждений культуры, которым будет оказана государственная поддержка в 2024 году.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Постановлением правительства Владимирской области от 31.01.2024 № 43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утверждено распределение бюджетам муниципальных образований субсидий, предоставляемых из областного бюджета, на 2024 год.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Заключены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соглашения с 9 МО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о предоставлении межбюджетных трансфертов лучшим сельским учреждениям культуры: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Вахромеевское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(поддержка 1 лучшего сельского учреждения культуры);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Второвское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(поддержка 1 лучшего сельского учреждения культуры);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Вязниковский район (поддержка 1 лучшего сельского учреждения культуры);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Гусь-Хрустальный район (поддержка 1 лучшего сельского учреждения культуры);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Ковровский район (поддержка 2 лучших сельских учреждений культуры);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Кольчугинский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район (поддержка 1 лучшего сельского учреждения культуры);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Красносельское (поддержка 1 лучшего сельского учреждения культуры);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Собинский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район (поддержка 1 лучшего сельского учреждения культуры);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Флорищинское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(поддержка 1 лучшего сельского учреждения культуры).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Субсидия будет перечислена на счет МО в срок до 31.03.2024.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</a:t>
                      </a: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35" name="Table 2"/>
          <p:cNvGraphicFramePr/>
          <p:nvPr>
            <p:extLst>
              <p:ext uri="{D42A27DB-BD31-4B8C-83A1-F6EECF244321}">
                <p14:modId xmlns:p14="http://schemas.microsoft.com/office/powerpoint/2010/main" val="308516137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68 144,7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6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51,6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(0,1%)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37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38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39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0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1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3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4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5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6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7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8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34" name="Table 1"/>
          <p:cNvGraphicFramePr/>
          <p:nvPr>
            <p:extLst>
              <p:ext uri="{D42A27DB-BD31-4B8C-83A1-F6EECF244321}">
                <p14:modId xmlns:p14="http://schemas.microsoft.com/office/powerpoint/2010/main" val="2103626335"/>
              </p:ext>
            </p:extLst>
          </p:nvPr>
        </p:nvGraphicFramePr>
        <p:xfrm>
          <a:off x="268920" y="1658412"/>
          <a:ext cx="11783160" cy="3921773"/>
        </p:xfrm>
        <a:graphic>
          <a:graphicData uri="http://schemas.openxmlformats.org/drawingml/2006/table">
            <a:tbl>
              <a:tblPr/>
              <a:tblGrid>
                <a:gridCol w="398880"/>
                <a:gridCol w="1886760"/>
                <a:gridCol w="627120"/>
                <a:gridCol w="8870400"/>
              </a:tblGrid>
              <a:tr h="34291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2023 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(3/7)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30226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4.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Оказана государственная поддержка лучшим работникам сельских учреждений культуры, человек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27/36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План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: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464,55 </a:t>
                      </a:r>
                      <a:r>
                        <a:rPr lang="ru-RU" sz="1000" b="1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Кассовое исполнение: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51,62 тыс. 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(11,1%)</a:t>
                      </a:r>
                      <a:endParaRPr lang="ru-RU" sz="1000" b="0" strike="noStrike" kern="1200" spc="-1" dirty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Министерством культуры ВО утвержден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Приказ от 08.11.2023 № 423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"О порядке проведения конкурсного отбора муниципальных образований для предоставления и распределения субсидий на государственную поддержку лучших муниципальных учреждений культуры, находящихся на территории сельских поселений, и лучших работников муниципальных учреждений культуры, находящихся на территории сельских поселений, в 2024 году".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Приказом Министерства культуры ВО от 19.12.2023 №486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утвержден перечень 9 работников сельских учреждений культуры, которым будет оказана государственная поддержка в 2024 году.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Постановлением правительства Владимирской области от 31.01.2024 № 43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утверждено распределение бюджетам муниципальных образований субсидий, предоставляемых из областного бюджета, на 2024 год.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Заключены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соглашения с 6 МО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о предоставлении межбюджетных трансфертов лучшим работникам сельских учреждений культуры: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Вязниковский район (поддержка 1 лучшего работника сельского учреждения культуры);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Гороховецкий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район (поддержка 2 лучших работников сельских учреждений культуры);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Ковровский район (поддержка 3 лучших работников сельских учреждений культуры);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Меленковский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район (поддержка 1 лучшего работника сельского учреждения культуры);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Селивановский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район (поддержка 1 лучшего работника сельского учреждения культуры);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- </a:t>
                      </a:r>
                      <a:r>
                        <a:rPr lang="ru-RU" sz="1000" b="0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Собинский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район (поддержка 1 лучшего работника сельского учреждения культуры).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В феврале Министерством культуры ВО до 1 МО доведена субсидия на государственную поддержку отрасли культуры на поддержку лучших работников сельских учреждений.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В феврале денежное поощрение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в рамках субсидии на поддержку лучших работников сельских учреждений культуры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получил 1 работник.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Субсидия будет перечислена на счет 5 МО в срок до 31.03.2024</a:t>
                      </a: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35" name="Table 2"/>
          <p:cNvGraphicFramePr/>
          <p:nvPr>
            <p:extLst>
              <p:ext uri="{D42A27DB-BD31-4B8C-83A1-F6EECF244321}">
                <p14:modId xmlns:p14="http://schemas.microsoft.com/office/powerpoint/2010/main" val="4220793253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68 144,7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36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51,6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(0,1%)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37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38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39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0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1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2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3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4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5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46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47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8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3961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66" name="Table 1"/>
          <p:cNvGraphicFramePr/>
          <p:nvPr>
            <p:extLst>
              <p:ext uri="{D42A27DB-BD31-4B8C-83A1-F6EECF244321}">
                <p14:modId xmlns:p14="http://schemas.microsoft.com/office/powerpoint/2010/main" val="2625818162"/>
              </p:ext>
            </p:extLst>
          </p:nvPr>
        </p:nvGraphicFramePr>
        <p:xfrm>
          <a:off x="195840" y="1586520"/>
          <a:ext cx="11791440" cy="4871214"/>
        </p:xfrm>
        <a:graphic>
          <a:graphicData uri="http://schemas.openxmlformats.org/drawingml/2006/table">
            <a:tbl>
              <a:tblPr/>
              <a:tblGrid>
                <a:gridCol w="420840"/>
                <a:gridCol w="2076480"/>
                <a:gridCol w="871200"/>
                <a:gridCol w="8422920"/>
              </a:tblGrid>
              <a:tr h="4946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(4/7)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695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24404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Организованы выставочные проекты федеральных и региональных музеев (нарастающим итогом), единиц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10/13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План: </a:t>
                      </a:r>
                      <a:r>
                        <a:rPr lang="ru-RU" sz="1000" b="1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2000,0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тыс. руб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. Кассовое исполнение: 0,0 тыс. руб. (0%),  Контрактация —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13,75%.</a:t>
                      </a:r>
                      <a:r>
                        <a:rPr kumimoji="0" lang="ru-RU" sz="1000" b="0" i="0" u="none" strike="noStrike" kern="1200" cap="none" spc="-1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Roboto"/>
                          <a:ea typeface="Roboto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 ГБУК ВО «Центр пропаганды изобразительного искусства» и ГБУК ВО «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Гороховецкий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историко-архитектурный музей» заключено соглашение «О предоставлении из областного бюджета областному бюджетному (автономному) учреждению субсидии в соответствии с абзацем вторым пункта 1 статьи 78.1 «Бюджетного кодекса Российской Федерации».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2024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году планируется провести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 выставочных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проекта на базе ГБУК ВО «Центр пропаганды изобразительного искусства» и ГБУК ВО «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Гороховецкий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историко-архитектурный музей»: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Совместный выставочный проект ГБУК ВО «Центр пропаганды изобразительного искусства» и ГАУК ЯО «Ярославский художественный музей» – «Тихие вечера. Лунная ночь».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11.10.2024-08.12.2024. Предусмотрено: 1 500,0 тыс. руб. Контрактация: 0%. Кассовое исполнение: 0,0 тыс. руб. (0%);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Совместный выставочный проекта ГБУК ВО «</a:t>
                      </a:r>
                      <a:r>
                        <a:rPr lang="ru-RU" sz="100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Гороховецкий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историко-архитектурный музей» и ФГБУК «Государственный центральный театральный музей имени А.А. Бахрушина» – «Из жизни Большого: путь творца».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Период проведения: 15.03.2024-28.04.2024. Предусмотрено: 250,0 тыс. руб. Контрактация: 20%.Кассовое исполнение: 0,0 тыс. руб. (0%);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Совместный выставочный проекта ГБУК ВО «</a:t>
                      </a:r>
                      <a:r>
                        <a:rPr lang="ru-RU" sz="100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Гороховецкий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историко-архитектурный музей» и ФГБУК «Государственный историко-архитектурный и художественный музей-заповедник «Остров-град Свияжск» – «Мокрая археология».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14.08.2024-06.10.2024. Предусмотрено: 250,0 тыс. руб. Контрактация: 90%. Кассовое исполнение: 0,0 тыс. руб. (0%).</a:t>
                      </a: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1166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6.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Обеспечено участие любительских творческих коллективов учреждений культуры области во Всероссийском Фестивале любительских творческих коллективов с вручением грантов лучшим коллективам  (нарастающим итогом),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5/6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360" marR="9036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2024 году Владимирскую область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на Всероссийском фестивале-конкурсе любительских творческих коллективов в номинации «Культура – это мы!»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будут представлять 5 коллективов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: образцовый хореографический ансамбль «ЧАС ПИК» МУК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Камешковский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РДК «13 Октября», Народный театр МБУ г. Кольчугино «Центр культуры, молодежной политики и туризма», Народный цирковой коллектив «Романтик» МБУК Дом культуры «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Вербовский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», Народный коллектив Муниципальный духовой оркестр имени Е.К. Соловьёва МБУК «Единый социально-культурный центр» г. Гусь-Хрустальный, Народный коллектив «Академический хор «Вдохновение» МБУК «Культурный центр «Досуг» г. Радужный.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ФГБУК "Государственный Российский Дом народного творчества им В.Д. Поленова" направлены заявки на участие коллективов Владимирской области во Всероссийском фестивале-конкурсе любительских творческих коллективов. II этап (очный) пройдет в апреле-мае 2024 года.</a:t>
                      </a:r>
                    </a:p>
                  </a:txBody>
                  <a:tcPr marL="90360" marR="9036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7" name="Table 2"/>
          <p:cNvGraphicFramePr/>
          <p:nvPr>
            <p:extLst>
              <p:ext uri="{D42A27DB-BD31-4B8C-83A1-F6EECF244321}">
                <p14:modId xmlns:p14="http://schemas.microsoft.com/office/powerpoint/2010/main" val="3890619168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68 144,7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68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51,6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(0,1%)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69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0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1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2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3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74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75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76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7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78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79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82" name="Table 1"/>
          <p:cNvGraphicFramePr/>
          <p:nvPr>
            <p:extLst>
              <p:ext uri="{D42A27DB-BD31-4B8C-83A1-F6EECF244321}">
                <p14:modId xmlns:p14="http://schemas.microsoft.com/office/powerpoint/2010/main" val="1026809690"/>
              </p:ext>
            </p:extLst>
          </p:nvPr>
        </p:nvGraphicFramePr>
        <p:xfrm>
          <a:off x="146973" y="1683720"/>
          <a:ext cx="11835118" cy="4587684"/>
        </p:xfrm>
        <a:graphic>
          <a:graphicData uri="http://schemas.openxmlformats.org/drawingml/2006/table">
            <a:tbl>
              <a:tblPr/>
              <a:tblGrid>
                <a:gridCol w="393395"/>
                <a:gridCol w="1802119"/>
                <a:gridCol w="660494"/>
                <a:gridCol w="8979110"/>
              </a:tblGrid>
              <a:tr h="49601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</a:t>
                      </a: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(5/7)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36885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7.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Проведены масштабные фестивальные проекты 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(нарастающим итогом),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kern="1200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  <a:cs typeface="+mn-cs"/>
                        </a:rPr>
                        <a:t>25/30</a:t>
                      </a:r>
                      <a:endParaRPr lang="ru-RU" sz="1000" b="1" strike="noStrike" kern="1200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: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59 150,0 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руб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Кассовое исполнение: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0,0 тыс. руб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(0%) 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Контрактация –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%. 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 ГАУК ВО «Центр классической музыки» и ГАУК ВО «Владимирский областной академический театр драмы» заключено соглашение "О предоставлении из областного бюджета областному бюджетному (автономному) учреждению субсидии в соответствии с абзацем вторым пункта 1 статьи 78.1 «Бюджетного кодекса Российской Федерации".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В 2024 году планируется проведение 5 масштабных фестивальных проектов, организуемых ГАУК ВО «Центр классической музыки» и ГАУК ВО «Владимирский областной академический театр драмы»: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Фестиваль классической музыки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«Симфоническая экспедиция».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06.06.2024-14.06.2024.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8 000,0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Фестиваль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</a:t>
                      </a:r>
                      <a:r>
                        <a:rPr lang="ru-RU" sz="10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Alma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mater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: «Новые Имена в Суздале».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29.06.2024-30.06.2024.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15 000,0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Всероссийский фестиваль духовной музыки и колокольных звонов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«Лето Господне».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09.08.2024-11.08.2024.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7 150,0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;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Театральный фестиваль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«Княгиня Ольга».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Август 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12 000,0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;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Фестиваль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«У Золотых ворот».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Период проведения: Ноябрь 2024. 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Предусмотрено: 17 000,0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Контрактация: 0%. Кассовое исполнение: 0,0 </a:t>
                      </a:r>
                      <a:r>
                        <a:rPr lang="ru-RU" sz="105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тыс.руб</a:t>
                      </a:r>
                      <a:r>
                        <a:rPr lang="ru-RU" sz="105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. (0%)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3" name="Table 2"/>
          <p:cNvGraphicFramePr/>
          <p:nvPr>
            <p:extLst>
              <p:ext uri="{D42A27DB-BD31-4B8C-83A1-F6EECF244321}">
                <p14:modId xmlns:p14="http://schemas.microsoft.com/office/powerpoint/2010/main" val="2778514299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68 144,7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4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51,6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(0,1%)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85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6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7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8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9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1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2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93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94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5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82" name="Table 1"/>
          <p:cNvGraphicFramePr/>
          <p:nvPr>
            <p:extLst>
              <p:ext uri="{D42A27DB-BD31-4B8C-83A1-F6EECF244321}">
                <p14:modId xmlns:p14="http://schemas.microsoft.com/office/powerpoint/2010/main" val="192060453"/>
              </p:ext>
            </p:extLst>
          </p:nvPr>
        </p:nvGraphicFramePr>
        <p:xfrm>
          <a:off x="146973" y="1683720"/>
          <a:ext cx="11835118" cy="4587684"/>
        </p:xfrm>
        <a:graphic>
          <a:graphicData uri="http://schemas.openxmlformats.org/drawingml/2006/table">
            <a:tbl>
              <a:tblPr/>
              <a:tblGrid>
                <a:gridCol w="205400"/>
                <a:gridCol w="1990114"/>
                <a:gridCol w="660494"/>
                <a:gridCol w="8979110"/>
              </a:tblGrid>
              <a:tr h="49601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</a:t>
                      </a: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(6/7)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8772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36885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8.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Организована </a:t>
                      </a:r>
                      <a:r>
                        <a:rPr lang="ru-RU" sz="100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грантовая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поддержка любительских творческих коллективов  (нарастающим итогом), единиц</a:t>
                      </a:r>
                      <a:endParaRPr lang="ru-RU" sz="1000" b="0" strike="noStrike" spc="-1" dirty="0"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kern="1200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  <a:cs typeface="+mn-cs"/>
                        </a:rPr>
                        <a:t>30/38</a:t>
                      </a:r>
                      <a:endParaRPr lang="ru-RU" sz="1000" b="1" strike="noStrike" kern="1200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Предусмотрено: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4 000,0 тыс. рублей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Кассовое исполнение: 0,0 тыс. руб. (0%).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latin typeface="+mn-lt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Распределение субсидий производится на конкурсной основе. Утвержден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приказ Министерства культуры от 22.01.2024 № 4-н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«О конкурсном отборе заявок на поддержку любительских творческих коллективов».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Сбор заявок от любительских творческих коллектив осуществляется до 29.02.2024.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Проведение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заседания конкурсной комиссии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планируется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марте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 года.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3" name="Table 2"/>
          <p:cNvGraphicFramePr/>
          <p:nvPr>
            <p:extLst>
              <p:ext uri="{D42A27DB-BD31-4B8C-83A1-F6EECF244321}">
                <p14:modId xmlns:p14="http://schemas.microsoft.com/office/powerpoint/2010/main" val="717396403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68 144,7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84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51,6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(0,1%)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285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6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7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8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89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1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2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93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294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295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311097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Рисунок 2"/>
          <p:cNvPicPr/>
          <p:nvPr/>
        </p:nvPicPr>
        <p:blipFill>
          <a:blip r:embed="rId3"/>
          <a:stretch/>
        </p:blipFill>
        <p:spPr>
          <a:xfrm>
            <a:off x="268920" y="16200"/>
            <a:ext cx="3610080" cy="1667520"/>
          </a:xfrm>
          <a:prstGeom prst="rect">
            <a:avLst/>
          </a:prstGeom>
          <a:ln>
            <a:noFill/>
          </a:ln>
        </p:spPr>
      </p:pic>
      <p:graphicFrame>
        <p:nvGraphicFramePr>
          <p:cNvPr id="298" name="Table 1"/>
          <p:cNvGraphicFramePr/>
          <p:nvPr>
            <p:extLst>
              <p:ext uri="{D42A27DB-BD31-4B8C-83A1-F6EECF244321}">
                <p14:modId xmlns:p14="http://schemas.microsoft.com/office/powerpoint/2010/main" val="2564826134"/>
              </p:ext>
            </p:extLst>
          </p:nvPr>
        </p:nvGraphicFramePr>
        <p:xfrm>
          <a:off x="128160" y="1543841"/>
          <a:ext cx="12099960" cy="4668903"/>
        </p:xfrm>
        <a:graphic>
          <a:graphicData uri="http://schemas.openxmlformats.org/drawingml/2006/table">
            <a:tbl>
              <a:tblPr/>
              <a:tblGrid>
                <a:gridCol w="249527"/>
                <a:gridCol w="115400"/>
                <a:gridCol w="2232860"/>
                <a:gridCol w="854015"/>
                <a:gridCol w="8648158"/>
              </a:tblGrid>
              <a:tr h="53568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 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9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</a:t>
                      </a:r>
                      <a:r>
                        <a:rPr lang="ru-RU" sz="9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(7/7)</a:t>
                      </a: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87720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825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9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Организована </a:t>
                      </a:r>
                      <a:r>
                        <a:rPr lang="ru-RU" sz="10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грантовая</a:t>
                      </a: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поддержка НКО на творческие проекты, направленные на укрепление российской гражданской идентичности на основе духовно-нравственных и культурных ценностей народов Российской Федерации, включая мероприятия, направленные на популяризацию русского языка и литературы, народных художественных промыслов и ремесел  (нарастающим итогом), единиц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25/30</a:t>
                      </a:r>
                      <a:endParaRPr lang="ru-RU" sz="1000" b="1" strike="noStrike" kern="1200" spc="-1" dirty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План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: </a:t>
                      </a:r>
                      <a:r>
                        <a:rPr lang="ru-RU" sz="1000" b="1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1 500,0 </a:t>
                      </a:r>
                      <a:r>
                        <a:rPr lang="ru-RU" sz="1000" b="1" strike="noStrike" kern="1200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тыс.руб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Кассовое исполнение: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0,0 </a:t>
                      </a:r>
                      <a:r>
                        <a:rPr lang="ru-RU" sz="1000" b="0" strike="noStrike" kern="1200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тыс.руб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(0</a:t>
                      </a:r>
                      <a:r>
                        <a:rPr lang="ru-RU" sz="1000" b="0" strike="noStrike" kern="1200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%).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Распределение субсидий производится на конкурсной основе. Утверждение приказа о проведении конкурсного отбора среди НКО планируется в срок до 31.03.2023. Проведение конкурсного отбора состоится до 31.05.2023.</a:t>
                      </a:r>
                      <a:endParaRPr lang="ru-RU" sz="1000" b="0" strike="noStrike" kern="1200" spc="-1" dirty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94567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ОЗР: Граждане получают возможность поддержки творческих инициатив, направленных на укрепление российской гражданской идентичности и сохранение духовно-нравственных ценностей народов Российской Федерации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9620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Принято участие в формировании базы данных «Волонтеры культуры» (нарастающим итогом), человек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7C6EB0"/>
                      </a:solidFill>
                    </a:lnL>
                    <a:lnR w="12240">
                      <a:solidFill>
                        <a:srgbClr val="7C6EB0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3680/3401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В 2024 году в соответствии с плановым значением, установленным соглашением о реализации регионального проекта, в региональный добровольческий центр "Волонтеры культуры" запланировано привлечь не менее 360 человек (нарастающим итогом 2019-2024 - 3401 человек).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По состоянию на 01.03.2024: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РЦ «Волонтёры культуры» оказано содействие в организации и проведении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10 мероприятий</a:t>
                      </a: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;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В мероприятиях центра приняли участие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15</a:t>
                      </a:r>
                      <a:r>
                        <a:rPr lang="ru-RU" sz="1000" b="1" strike="noStrike" spc="-1" dirty="0" smtClean="0">
                          <a:solidFill>
                            <a:srgbClr val="FF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волонтеров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;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- 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Зарегистрировано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138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 волонтеров. С учетом нарастающего итога всего с 2019 года зарегистрировано </a:t>
                      </a:r>
                      <a:r>
                        <a:rPr lang="ru-RU" sz="100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3680</a:t>
                      </a:r>
                      <a:r>
                        <a:rPr lang="ru-RU" sz="1000" b="0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 волонтеров.</a:t>
                      </a:r>
                      <a:endParaRPr lang="ru-RU" sz="100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</a:txBody>
                  <a:tcPr marL="90000" marR="90000">
                    <a:lnL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7C6EB0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99" name="Table 2"/>
          <p:cNvGraphicFramePr/>
          <p:nvPr>
            <p:extLst>
              <p:ext uri="{D42A27DB-BD31-4B8C-83A1-F6EECF244321}">
                <p14:modId xmlns:p14="http://schemas.microsoft.com/office/powerpoint/2010/main" val="1624926215"/>
              </p:ext>
            </p:extLst>
          </p:nvPr>
        </p:nvGraphicFramePr>
        <p:xfrm>
          <a:off x="4133520" y="66600"/>
          <a:ext cx="4164840" cy="534240"/>
        </p:xfrm>
        <a:graphic>
          <a:graphicData uri="http://schemas.openxmlformats.org/drawingml/2006/table">
            <a:tbl>
              <a:tblPr/>
              <a:tblGrid>
                <a:gridCol w="1685880"/>
                <a:gridCol w="2478960"/>
              </a:tblGrid>
              <a:tr h="53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68 144,7 тыс. рублей</a:t>
                      </a:r>
                      <a:endParaRPr lang="ru-RU" sz="1300" b="1" strike="noStrike" spc="-1" dirty="0">
                        <a:solidFill>
                          <a:srgbClr val="7C6EB0"/>
                        </a:solidFill>
                        <a:latin typeface="+mn-lt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0" name="CustomShape 3"/>
          <p:cNvSpPr/>
          <p:nvPr/>
        </p:nvSpPr>
        <p:spPr>
          <a:xfrm>
            <a:off x="4133520" y="409680"/>
            <a:ext cx="3556080" cy="89892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51,6</a:t>
            </a:r>
            <a:r>
              <a:rPr lang="en-US" sz="1400" spc="-1" dirty="0">
                <a:solidFill>
                  <a:schemeClr val="bg1"/>
                </a:solidFill>
                <a:latin typeface="Roboto"/>
                <a:ea typeface="Roboto"/>
              </a:rPr>
              <a:t> </a:t>
            </a: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тыс. рублей</a:t>
            </a:r>
            <a:endParaRPr lang="ru-RU" sz="1400" spc="-1" dirty="0">
              <a:solidFill>
                <a:schemeClr val="bg1"/>
              </a:solidFill>
            </a:endParaRPr>
          </a:p>
          <a:p>
            <a:pPr algn="ctr">
              <a:lnSpc>
                <a:spcPct val="125000"/>
              </a:lnSpc>
            </a:pPr>
            <a:r>
              <a:rPr lang="ru-RU" sz="1400" spc="-1" dirty="0">
                <a:solidFill>
                  <a:schemeClr val="bg1"/>
                </a:solidFill>
                <a:latin typeface="Roboto"/>
                <a:ea typeface="Roboto"/>
              </a:rPr>
              <a:t>                                     (0,1%)</a:t>
            </a:r>
            <a:endParaRPr lang="ru-RU" sz="1400" spc="-1" dirty="0">
              <a:solidFill>
                <a:schemeClr val="bg1"/>
              </a:solidFill>
            </a:endParaRPr>
          </a:p>
        </p:txBody>
      </p:sp>
      <p:sp>
        <p:nvSpPr>
          <p:cNvPr id="301" name="CustomShape 4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2" name="CustomShape 5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3" name="CustomShape 6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4" name="CustomShape 7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5" name="CustomShape 8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6" name="CustomShape 9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07" name="CustomShape 10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08" name="CustomShape 11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09" name="CustomShape 12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10" name="CustomShape 13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11" name="CustomShape 14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2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" name="Table 1"/>
          <p:cNvGraphicFramePr/>
          <p:nvPr/>
        </p:nvGraphicFramePr>
        <p:xfrm>
          <a:off x="1199724" y="3084239"/>
          <a:ext cx="752662" cy="516533"/>
        </p:xfrm>
        <a:graphic>
          <a:graphicData uri="http://schemas.openxmlformats.org/drawingml/2006/table">
            <a:tbl>
              <a:tblPr/>
              <a:tblGrid>
                <a:gridCol w="752662"/>
              </a:tblGrid>
              <a:tr h="51653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109426" marR="109426" marT="45714" marB="45714">
                    <a:lnL w="5688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2" name="Table 2"/>
          <p:cNvGraphicFramePr/>
          <p:nvPr/>
        </p:nvGraphicFramePr>
        <p:xfrm>
          <a:off x="1191085" y="2678572"/>
          <a:ext cx="752662" cy="516533"/>
        </p:xfrm>
        <a:graphic>
          <a:graphicData uri="http://schemas.openxmlformats.org/drawingml/2006/table">
            <a:tbl>
              <a:tblPr/>
              <a:tblGrid>
                <a:gridCol w="752662"/>
              </a:tblGrid>
              <a:tr h="51653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109426" marR="109426" marT="45714" marB="45714">
                    <a:lnL w="5688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63" name="Table 3"/>
          <p:cNvGraphicFramePr/>
          <p:nvPr/>
        </p:nvGraphicFramePr>
        <p:xfrm>
          <a:off x="1199724" y="3490626"/>
          <a:ext cx="735744" cy="516533"/>
        </p:xfrm>
        <a:graphic>
          <a:graphicData uri="http://schemas.openxmlformats.org/drawingml/2006/table">
            <a:tbl>
              <a:tblPr/>
              <a:tblGrid>
                <a:gridCol w="735744"/>
              </a:tblGrid>
              <a:tr h="51653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109426" marR="109426" marT="45714" marB="45714">
                    <a:lnL w="5688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68" name="Group 8"/>
          <p:cNvGrpSpPr/>
          <p:nvPr/>
        </p:nvGrpSpPr>
        <p:grpSpPr>
          <a:xfrm>
            <a:off x="2519" y="12836"/>
            <a:ext cx="12219841" cy="1753545"/>
            <a:chOff x="2520" y="720"/>
            <a:chExt cx="12173760" cy="1671120"/>
          </a:xfrm>
        </p:grpSpPr>
        <p:pic>
          <p:nvPicPr>
            <p:cNvPr id="169" name="Рисунок 4"/>
            <p:cNvPicPr/>
            <p:nvPr/>
          </p:nvPicPr>
          <p:blipFill>
            <a:blip r:embed="rId3"/>
            <a:stretch/>
          </p:blipFill>
          <p:spPr>
            <a:xfrm>
              <a:off x="2520" y="720"/>
              <a:ext cx="3613680" cy="1671120"/>
            </a:xfrm>
            <a:prstGeom prst="rect">
              <a:avLst/>
            </a:prstGeom>
            <a:ln>
              <a:noFill/>
            </a:ln>
          </p:spPr>
        </p:pic>
        <p:sp>
          <p:nvSpPr>
            <p:cNvPr id="170" name="CustomShape 9"/>
            <p:cNvSpPr/>
            <p:nvPr/>
          </p:nvSpPr>
          <p:spPr>
            <a:xfrm>
              <a:off x="3505320" y="720"/>
              <a:ext cx="8670960" cy="167112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71" name="CustomShape 10"/>
          <p:cNvSpPr/>
          <p:nvPr/>
        </p:nvSpPr>
        <p:spPr>
          <a:xfrm>
            <a:off x="3592692" y="367030"/>
            <a:ext cx="8582002" cy="6637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06" tIns="54353" rIns="108706" bIns="54353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FFFFFF"/>
                </a:solidFill>
                <a:latin typeface="Roboto"/>
                <a:ea typeface="Roboto"/>
              </a:rPr>
              <a:t>Лучшие сельские учреждения культуры Владимирской области и их работники получат региональные субсидии</a:t>
            </a:r>
          </a:p>
        </p:txBody>
      </p:sp>
      <p:sp>
        <p:nvSpPr>
          <p:cNvPr id="3074" name="AutoShape 2" descr="https://ymco33.ru/wp-content/uploads/2022/03/P1030296-scal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ymco33.ru/wp-content/uploads/2022/03/P1030296-scal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CustomShape 12"/>
          <p:cNvSpPr/>
          <p:nvPr/>
        </p:nvSpPr>
        <p:spPr>
          <a:xfrm>
            <a:off x="307975" y="1923680"/>
            <a:ext cx="4040855" cy="4772135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ctr">
            <a:noAutofit/>
          </a:bodyPr>
          <a:lstStyle/>
          <a:p>
            <a:pPr algn="ctr"/>
            <a:r>
              <a:rPr lang="ru-RU" sz="1050" spc="-1" dirty="0">
                <a:latin typeface="Roboto"/>
                <a:ea typeface="Roboto"/>
              </a:rPr>
              <a:t>Сельским клубам, библиотекам и музеям Владимирской области, победившим в конкурсном отборе на предоставление субсидий в рамках регионального проекта </a:t>
            </a:r>
            <a:r>
              <a:rPr lang="ru-RU" sz="1050" b="1" spc="-1" dirty="0">
                <a:latin typeface="Roboto"/>
                <a:ea typeface="Roboto"/>
              </a:rPr>
              <a:t>«Творческие люди» нацпроекта «Культура»</a:t>
            </a:r>
            <a:r>
              <a:rPr lang="ru-RU" sz="1050" spc="-1" dirty="0">
                <a:latin typeface="Roboto"/>
                <a:ea typeface="Roboto"/>
              </a:rPr>
              <a:t>, направлено почти 1,5 млн рублей. Соответствующее постановление подписал Губернатор Александр Авдеев. Государственную поддержку получат </a:t>
            </a:r>
            <a:r>
              <a:rPr lang="ru-RU" sz="1050" b="1" spc="-1" dirty="0">
                <a:latin typeface="Roboto"/>
                <a:ea typeface="Roboto"/>
              </a:rPr>
              <a:t>10 лучших муниципальных учреждений культуры и 9 их работников</a:t>
            </a:r>
            <a:r>
              <a:rPr lang="ru-RU" sz="1050" spc="-1" dirty="0">
                <a:latin typeface="Roboto"/>
                <a:ea typeface="Roboto"/>
              </a:rPr>
              <a:t>. Сумма субсидии учреждению превышает 102 тыс. рублей, работнику – 51 тыс. рублей</a:t>
            </a:r>
            <a:r>
              <a:rPr lang="ru-RU" sz="1050" spc="-1" dirty="0" smtClean="0">
                <a:latin typeface="Roboto"/>
                <a:ea typeface="Roboto"/>
              </a:rPr>
              <a:t>.</a:t>
            </a:r>
          </a:p>
          <a:p>
            <a:pPr algn="ctr"/>
            <a:endParaRPr lang="ru-RU" sz="1050" spc="-1" dirty="0">
              <a:latin typeface="Roboto"/>
              <a:ea typeface="Roboto"/>
            </a:endParaRPr>
          </a:p>
          <a:p>
            <a:pPr algn="ctr"/>
            <a:r>
              <a:rPr lang="ru-RU" sz="1050" dirty="0"/>
              <a:t>Всего в конкурсную комиссию были представлены заявки на 33 сельских учреждения и 13 их работников, в том числе: 17 клубных учреждений, 16 библиотек, 5 работников клубных учреждений, 8 работников библиотек Александровского, Вязниковского, </a:t>
            </a:r>
            <a:r>
              <a:rPr lang="ru-RU" sz="1050" dirty="0" err="1"/>
              <a:t>Гороховецкого</a:t>
            </a:r>
            <a:r>
              <a:rPr lang="ru-RU" sz="1050" dirty="0"/>
              <a:t>, Гусь-Хрустального, </a:t>
            </a:r>
            <a:r>
              <a:rPr lang="ru-RU" sz="1050" dirty="0" err="1"/>
              <a:t>Камешковского</a:t>
            </a:r>
            <a:r>
              <a:rPr lang="ru-RU" sz="1050" dirty="0"/>
              <a:t>, Ковровского, </a:t>
            </a:r>
            <a:r>
              <a:rPr lang="ru-RU" sz="1050" dirty="0" err="1"/>
              <a:t>Кольчугинского</a:t>
            </a:r>
            <a:r>
              <a:rPr lang="ru-RU" sz="1050" dirty="0"/>
              <a:t>, </a:t>
            </a:r>
            <a:r>
              <a:rPr lang="ru-RU" sz="1050" dirty="0" err="1"/>
              <a:t>Меленковского</a:t>
            </a:r>
            <a:r>
              <a:rPr lang="ru-RU" sz="1050" dirty="0"/>
              <a:t>, Муромского, </a:t>
            </a:r>
            <a:r>
              <a:rPr lang="ru-RU" sz="1050" dirty="0" err="1"/>
              <a:t>Петушинского</a:t>
            </a:r>
            <a:r>
              <a:rPr lang="ru-RU" sz="1050" dirty="0"/>
              <a:t>, </a:t>
            </a:r>
            <a:r>
              <a:rPr lang="ru-RU" sz="1050" dirty="0" err="1"/>
              <a:t>Селивановского</a:t>
            </a:r>
            <a:r>
              <a:rPr lang="ru-RU" sz="1050" dirty="0"/>
              <a:t>, </a:t>
            </a:r>
            <a:r>
              <a:rPr lang="ru-RU" sz="1050" dirty="0" err="1"/>
              <a:t>Собинского</a:t>
            </a:r>
            <a:r>
              <a:rPr lang="ru-RU" sz="1050" dirty="0"/>
              <a:t>, </a:t>
            </a:r>
            <a:r>
              <a:rPr lang="ru-RU" sz="1050" dirty="0" err="1"/>
              <a:t>Судогодского</a:t>
            </a:r>
            <a:r>
              <a:rPr lang="ru-RU" sz="1050" dirty="0"/>
              <a:t> и Юрьев-Польского районов.</a:t>
            </a:r>
            <a:endParaRPr lang="ru-RU" sz="1050" spc="-1" dirty="0">
              <a:latin typeface="Roboto"/>
              <a:ea typeface="Roboto"/>
            </a:endParaRPr>
          </a:p>
        </p:txBody>
      </p:sp>
      <p:grpSp>
        <p:nvGrpSpPr>
          <p:cNvPr id="35" name="Group 12"/>
          <p:cNvGrpSpPr/>
          <p:nvPr/>
        </p:nvGrpSpPr>
        <p:grpSpPr>
          <a:xfrm>
            <a:off x="4523740" y="5840206"/>
            <a:ext cx="7666673" cy="1019382"/>
            <a:chOff x="4104000" y="5651640"/>
            <a:chExt cx="8071920" cy="1206000"/>
          </a:xfrm>
        </p:grpSpPr>
        <p:sp>
          <p:nvSpPr>
            <p:cNvPr id="36" name="CustomShape 13"/>
            <p:cNvSpPr/>
            <p:nvPr/>
          </p:nvSpPr>
          <p:spPr>
            <a:xfrm>
              <a:off x="4104000" y="5966280"/>
              <a:ext cx="8071920" cy="891360"/>
            </a:xfrm>
            <a:prstGeom prst="rect">
              <a:avLst/>
            </a:prstGeom>
            <a:solidFill>
              <a:srgbClr val="7C6E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sp>
          <p:nvSpPr>
            <p:cNvPr id="37" name="CustomShape 14"/>
            <p:cNvSpPr/>
            <p:nvPr/>
          </p:nvSpPr>
          <p:spPr>
            <a:xfrm>
              <a:off x="4309560" y="5651640"/>
              <a:ext cx="7866360" cy="31356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38" name="CustomShape 15"/>
          <p:cNvSpPr/>
          <p:nvPr/>
        </p:nvSpPr>
        <p:spPr>
          <a:xfrm>
            <a:off x="4745456" y="1670760"/>
            <a:ext cx="7476904" cy="31616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" name="Picture 2" descr="https://ib.bizmrg.com/ice_srk_media/fry6trqe41rh3uf4xclrpxkwuysu?response-content-disposition=inline%3B%20filename%3D%22Luchshie%20selskie.jpg%22%3B%20filename%2A%3DUTF-8%27%27%25D0%259B%25D1%2583%25D1%2587%25D1%2588%25D0%25B8%25D0%25B5%2520%25D1%2581%25D0%25B5%25D0%25BB%25D1%258C%25D1%2581%25D0%25BA%25D0%25B8%25D0%25B5.jpg&amp;response-content-type=image%2Fjpeg&amp;X-Amz-Algorithm=AWS4-HMAC-SHA256&amp;X-Amz-Credential=4SmtGKEtcSMVt5Psmzx3zZ%2F20240306%2Fus-east-1%2Fs3%2Faws4_request&amp;X-Amz-Date=20240306T065749Z&amp;X-Amz-Expires=300&amp;X-Amz-SignedHeaders=host&amp;X-Amz-Signature=47076395a93102750f1a98ff494eea1b48999d57980ce443f0ed4faa052bff6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95" y="2151679"/>
            <a:ext cx="7138362" cy="35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42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2770200" y="715680"/>
            <a:ext cx="5507280" cy="3678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7C6EB0"/>
                </a:solidFill>
                <a:latin typeface="Roboto"/>
                <a:ea typeface="Roboto"/>
              </a:rPr>
              <a:t>СОБЫТИЯ ЗА </a:t>
            </a:r>
            <a:r>
              <a:rPr lang="ru-RU" sz="1800" b="1" strike="noStrike" spc="-1" dirty="0" smtClean="0">
                <a:solidFill>
                  <a:srgbClr val="7C6EB0"/>
                </a:solidFill>
                <a:latin typeface="Roboto"/>
                <a:ea typeface="Roboto"/>
              </a:rPr>
              <a:t>ФЕВРАЛЬ 2024 </a:t>
            </a:r>
            <a:r>
              <a:rPr lang="ru-RU" sz="1800" b="1" strike="noStrike" spc="-1" dirty="0">
                <a:solidFill>
                  <a:srgbClr val="7C6EB0"/>
                </a:solidFill>
                <a:latin typeface="Roboto"/>
                <a:ea typeface="Roboto"/>
              </a:rPr>
              <a:t>ГОДА </a:t>
            </a:r>
            <a:endParaRPr lang="ru-RU" sz="1800" b="0" strike="noStrike" spc="-1" dirty="0">
              <a:latin typeface="Arial"/>
            </a:endParaRPr>
          </a:p>
        </p:txBody>
      </p:sp>
      <p:pic>
        <p:nvPicPr>
          <p:cNvPr id="51" name="Рисунок 2"/>
          <p:cNvPicPr/>
          <p:nvPr/>
        </p:nvPicPr>
        <p:blipFill>
          <a:blip r:embed="rId2"/>
          <a:stretch/>
        </p:blipFill>
        <p:spPr>
          <a:xfrm>
            <a:off x="2160" y="2160"/>
            <a:ext cx="1835280" cy="1860840"/>
          </a:xfrm>
          <a:prstGeom prst="rect">
            <a:avLst/>
          </a:prstGeom>
          <a:ln>
            <a:noFill/>
          </a:ln>
        </p:spPr>
      </p:pic>
      <p:graphicFrame>
        <p:nvGraphicFramePr>
          <p:cNvPr id="52" name="Table 2"/>
          <p:cNvGraphicFramePr/>
          <p:nvPr>
            <p:extLst>
              <p:ext uri="{D42A27DB-BD31-4B8C-83A1-F6EECF244321}">
                <p14:modId xmlns:p14="http://schemas.microsoft.com/office/powerpoint/2010/main" val="2718678356"/>
              </p:ext>
            </p:extLst>
          </p:nvPr>
        </p:nvGraphicFramePr>
        <p:xfrm>
          <a:off x="515687" y="3367435"/>
          <a:ext cx="10452960" cy="789500"/>
        </p:xfrm>
        <a:graphic>
          <a:graphicData uri="http://schemas.openxmlformats.org/drawingml/2006/table">
            <a:tbl>
              <a:tblPr/>
              <a:tblGrid>
                <a:gridCol w="493200"/>
                <a:gridCol w="9959760"/>
              </a:tblGrid>
              <a:tr h="3949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РП «Цифровая культура»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945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Владимирская областная филармония провела онлайн-трансляцию концерта: Триумф романса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3" name="Table 3"/>
          <p:cNvGraphicFramePr/>
          <p:nvPr>
            <p:extLst>
              <p:ext uri="{D42A27DB-BD31-4B8C-83A1-F6EECF244321}">
                <p14:modId xmlns:p14="http://schemas.microsoft.com/office/powerpoint/2010/main" val="2165225762"/>
              </p:ext>
            </p:extLst>
          </p:nvPr>
        </p:nvGraphicFramePr>
        <p:xfrm>
          <a:off x="549095" y="1880559"/>
          <a:ext cx="10452960" cy="831586"/>
        </p:xfrm>
        <a:graphic>
          <a:graphicData uri="http://schemas.openxmlformats.org/drawingml/2006/table">
            <a:tbl>
              <a:tblPr/>
              <a:tblGrid>
                <a:gridCol w="493200"/>
                <a:gridCol w="9959760"/>
              </a:tblGrid>
              <a:tr h="37438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РП «Культурная среда»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456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«Там, на неведомых дорожках»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Открытие фотовыставки Олега Николаевича </a:t>
                      </a:r>
                      <a:r>
                        <a:rPr lang="ru-RU" sz="120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Раева</a:t>
                      </a: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 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05672"/>
              </p:ext>
            </p:extLst>
          </p:nvPr>
        </p:nvGraphicFramePr>
        <p:xfrm>
          <a:off x="542925" y="2719388"/>
          <a:ext cx="10452960" cy="394560"/>
        </p:xfrm>
        <a:graphic>
          <a:graphicData uri="http://schemas.openxmlformats.org/drawingml/2006/table">
            <a:tbl>
              <a:tblPr/>
              <a:tblGrid>
                <a:gridCol w="493200"/>
                <a:gridCol w="9959760"/>
              </a:tblGrid>
              <a:tr h="39456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Гороховце открылась областная молодежная выставка «Глазами молодых художников»</a:t>
                      </a:r>
                    </a:p>
                  </a:txBody>
                  <a:tcPr marL="90000" marR="90000">
                    <a:lnL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280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461228.selcdn.ru/tr-archive/iblock/676/67692dbaa5262a9c8389708a8d6f3cc1/IMG_1293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1883" r="-185" b="9681"/>
          <a:stretch/>
        </p:blipFill>
        <p:spPr bwMode="auto">
          <a:xfrm>
            <a:off x="84205" y="3965565"/>
            <a:ext cx="3914615" cy="237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5" name="Table 1"/>
          <p:cNvGraphicFramePr/>
          <p:nvPr/>
        </p:nvGraphicFramePr>
        <p:xfrm>
          <a:off x="1197924" y="3085679"/>
          <a:ext cx="753022" cy="517253"/>
        </p:xfrm>
        <a:graphic>
          <a:graphicData uri="http://schemas.openxmlformats.org/drawingml/2006/table">
            <a:tbl>
              <a:tblPr/>
              <a:tblGrid>
                <a:gridCol w="753022"/>
              </a:tblGrid>
              <a:tr h="51725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109786" marR="109786" marT="45714" marB="45714">
                    <a:lnL w="5688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6" name="Table 2"/>
          <p:cNvGraphicFramePr/>
          <p:nvPr/>
        </p:nvGraphicFramePr>
        <p:xfrm>
          <a:off x="1189285" y="2680011"/>
          <a:ext cx="753022" cy="517253"/>
        </p:xfrm>
        <a:graphic>
          <a:graphicData uri="http://schemas.openxmlformats.org/drawingml/2006/table">
            <a:tbl>
              <a:tblPr/>
              <a:tblGrid>
                <a:gridCol w="753022"/>
              </a:tblGrid>
              <a:tr h="517253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109786" marR="109786" marT="45714" marB="45714">
                    <a:lnL w="5688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92" name="Group 8"/>
          <p:cNvGrpSpPr/>
          <p:nvPr/>
        </p:nvGrpSpPr>
        <p:grpSpPr>
          <a:xfrm>
            <a:off x="360" y="1961"/>
            <a:ext cx="12188733" cy="1687100"/>
            <a:chOff x="360" y="720"/>
            <a:chExt cx="12190320" cy="1687320"/>
          </a:xfrm>
        </p:grpSpPr>
        <p:pic>
          <p:nvPicPr>
            <p:cNvPr id="293" name="Рисунок 4"/>
            <p:cNvPicPr/>
            <p:nvPr/>
          </p:nvPicPr>
          <p:blipFill>
            <a:blip r:embed="rId4"/>
            <a:stretch/>
          </p:blipFill>
          <p:spPr>
            <a:xfrm>
              <a:off x="360" y="720"/>
              <a:ext cx="3629520" cy="1687320"/>
            </a:xfrm>
            <a:prstGeom prst="rect">
              <a:avLst/>
            </a:prstGeom>
            <a:ln>
              <a:noFill/>
            </a:ln>
          </p:spPr>
        </p:pic>
        <p:sp>
          <p:nvSpPr>
            <p:cNvPr id="294" name="CustomShape 9"/>
            <p:cNvSpPr/>
            <p:nvPr/>
          </p:nvSpPr>
          <p:spPr>
            <a:xfrm>
              <a:off x="3629880" y="720"/>
              <a:ext cx="8560800" cy="1687320"/>
            </a:xfrm>
            <a:prstGeom prst="rect">
              <a:avLst/>
            </a:prstGeom>
            <a:solidFill>
              <a:srgbClr val="7C6E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</p:grpSp>
      <p:sp>
        <p:nvSpPr>
          <p:cNvPr id="295" name="CustomShape 10"/>
          <p:cNvSpPr/>
          <p:nvPr/>
        </p:nvSpPr>
        <p:spPr>
          <a:xfrm>
            <a:off x="4151339" y="376672"/>
            <a:ext cx="8037393" cy="8484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06" tIns="54353" rIns="108706" bIns="54353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pc="-1" dirty="0">
                <a:solidFill>
                  <a:srgbClr val="FFFFFF"/>
                </a:solidFill>
                <a:latin typeface="Roboto"/>
              </a:rPr>
              <a:t>Во Владимирской области продолжается проведение областных конкурсных мероприятий среди учащихся образовательных учреждений культуры и искусства Владимирской области</a:t>
            </a:r>
          </a:p>
        </p:txBody>
      </p:sp>
      <p:sp>
        <p:nvSpPr>
          <p:cNvPr id="47" name="CustomShape 11"/>
          <p:cNvSpPr/>
          <p:nvPr/>
        </p:nvSpPr>
        <p:spPr>
          <a:xfrm>
            <a:off x="63116" y="1779771"/>
            <a:ext cx="3956794" cy="20234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08706" tIns="54353" rIns="108706" bIns="54353" anchor="ctr">
            <a:noAutofit/>
          </a:bodyPr>
          <a:lstStyle/>
          <a:p>
            <a:pPr algn="ctr"/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8 февраля 2024 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года на базе МБУДО «Ковровская детская музыкальная школа №1» прошел </a:t>
            </a:r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Областной конкурс юных исполнителей на домре им. В.А. Никулина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.</a:t>
            </a:r>
          </a:p>
          <a:p>
            <a:pPr algn="ctr"/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Конкурс направлен на сохранение традиций российской национальной культуры, выявление и поддержку юных дарований, пропаганду домры как русского народного инструмента.</a:t>
            </a:r>
          </a:p>
          <a:p>
            <a:pPr algn="ctr"/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В  этом году свои конкурсные выступления представили  тридцать пять солистов и пять ансамблей  детских школ искусств и детских музыкальных школ  города Владимира и Владимирской области</a:t>
            </a:r>
          </a:p>
        </p:txBody>
      </p:sp>
      <p:sp>
        <p:nvSpPr>
          <p:cNvPr id="12" name="CustomShape 11"/>
          <p:cNvSpPr/>
          <p:nvPr/>
        </p:nvSpPr>
        <p:spPr>
          <a:xfrm>
            <a:off x="4113970" y="1779771"/>
            <a:ext cx="3962004" cy="20234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08706" tIns="54353" rIns="108706" bIns="54353" anchor="ctr">
            <a:noAutofit/>
          </a:bodyPr>
          <a:lstStyle/>
          <a:p>
            <a:pPr algn="ctr"/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10 февраля 2024 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года на базе МБУДО «Ковровская детская школа искусств им. М.В. Иорданского» прошел </a:t>
            </a:r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Областной конкурс юных исполнителей на балалайке им. А.Г. </a:t>
            </a:r>
            <a:r>
              <a:rPr lang="ru-RU" sz="1050" b="1" spc="-1" dirty="0" err="1">
                <a:solidFill>
                  <a:srgbClr val="000000"/>
                </a:solidFill>
                <a:latin typeface="Roboto"/>
                <a:ea typeface="Roboto"/>
              </a:rPr>
              <a:t>Груманова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. Конкурс проводится с периодичностью раз в 3 года и направлен на сохранение традиций российской национальной культуры, широкую пропаганду классической, русской и зарубежной музыки.</a:t>
            </a:r>
          </a:p>
          <a:p>
            <a:pPr algn="ctr"/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Всего в конкурсе приняли участие шестнадцать солистов и восемь ансамблей  детских школ искусств и детских музыкальных школ  города Владимира и Владимирской области.</a:t>
            </a:r>
          </a:p>
        </p:txBody>
      </p:sp>
      <p:sp>
        <p:nvSpPr>
          <p:cNvPr id="13" name="CustomShape 11"/>
          <p:cNvSpPr/>
          <p:nvPr/>
        </p:nvSpPr>
        <p:spPr>
          <a:xfrm>
            <a:off x="8170035" y="1779771"/>
            <a:ext cx="3962004" cy="202348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108706" tIns="54353" rIns="108706" bIns="54353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17 февраля 2024 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года на базе МБУДО «Детская музыкальная школа №1 им. С.И. Танеева» в г. Владимире прошел </a:t>
            </a:r>
            <a:r>
              <a:rPr lang="ru-RU" sz="1050" b="1" spc="-1" dirty="0">
                <a:solidFill>
                  <a:srgbClr val="000000"/>
                </a:solidFill>
                <a:latin typeface="Roboto"/>
                <a:ea typeface="Roboto"/>
              </a:rPr>
              <a:t>Областной открытый конкурс юных пианистов имени С.И. Танеева</a:t>
            </a:r>
            <a:r>
              <a:rPr lang="ru-RU" sz="1050" spc="-1" dirty="0">
                <a:solidFill>
                  <a:srgbClr val="000000"/>
                </a:solidFill>
                <a:latin typeface="Roboto"/>
                <a:ea typeface="Roboto"/>
              </a:rPr>
              <a:t>. Конкурс  проводится с 1989 года и посвящен выдающемуся русскому композитору, пианисту и ученику П.И. Чайковского Сергею Ивановичу Танееву, родившемуся в г. Владимир. Конкурс направлен на приобщение подрастающего поколения к ценностям русской культуры, выявление и поддержка юных дарований, пропаганде русской фортепианной музыки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.</a:t>
            </a:r>
            <a:endParaRPr lang="ru-RU" sz="1050" spc="-1" dirty="0">
              <a:solidFill>
                <a:srgbClr val="000000"/>
              </a:solidFill>
              <a:latin typeface="Roboto"/>
              <a:ea typeface="Roboto"/>
            </a:endParaRPr>
          </a:p>
        </p:txBody>
      </p:sp>
      <p:pic>
        <p:nvPicPr>
          <p:cNvPr id="14" name="Picture 2" descr="https://461228.selcdn.ru/tr-archive/iblock/676/67692dbaa5262a9c8389708a8d6f3cc1/IMG_1293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1883" r="-185" b="9681"/>
          <a:stretch/>
        </p:blipFill>
        <p:spPr bwMode="auto">
          <a:xfrm>
            <a:off x="8193729" y="3965563"/>
            <a:ext cx="3914615" cy="237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461228.selcdn.ru/tr-archive/iblock/676/67692dbaa5262a9c8389708a8d6f3cc1/IMG_1293_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1883" r="-185" b="9681"/>
          <a:stretch/>
        </p:blipFill>
        <p:spPr bwMode="auto">
          <a:xfrm>
            <a:off x="4113970" y="3965564"/>
            <a:ext cx="3914615" cy="237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ymco33.ru/wp-content/uploads/2024/02/WhatsApp-Image-2024-02-09-at-14.24.29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00"/>
          <a:stretch/>
        </p:blipFill>
        <p:spPr bwMode="auto">
          <a:xfrm>
            <a:off x="84205" y="3968151"/>
            <a:ext cx="3914615" cy="237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ymco33.ru/wp-content/uploads/2024/02/IMG_657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12"/>
          <a:stretch/>
        </p:blipFill>
        <p:spPr bwMode="auto">
          <a:xfrm>
            <a:off x="4113969" y="3950898"/>
            <a:ext cx="3914615" cy="23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msh-taneev.ru/images/catalog/news/97_image_big.jpe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6"/>
          <a:stretch/>
        </p:blipFill>
        <p:spPr bwMode="auto">
          <a:xfrm>
            <a:off x="8170034" y="3959525"/>
            <a:ext cx="3938310" cy="238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44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16.userapi.com/impg/KnrmwCM8d8oxQOciJ3SBjk-8Qv6hUKgFLRZq2A/2kQfBTQfbE8.jpg?size=2560x1920&amp;quality=95&amp;sign=bf2a954501523b84712c13e3d126cfec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81"/>
          <a:stretch/>
        </p:blipFill>
        <p:spPr bwMode="auto">
          <a:xfrm>
            <a:off x="253440" y="4175184"/>
            <a:ext cx="3655440" cy="2484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1-83.userapi.com/impg/D1O8c9skkqHhR2YNgEu_N_34xKijTYQYrDwDag/m4Ta6XnJVf4.jpg?size=2560x1920&amp;quality=95&amp;sign=807a23e5ff5786d940cf0d51227d48ba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4"/>
          <a:stretch/>
        </p:blipFill>
        <p:spPr bwMode="auto">
          <a:xfrm>
            <a:off x="4287970" y="1759789"/>
            <a:ext cx="3645700" cy="246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51.userapi.com/impg/eOIbvcJ-4SeZK9d2Qn9325z8ECotgjNevk-WGA/8c28yyqoKWE.jpg?size=2560x1920&amp;quality=95&amp;sign=6c3fef05f7cb0f6ae45acf1e44c47c7b&amp;type=albu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7" t="14107"/>
          <a:stretch/>
        </p:blipFill>
        <p:spPr bwMode="auto">
          <a:xfrm>
            <a:off x="8341743" y="4192438"/>
            <a:ext cx="3692337" cy="249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5" name="CustomShape 1"/>
          <p:cNvSpPr/>
          <p:nvPr/>
        </p:nvSpPr>
        <p:spPr>
          <a:xfrm>
            <a:off x="123480" y="1830600"/>
            <a:ext cx="3826440" cy="2295360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050" b="1" spc="-1" dirty="0" smtClean="0">
                <a:solidFill>
                  <a:srgbClr val="000000"/>
                </a:solidFill>
                <a:latin typeface="Roboto"/>
                <a:ea typeface="Roboto"/>
              </a:rPr>
              <a:t>6 февраля</a:t>
            </a:r>
            <a:r>
              <a:rPr lang="ru-RU" sz="1050" spc="-1" dirty="0" smtClean="0">
                <a:solidFill>
                  <a:srgbClr val="000000"/>
                </a:solidFill>
                <a:latin typeface="Roboto"/>
                <a:ea typeface="Roboto"/>
              </a:rPr>
              <a:t> волонтеры культуры помогли в монтаже фотовыставки «Руки матери», которая проходила во Владимирской областной библиотеке для детей и молодежи. Героинями выставки стали владимирские мамы, воспитывающие особенных детей. Это совместный проект организации «Владимирские дети-ангелы» и фотографа Константина Захарова, направленный на привлечение внимания к данной теме.</a:t>
            </a:r>
            <a:endParaRPr lang="ru-RU" sz="1050" spc="-1" dirty="0">
              <a:solidFill>
                <a:srgbClr val="000000"/>
              </a:solidFill>
              <a:latin typeface="Roboto"/>
              <a:ea typeface="Roboto"/>
            </a:endParaRPr>
          </a:p>
          <a:p>
            <a:pPr algn="ctr">
              <a:lnSpc>
                <a:spcPct val="100000"/>
              </a:lnSpc>
            </a:pPr>
            <a:endParaRPr lang="ru-RU" sz="1100" spc="-1" dirty="0">
              <a:solidFill>
                <a:srgbClr val="000000"/>
              </a:solidFill>
              <a:latin typeface="Roboto"/>
              <a:ea typeface="Roboto"/>
            </a:endParaRPr>
          </a:p>
        </p:txBody>
      </p:sp>
      <p:sp>
        <p:nvSpPr>
          <p:cNvPr id="336" name="CustomShape 2"/>
          <p:cNvSpPr/>
          <p:nvPr/>
        </p:nvSpPr>
        <p:spPr>
          <a:xfrm>
            <a:off x="8271720" y="1830600"/>
            <a:ext cx="3826440" cy="2295360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090" b="1" spc="-1" dirty="0" smtClean="0">
                <a:solidFill>
                  <a:srgbClr val="000000"/>
                </a:solidFill>
                <a:latin typeface="Roboto"/>
                <a:ea typeface="Roboto"/>
              </a:rPr>
              <a:t>14 февраля </a:t>
            </a:r>
            <a:r>
              <a:rPr lang="ru-RU" sz="1090" spc="-1" dirty="0" smtClean="0">
                <a:solidFill>
                  <a:srgbClr val="000000"/>
                </a:solidFill>
                <a:latin typeface="Roboto"/>
                <a:ea typeface="Roboto"/>
              </a:rPr>
              <a:t>активисты добровольческого центра приняли участие в акции «Дарите книги с любовью». 14 февраля отмечается день </a:t>
            </a:r>
            <a:r>
              <a:rPr lang="ru-RU" sz="1090" spc="-1" dirty="0" err="1" smtClean="0">
                <a:solidFill>
                  <a:srgbClr val="000000"/>
                </a:solidFill>
                <a:latin typeface="Roboto"/>
                <a:ea typeface="Roboto"/>
              </a:rPr>
              <a:t>книгодарения</a:t>
            </a:r>
            <a:r>
              <a:rPr lang="ru-RU" sz="1090" spc="-1" dirty="0" smtClean="0">
                <a:solidFill>
                  <a:srgbClr val="000000"/>
                </a:solidFill>
                <a:latin typeface="Roboto"/>
                <a:ea typeface="Roboto"/>
              </a:rPr>
              <a:t>, который отмечается с целью поощрения чтения и распространения книг среди населения. На трех площадках города Владимира волонтеры подарили книги местным жителям, правильно ответившим на вопросы литературной викторины.</a:t>
            </a:r>
            <a:endParaRPr lang="ru-RU" sz="1090" strike="noStrike" spc="-1" dirty="0">
              <a:latin typeface="Arial"/>
            </a:endParaRPr>
          </a:p>
        </p:txBody>
      </p:sp>
      <p:sp>
        <p:nvSpPr>
          <p:cNvPr id="337" name="CustomShape 3"/>
          <p:cNvSpPr/>
          <p:nvPr/>
        </p:nvSpPr>
        <p:spPr>
          <a:xfrm>
            <a:off x="4197600" y="4325760"/>
            <a:ext cx="3826440" cy="2295360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090" b="1" spc="-1" dirty="0">
              <a:solidFill>
                <a:srgbClr val="000000"/>
              </a:solidFill>
              <a:latin typeface="Roboto"/>
              <a:ea typeface="Roboto"/>
            </a:endParaRPr>
          </a:p>
          <a:p>
            <a:pPr algn="ctr">
              <a:lnSpc>
                <a:spcPct val="100000"/>
              </a:lnSpc>
            </a:pPr>
            <a:r>
              <a:rPr lang="ru-RU" sz="1090" b="1" spc="-1" dirty="0" smtClean="0">
                <a:solidFill>
                  <a:srgbClr val="000000"/>
                </a:solidFill>
                <a:latin typeface="Roboto"/>
                <a:ea typeface="Roboto"/>
              </a:rPr>
              <a:t>8 февраля </a:t>
            </a:r>
            <a:r>
              <a:rPr lang="ru-RU" sz="1090" spc="-1" dirty="0" smtClean="0">
                <a:solidFill>
                  <a:srgbClr val="000000"/>
                </a:solidFill>
                <a:latin typeface="Roboto"/>
                <a:ea typeface="Roboto"/>
              </a:rPr>
              <a:t>два волонтера приняли участие в проведении познавательной игры «Защитники земли русской», которая состоялась в Городском библиотечном информационном центре в г. Гусь-Хрустальный. Целью проведения игры было обращение внимание школьников к именам выдающихся защитников и героев нашей страны. </a:t>
            </a:r>
            <a:endParaRPr lang="ru-RU" sz="1090" spc="-1" dirty="0">
              <a:solidFill>
                <a:srgbClr val="000000"/>
              </a:solidFill>
              <a:latin typeface="Roboto"/>
              <a:ea typeface="Roboto"/>
            </a:endParaRPr>
          </a:p>
        </p:txBody>
      </p:sp>
      <p:grpSp>
        <p:nvGrpSpPr>
          <p:cNvPr id="338" name="Group 4"/>
          <p:cNvGrpSpPr/>
          <p:nvPr/>
        </p:nvGrpSpPr>
        <p:grpSpPr>
          <a:xfrm>
            <a:off x="2520" y="1800"/>
            <a:ext cx="12170880" cy="1669320"/>
            <a:chOff x="2520" y="1800"/>
            <a:chExt cx="12170880" cy="1669320"/>
          </a:xfrm>
        </p:grpSpPr>
        <p:pic>
          <p:nvPicPr>
            <p:cNvPr id="339" name="Рисунок 4"/>
            <p:cNvPicPr/>
            <p:nvPr/>
          </p:nvPicPr>
          <p:blipFill>
            <a:blip r:embed="rId6"/>
            <a:stretch/>
          </p:blipFill>
          <p:spPr>
            <a:xfrm>
              <a:off x="2520" y="1800"/>
              <a:ext cx="3611880" cy="1669320"/>
            </a:xfrm>
            <a:prstGeom prst="rect">
              <a:avLst/>
            </a:prstGeom>
            <a:ln>
              <a:noFill/>
            </a:ln>
          </p:spPr>
        </p:pic>
        <p:sp>
          <p:nvSpPr>
            <p:cNvPr id="340" name="CustomShape 5"/>
            <p:cNvSpPr/>
            <p:nvPr/>
          </p:nvSpPr>
          <p:spPr>
            <a:xfrm>
              <a:off x="3504960" y="1800"/>
              <a:ext cx="8668440" cy="166932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pic>
        <p:nvPicPr>
          <p:cNvPr id="341" name="Рисунок 4"/>
          <p:cNvPicPr/>
          <p:nvPr/>
        </p:nvPicPr>
        <p:blipFill>
          <a:blip r:embed="rId6"/>
          <a:stretch/>
        </p:blipFill>
        <p:spPr>
          <a:xfrm>
            <a:off x="2520" y="1800"/>
            <a:ext cx="3610080" cy="1667520"/>
          </a:xfrm>
          <a:prstGeom prst="rect">
            <a:avLst/>
          </a:prstGeom>
          <a:ln>
            <a:noFill/>
          </a:ln>
        </p:spPr>
      </p:pic>
      <p:sp>
        <p:nvSpPr>
          <p:cNvPr id="342" name="CustomShape 6"/>
          <p:cNvSpPr/>
          <p:nvPr/>
        </p:nvSpPr>
        <p:spPr>
          <a:xfrm>
            <a:off x="4231800" y="395280"/>
            <a:ext cx="8017920" cy="657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FFFFFF"/>
                </a:solidFill>
                <a:latin typeface="Roboto"/>
                <a:ea typeface="Roboto"/>
              </a:rPr>
              <a:t>Мероприятия с участием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FFFFFF"/>
                </a:solidFill>
                <a:latin typeface="Roboto"/>
                <a:ea typeface="Roboto"/>
              </a:rPr>
              <a:t>Волонтеров культуры Владимирской области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2" name="Picture 2" descr="https://sun9-70.userapi.com/impg/wwTjFwiB7CE28QQ0sTy17xlgXp0R40v7utquhQ/b9jCyaPvyfA.jpg?size=2560x1920&amp;quality=95&amp;sign=e604b40f4a4aa5476b7d33cb9c0ae5d6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0"/>
          <a:stretch/>
        </p:blipFill>
        <p:spPr bwMode="auto">
          <a:xfrm>
            <a:off x="243819" y="4175184"/>
            <a:ext cx="3655440" cy="246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s://gus-info.ru/f/a13/QIaJb4ceR9C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86"/>
          <a:stretch/>
        </p:blipFill>
        <p:spPr bwMode="auto">
          <a:xfrm>
            <a:off x="4287970" y="1737598"/>
            <a:ext cx="3665585" cy="248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sun9-22.userapi.com/impg/31gMfNQAj7sVrKIsDR6vbhhbpVg7nl73okp-mQ/bLi_rEscWEY.jpg?size=1200x1600&amp;quality=96&amp;sign=74b003c54d382480f4820e045a2efe3a&amp;type=album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" t="11498" r="233" b="37760"/>
          <a:stretch/>
        </p:blipFill>
        <p:spPr bwMode="auto">
          <a:xfrm>
            <a:off x="8333116" y="4183811"/>
            <a:ext cx="3700963" cy="250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48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3" name="Table 1"/>
          <p:cNvGraphicFramePr/>
          <p:nvPr/>
        </p:nvGraphicFramePr>
        <p:xfrm>
          <a:off x="4224960" y="185760"/>
          <a:ext cx="4020840" cy="536760"/>
        </p:xfrm>
        <a:graphic>
          <a:graphicData uri="http://schemas.openxmlformats.org/drawingml/2006/table">
            <a:tbl>
              <a:tblPr/>
              <a:tblGrid>
                <a:gridCol w="1627560"/>
                <a:gridCol w="2393280"/>
              </a:tblGrid>
              <a:tr h="53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730,0 </a:t>
                      </a:r>
                      <a:r>
                        <a:rPr lang="ru-RU" sz="1300" b="0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44" name="CustomShape 2"/>
          <p:cNvSpPr/>
          <p:nvPr/>
        </p:nvSpPr>
        <p:spPr>
          <a:xfrm>
            <a:off x="4348080" y="573840"/>
            <a:ext cx="3555720" cy="8985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01.03.2024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  <a:endParaRPr lang="ru-RU" sz="1400" b="0" strike="noStrike" spc="-1" dirty="0">
              <a:latin typeface="Arial"/>
            </a:endParaRPr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90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,0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тыс. рублей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(12,3%)</a:t>
            </a:r>
            <a:endParaRPr lang="ru-RU" sz="1400" b="0" strike="noStrike" spc="-1" dirty="0">
              <a:latin typeface="Arial"/>
            </a:endParaRPr>
          </a:p>
        </p:txBody>
      </p:sp>
      <p:pic>
        <p:nvPicPr>
          <p:cNvPr id="345" name="Рисунок 2"/>
          <p:cNvPicPr/>
          <p:nvPr/>
        </p:nvPicPr>
        <p:blipFill>
          <a:blip r:embed="rId2"/>
          <a:stretch/>
        </p:blipFill>
        <p:spPr>
          <a:xfrm>
            <a:off x="232560" y="16200"/>
            <a:ext cx="3609720" cy="1667160"/>
          </a:xfrm>
          <a:prstGeom prst="rect">
            <a:avLst/>
          </a:prstGeom>
          <a:ln>
            <a:noFill/>
          </a:ln>
        </p:spPr>
      </p:pic>
      <p:graphicFrame>
        <p:nvGraphicFramePr>
          <p:cNvPr id="346" name="Table 3"/>
          <p:cNvGraphicFramePr/>
          <p:nvPr>
            <p:extLst>
              <p:ext uri="{D42A27DB-BD31-4B8C-83A1-F6EECF244321}">
                <p14:modId xmlns:p14="http://schemas.microsoft.com/office/powerpoint/2010/main" val="1613334161"/>
              </p:ext>
            </p:extLst>
          </p:nvPr>
        </p:nvGraphicFramePr>
        <p:xfrm>
          <a:off x="227520" y="2068920"/>
          <a:ext cx="11761200" cy="3427080"/>
        </p:xfrm>
        <a:graphic>
          <a:graphicData uri="http://schemas.openxmlformats.org/drawingml/2006/table">
            <a:tbl>
              <a:tblPr/>
              <a:tblGrid>
                <a:gridCol w="355680"/>
                <a:gridCol w="3612960"/>
                <a:gridCol w="900000"/>
                <a:gridCol w="537120"/>
                <a:gridCol w="536760"/>
                <a:gridCol w="537120"/>
                <a:gridCol w="536760"/>
                <a:gridCol w="556200"/>
                <a:gridCol w="546480"/>
                <a:gridCol w="546840"/>
                <a:gridCol w="575280"/>
                <a:gridCol w="536760"/>
                <a:gridCol w="594720"/>
                <a:gridCol w="546480"/>
                <a:gridCol w="842040"/>
              </a:tblGrid>
              <a:tr h="365760">
                <a:tc rowSpan="2"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ЦЕЛЕВЫЕ ПОКАЗАТЕЛИ ПРОЕКТА НА </a:t>
                      </a: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Базовое значение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 / Факт (прогноз*) </a:t>
                      </a:r>
                      <a:endParaRPr lang="ru-RU" sz="11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 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95580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01.02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01.03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01.04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01.05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01.06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01.07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01.08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01.09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89280" marR="892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01.10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01.11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01.12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396360">
                <a:tc gridSpan="1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 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806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1.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выставочных проектов, снабженных цифровыми гидами в формате дополненной реальности (нарастающим итогом), ед.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5/5*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6/6*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6/6*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6/6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</a:rPr>
                        <a:t>6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811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2.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онлайн-трансляций мероприятий, размещаемых на портале «</a:t>
                      </a:r>
                      <a:r>
                        <a:rPr lang="ru-RU" sz="11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Культура.РФ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», ед.*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*в </a:t>
                      </a:r>
                      <a:r>
                        <a:rPr lang="ru-RU" sz="110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т.ч</a:t>
                      </a:r>
                      <a:r>
                        <a:rPr lang="ru-RU" sz="11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региональные онлайн - трансляции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788/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788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806/</a:t>
                      </a:r>
                      <a:endParaRPr lang="ru-RU" sz="11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806</a:t>
                      </a:r>
                      <a:endParaRPr lang="ru-RU" sz="11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827/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827*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830/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830*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837/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837*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845/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845*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849/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latin typeface="Arial"/>
                        </a:rPr>
                        <a:t>849*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855/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855*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861/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861*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870/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870*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878/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Arial"/>
                        </a:rPr>
                        <a:t>878*</a:t>
                      </a:r>
                      <a:endParaRPr lang="ru-RU" sz="11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880*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720" marR="9072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47" name="CustomShape 4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48" name="CustomShape 5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49" name="CustomShape 6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50" name="CustomShape 7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CustomShape 8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52" name="CustomShape 9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53" name="CustomShape 10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54" name="CustomShape 11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55" name="CustomShape 12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6" name="CustomShape 13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57" name="CustomShape 14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58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Рисунок 2"/>
          <p:cNvPicPr/>
          <p:nvPr/>
        </p:nvPicPr>
        <p:blipFill>
          <a:blip r:embed="rId2"/>
          <a:stretch/>
        </p:blipFill>
        <p:spPr>
          <a:xfrm>
            <a:off x="232560" y="-18720"/>
            <a:ext cx="3609720" cy="1667160"/>
          </a:xfrm>
          <a:prstGeom prst="rect">
            <a:avLst/>
          </a:prstGeom>
          <a:ln>
            <a:noFill/>
          </a:ln>
        </p:spPr>
      </p:pic>
      <p:graphicFrame>
        <p:nvGraphicFramePr>
          <p:cNvPr id="360" name="Table 1"/>
          <p:cNvGraphicFramePr/>
          <p:nvPr>
            <p:extLst>
              <p:ext uri="{D42A27DB-BD31-4B8C-83A1-F6EECF244321}">
                <p14:modId xmlns:p14="http://schemas.microsoft.com/office/powerpoint/2010/main" val="2500468222"/>
              </p:ext>
            </p:extLst>
          </p:nvPr>
        </p:nvGraphicFramePr>
        <p:xfrm>
          <a:off x="232560" y="1929240"/>
          <a:ext cx="11727360" cy="2834640"/>
        </p:xfrm>
        <a:graphic>
          <a:graphicData uri="http://schemas.openxmlformats.org/drawingml/2006/table">
            <a:tbl>
              <a:tblPr/>
              <a:tblGrid>
                <a:gridCol w="371520"/>
                <a:gridCol w="1743120"/>
                <a:gridCol w="998640"/>
                <a:gridCol w="8614080"/>
              </a:tblGrid>
              <a:tr h="4028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НА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(факт/план)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(1/3)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40284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1585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1.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Проведены федеральные онлайн - трансляции мероприятий, размещаемые на портале «</a:t>
                      </a:r>
                      <a:r>
                        <a:rPr lang="ru-RU" sz="105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Культура.РФ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» (нарастающим итогом), единиц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5/6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2024 году запланировано проведение 1-ой федеральной онлайн-трансляции, размещаемой на портале "</a:t>
                      </a:r>
                      <a:r>
                        <a:rPr lang="ru-RU" sz="105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Культура.РФ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". Подача заявок на её проведение осуществляется в срок  до 30.09.2024, проведение - до 30.11.2024.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Сбор заявок на проведение федеральных онлайн-трансляций мероприятий, запланированных к проведению с 14 марта по 31 июля 2024 года, был открыт в период с 6 февраля по 25 февраля 2024 в соответствии с письмом Министерства культуры Российской Федерации от 08.02.2024 № 100-01.1-39@-НП.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Подано четыре заявки следующими учреждениями культуры: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ГАУК ВО «Владимирский областной театр кукол» (спектакль «Собор. Белокаменная фантазия»);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ГБПОУ ВО «Владимирский областной колледж культуры и искусства» (спектакль «Завтра была…»);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ГАУК ВО «Владимирская областная филармония» (программа «От Москвы до Бреста» );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- МБУК «Муромский городской театр» (фестиваль-конкурс «Во имя Семьи, Любви и Верности»).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Осуществляется мониторинг отбора заявок Министерством культуры РФ.</a:t>
                      </a: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61" name="Table 2"/>
          <p:cNvGraphicFramePr/>
          <p:nvPr/>
        </p:nvGraphicFramePr>
        <p:xfrm>
          <a:off x="4224960" y="185760"/>
          <a:ext cx="4020840" cy="536760"/>
        </p:xfrm>
        <a:graphic>
          <a:graphicData uri="http://schemas.openxmlformats.org/drawingml/2006/table">
            <a:tbl>
              <a:tblPr/>
              <a:tblGrid>
                <a:gridCol w="1627560"/>
                <a:gridCol w="2393280"/>
              </a:tblGrid>
              <a:tr h="53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730,0 </a:t>
                      </a:r>
                      <a:r>
                        <a:rPr lang="ru-RU" sz="1300" b="0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62" name="CustomShape 3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63" name="CustomShape 4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64" name="CustomShape 5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65" name="CustomShape 6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6" name="CustomShape 7"/>
          <p:cNvSpPr/>
          <p:nvPr/>
        </p:nvSpPr>
        <p:spPr>
          <a:xfrm>
            <a:off x="4348080" y="573840"/>
            <a:ext cx="3555720" cy="8985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01.03.2024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  <a:endParaRPr lang="ru-RU" sz="1400" b="0" strike="noStrike" spc="-1" dirty="0">
              <a:latin typeface="Arial"/>
            </a:endParaRPr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90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,0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тыс. рублей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(12,3%)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367" name="CustomShape 8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68" name="CustomShape 9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69" name="CustomShape 10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70" name="CustomShape 11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71" name="CustomShape 12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72" name="CustomShape 13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73" name="CustomShape 14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74" name="CustomShape 15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Рисунок 2"/>
          <p:cNvPicPr/>
          <p:nvPr/>
        </p:nvPicPr>
        <p:blipFill>
          <a:blip r:embed="rId2"/>
          <a:stretch/>
        </p:blipFill>
        <p:spPr>
          <a:xfrm>
            <a:off x="239760" y="16200"/>
            <a:ext cx="3259800" cy="1445040"/>
          </a:xfrm>
          <a:prstGeom prst="rect">
            <a:avLst/>
          </a:prstGeom>
          <a:ln>
            <a:noFill/>
          </a:ln>
        </p:spPr>
      </p:pic>
      <p:graphicFrame>
        <p:nvGraphicFramePr>
          <p:cNvPr id="376" name="Table 1"/>
          <p:cNvGraphicFramePr/>
          <p:nvPr>
            <p:extLst>
              <p:ext uri="{D42A27DB-BD31-4B8C-83A1-F6EECF244321}">
                <p14:modId xmlns:p14="http://schemas.microsoft.com/office/powerpoint/2010/main" val="4241028394"/>
              </p:ext>
            </p:extLst>
          </p:nvPr>
        </p:nvGraphicFramePr>
        <p:xfrm>
          <a:off x="72000" y="1462680"/>
          <a:ext cx="11989800" cy="5152140"/>
        </p:xfrm>
        <a:graphic>
          <a:graphicData uri="http://schemas.openxmlformats.org/drawingml/2006/table">
            <a:tbl>
              <a:tblPr/>
              <a:tblGrid>
                <a:gridCol w="304920"/>
                <a:gridCol w="1278000"/>
                <a:gridCol w="909360"/>
                <a:gridCol w="9497520"/>
              </a:tblGrid>
              <a:tr h="5583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НА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 план)</a:t>
                      </a: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(2/3)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40284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41691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2.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Проведены региональные онлайн-трансляции мероприятий, размещаемые на портале «</a:t>
                      </a:r>
                      <a:r>
                        <a:rPr lang="ru-RU" sz="1050" b="0" strike="noStrike" spc="-1" dirty="0" err="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Культура.РФ</a:t>
                      </a: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», нарастающим итогом, единиц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806/880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Предусмотрено 430,0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тыс.рублей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. Кассовое исполнение: 0,0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тыс.рублей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. Освоено: 0%. Контрактация — 0%.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В 2024 году запланирована закупка оборудования для проведения онлайн-трансляций в ГБУК «Владимирская областная научная библиотека им.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М.Горького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» (заключено соглашение).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Осуществляется процесс заключения договоров по процедуре единственного поставщика в срок до 30.09.2024, поставка - в срок до 30.09.2024,</a:t>
                      </a:r>
                      <a:r>
                        <a:rPr lang="ru-RU" sz="90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 </a:t>
                      </a:r>
                      <a:r>
                        <a:rPr lang="ru-RU" sz="9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оплата услуг –</a:t>
                      </a:r>
                      <a:r>
                        <a:rPr lang="ru-RU" sz="90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 15.10.2024.</a:t>
                      </a:r>
                      <a:endParaRPr lang="ru-RU" sz="90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За январь </a:t>
                      </a:r>
                      <a:r>
                        <a:rPr lang="ru-RU" sz="900" b="0" strike="noStrike" spc="-1" baseline="0" dirty="0" smtClean="0">
                          <a:latin typeface="+mn-lt"/>
                        </a:rPr>
                        <a:t>– февраль 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2024 года проведено 26 региональных онлайн-трансляций, размещенных на портале «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Культура.РФ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»: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ГАУК ВО «Владимирский областной театр кукол»	 - 3,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ГАУК ВО «Центр классической музыки» - 6,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ГАУК ВО «Владимирская областная филармония» - 6,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ГБУК ВО «Владимирская областная универсальная научная библиотека им.</a:t>
                      </a:r>
                      <a:r>
                        <a:rPr lang="ru-RU" sz="900" b="0" strike="noStrike" spc="-1" baseline="0" dirty="0" smtClean="0">
                          <a:latin typeface="+mn-lt"/>
                        </a:rPr>
                        <a:t>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М.Горького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» - 5,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ГБУК ВО  «Владимирская областная библиотека для детей и молодежи» (корпус 2) – 1;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Центральная районная библиотека МУК «ЦБС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Селивановского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 района» - 1;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Библиотека семейного чтения имени Ю.Н. Синицына  МБУК «ЦБС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г.Коврова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» - 1;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МБУК ВО «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Селивановский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 районный Центр культуры и досуга» - 1;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ГАУК ВО «Владимирский областной Дом работников искусств» - 1;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900" b="0" strike="noStrike" spc="-1" dirty="0" smtClean="0">
                          <a:latin typeface="+mn-lt"/>
                        </a:rPr>
                        <a:t>- </a:t>
                      </a:r>
                      <a:r>
                        <a:rPr lang="ru-RU" sz="900" b="0" strike="noStrike" spc="-1" dirty="0" err="1" smtClean="0">
                          <a:latin typeface="+mn-lt"/>
                        </a:rPr>
                        <a:t>Горкинский</a:t>
                      </a:r>
                      <a:r>
                        <a:rPr lang="ru-RU" sz="900" b="0" strike="noStrike" spc="-1" dirty="0" smtClean="0">
                          <a:latin typeface="+mn-lt"/>
                        </a:rPr>
                        <a:t> дом культуры – 1.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9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7" name="CustomShape 2"/>
          <p:cNvSpPr/>
          <p:nvPr/>
        </p:nvSpPr>
        <p:spPr>
          <a:xfrm>
            <a:off x="239760" y="6589800"/>
            <a:ext cx="4336200" cy="188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378" name="Table 3"/>
          <p:cNvGraphicFramePr/>
          <p:nvPr/>
        </p:nvGraphicFramePr>
        <p:xfrm>
          <a:off x="4224960" y="137880"/>
          <a:ext cx="4020840" cy="536760"/>
        </p:xfrm>
        <a:graphic>
          <a:graphicData uri="http://schemas.openxmlformats.org/drawingml/2006/table">
            <a:tbl>
              <a:tblPr/>
              <a:tblGrid>
                <a:gridCol w="1627560"/>
                <a:gridCol w="2393280"/>
              </a:tblGrid>
              <a:tr h="53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730,0 </a:t>
                      </a:r>
                      <a:r>
                        <a:rPr lang="ru-RU" sz="1300" b="0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79" name="CustomShape 4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0" name="CustomShape 5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1" name="CustomShape 6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82" name="CustomShape 7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3" name="CustomShape 8"/>
          <p:cNvSpPr/>
          <p:nvPr/>
        </p:nvSpPr>
        <p:spPr>
          <a:xfrm>
            <a:off x="4218840" y="470880"/>
            <a:ext cx="3555720" cy="8985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01.03.2024 кассовое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исполнение</a:t>
            </a:r>
            <a:endParaRPr lang="ru-RU" sz="1400" b="0" strike="noStrike" spc="-1" dirty="0">
              <a:latin typeface="Arial"/>
            </a:endParaRPr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90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,0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тыс. рублей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(12,3%)</a:t>
            </a:r>
            <a:endParaRPr lang="ru-RU" sz="1400" b="0" strike="noStrike" spc="-1" dirty="0">
              <a:latin typeface="Arial"/>
            </a:endParaRPr>
          </a:p>
        </p:txBody>
      </p:sp>
      <p:sp>
        <p:nvSpPr>
          <p:cNvPr id="384" name="CustomShape 9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5" name="CustomShape 10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6" name="CustomShape 11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7" name="CustomShape 12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88" name="CustomShape 13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9" name="CustomShape 14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90" name="CustomShape 15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91" name="CustomShape 16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CustomShape 1"/>
          <p:cNvSpPr/>
          <p:nvPr/>
        </p:nvSpPr>
        <p:spPr>
          <a:xfrm>
            <a:off x="9564480" y="586440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93" name="CustomShape 2"/>
          <p:cNvSpPr/>
          <p:nvPr/>
        </p:nvSpPr>
        <p:spPr>
          <a:xfrm>
            <a:off x="948564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94" name="CustomShape 3"/>
          <p:cNvSpPr/>
          <p:nvPr/>
        </p:nvSpPr>
        <p:spPr>
          <a:xfrm>
            <a:off x="10861920" y="586440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95" name="CustomShape 4"/>
          <p:cNvSpPr/>
          <p:nvPr/>
        </p:nvSpPr>
        <p:spPr>
          <a:xfrm>
            <a:off x="10854720" y="754200"/>
            <a:ext cx="12927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396" name="CustomShape 5"/>
          <p:cNvSpPr/>
          <p:nvPr/>
        </p:nvSpPr>
        <p:spPr>
          <a:xfrm>
            <a:off x="9909360" y="137880"/>
            <a:ext cx="444960" cy="461520"/>
          </a:xfrm>
          <a:prstGeom prst="ellipse">
            <a:avLst/>
          </a:prstGeom>
          <a:blipFill rotWithShape="0">
            <a:blip r:embed="rId2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7" name="CustomShape 6"/>
          <p:cNvSpPr/>
          <p:nvPr/>
        </p:nvSpPr>
        <p:spPr>
          <a:xfrm>
            <a:off x="941040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98" name="CustomShape 7"/>
          <p:cNvSpPr/>
          <p:nvPr/>
        </p:nvSpPr>
        <p:spPr>
          <a:xfrm>
            <a:off x="10763640" y="92088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399" name="CustomShape 8"/>
          <p:cNvSpPr/>
          <p:nvPr/>
        </p:nvSpPr>
        <p:spPr>
          <a:xfrm>
            <a:off x="11259000" y="133920"/>
            <a:ext cx="484200" cy="46260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00" name="Рисунок 2"/>
          <p:cNvPicPr/>
          <p:nvPr/>
        </p:nvPicPr>
        <p:blipFill>
          <a:blip r:embed="rId4"/>
          <a:stretch/>
        </p:blipFill>
        <p:spPr>
          <a:xfrm>
            <a:off x="232560" y="16200"/>
            <a:ext cx="3609720" cy="1667160"/>
          </a:xfrm>
          <a:prstGeom prst="rect">
            <a:avLst/>
          </a:prstGeom>
          <a:ln>
            <a:noFill/>
          </a:ln>
        </p:spPr>
      </p:pic>
      <p:graphicFrame>
        <p:nvGraphicFramePr>
          <p:cNvPr id="401" name="Table 9"/>
          <p:cNvGraphicFramePr/>
          <p:nvPr>
            <p:extLst>
              <p:ext uri="{D42A27DB-BD31-4B8C-83A1-F6EECF244321}">
                <p14:modId xmlns:p14="http://schemas.microsoft.com/office/powerpoint/2010/main" val="1527422447"/>
              </p:ext>
            </p:extLst>
          </p:nvPr>
        </p:nvGraphicFramePr>
        <p:xfrm>
          <a:off x="232560" y="1790640"/>
          <a:ext cx="11613600" cy="2559600"/>
        </p:xfrm>
        <a:graphic>
          <a:graphicData uri="http://schemas.openxmlformats.org/drawingml/2006/table">
            <a:tbl>
              <a:tblPr/>
              <a:tblGrid>
                <a:gridCol w="298080"/>
                <a:gridCol w="2040840"/>
                <a:gridCol w="963360"/>
                <a:gridCol w="8311320"/>
              </a:tblGrid>
              <a:tr h="7614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(факт/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план)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(3/3)</a:t>
                      </a:r>
                      <a:endParaRPr lang="ru-RU" sz="1000" b="0" strike="noStrike" spc="-1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426600"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10000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3.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Созданы мультимедиа-гиды по музеям и выставочным проектам с применением технологии дополненной реальности (нарастающим итогом), единиц</a:t>
                      </a:r>
                      <a:endParaRPr lang="ru-RU" sz="1050" b="0" strike="noStrike" spc="-1" dirty="0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Roboto"/>
                          <a:ea typeface="Roboto"/>
                        </a:rPr>
                        <a:t>5/6</a:t>
                      </a:r>
                      <a:endParaRPr lang="ru-RU" sz="1050" b="0" strike="noStrike" spc="-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Предусмотрено 300,0 </a:t>
                      </a:r>
                      <a:r>
                        <a:rPr lang="ru-RU" sz="105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тыс.рублей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Кассовое исполнение: 90,0 </a:t>
                      </a:r>
                      <a:r>
                        <a:rPr lang="ru-RU" sz="1050" b="0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тыс.рублей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Освоено: 30%. Контрактация — 100%.</a:t>
                      </a:r>
                      <a:endParaRPr lang="ru-RU" sz="1050" b="1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strike="noStrike" spc="-1" dirty="0" smtClean="0">
                        <a:latin typeface="+mn-lt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В 2024 году запланировано создание 1 мультимедиа-гид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в ГБУК ВО "Центр Пропаганды Изобразительного Искусства" по экспозиции «Владимирская школа живописи»  (по адресу: г. Владимир, ул. Большая Московская, 24) (заключено соглашение). По состоянию на 01.03.2024 заключено соглашение между Министерством культуры Владимирской области и ГБУК ВО "ЦПИИ", закупка включена в план-график закупок, заключен один договор по процедуре единственного поставщика. 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Arial"/>
                        </a:rPr>
                        <a:t>В соответствии с договором произведена оплата авансовых платежей исполнителям работ (услуг) в общей сумме 90,0 тыс. рублей (30% от стоимости договора). Поставка и полная оплата услуг - в срок до 30.09.2024. </a:t>
                      </a:r>
                    </a:p>
                  </a:txBody>
                  <a:tcPr marL="90000" marR="9000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25200">
                      <a:solidFill>
                        <a:srgbClr val="55308D"/>
                      </a:solidFill>
                    </a:lnT>
                    <a:lnB w="2520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02" name="CustomShape 10"/>
          <p:cNvSpPr/>
          <p:nvPr/>
        </p:nvSpPr>
        <p:spPr>
          <a:xfrm>
            <a:off x="254520" y="6509160"/>
            <a:ext cx="3876840" cy="257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Roboto"/>
                <a:ea typeface="Roboto"/>
              </a:rPr>
              <a:t>ОМСу, участвующие в реализации проекта, отсутствуют</a:t>
            </a:r>
            <a:endParaRPr lang="ru-RU" sz="1100" b="0" strike="noStrike" spc="-1">
              <a:latin typeface="Arial"/>
            </a:endParaRPr>
          </a:p>
        </p:txBody>
      </p:sp>
      <p:graphicFrame>
        <p:nvGraphicFramePr>
          <p:cNvPr id="403" name="Table 11"/>
          <p:cNvGraphicFramePr/>
          <p:nvPr/>
        </p:nvGraphicFramePr>
        <p:xfrm>
          <a:off x="4224960" y="185760"/>
          <a:ext cx="4020840" cy="536760"/>
        </p:xfrm>
        <a:graphic>
          <a:graphicData uri="http://schemas.openxmlformats.org/drawingml/2006/table">
            <a:tbl>
              <a:tblPr/>
              <a:tblGrid>
                <a:gridCol w="1627560"/>
                <a:gridCol w="2393280"/>
              </a:tblGrid>
              <a:tr h="53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 730,0 </a:t>
                      </a:r>
                      <a:r>
                        <a:rPr lang="ru-RU" sz="1300" b="0" strike="noStrike" spc="-1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тыс. рублей</a:t>
                      </a:r>
                      <a:endParaRPr lang="ru-RU" sz="1300" b="0" strike="noStrike" spc="-1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04" name="CustomShape 12"/>
          <p:cNvSpPr/>
          <p:nvPr/>
        </p:nvSpPr>
        <p:spPr>
          <a:xfrm>
            <a:off x="8493840" y="586440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405" name="CustomShape 13"/>
          <p:cNvSpPr/>
          <p:nvPr/>
        </p:nvSpPr>
        <p:spPr>
          <a:xfrm>
            <a:off x="8403480" y="753480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>
              <a:latin typeface="Arial"/>
            </a:endParaRPr>
          </a:p>
        </p:txBody>
      </p:sp>
      <p:sp>
        <p:nvSpPr>
          <p:cNvPr id="406" name="CustomShape 14"/>
          <p:cNvSpPr/>
          <p:nvPr/>
        </p:nvSpPr>
        <p:spPr>
          <a:xfrm>
            <a:off x="8132040" y="923760"/>
            <a:ext cx="1475280" cy="33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b="0" i="1" strike="noStrike" spc="-1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b="0" strike="noStrike" spc="-1">
              <a:latin typeface="Arial"/>
            </a:endParaRPr>
          </a:p>
        </p:txBody>
      </p:sp>
      <p:sp>
        <p:nvSpPr>
          <p:cNvPr id="407" name="CustomShape 15"/>
          <p:cNvSpPr/>
          <p:nvPr/>
        </p:nvSpPr>
        <p:spPr>
          <a:xfrm>
            <a:off x="8630280" y="137880"/>
            <a:ext cx="479160" cy="46152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8" name="CustomShape 16"/>
          <p:cNvSpPr/>
          <p:nvPr/>
        </p:nvSpPr>
        <p:spPr>
          <a:xfrm>
            <a:off x="4348080" y="573840"/>
            <a:ext cx="3555720" cy="8985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01.03.2024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  <a:endParaRPr lang="ru-RU" sz="1400" b="0" strike="noStrike" spc="-1" dirty="0">
              <a:latin typeface="Arial"/>
            </a:endParaRPr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90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,0 </a:t>
            </a: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тыс. рублей</a:t>
            </a:r>
            <a:endParaRPr lang="ru-RU" sz="1400" b="0" strike="noStrike" spc="-1" dirty="0">
              <a:latin typeface="Arial"/>
            </a:endParaRPr>
          </a:p>
          <a:p>
            <a:pPr algn="ctr">
              <a:lnSpc>
                <a:spcPct val="125000"/>
              </a:lnSpc>
            </a:pPr>
            <a:r>
              <a:rPr lang="ru-RU" sz="1400" b="0" strike="noStrike" spc="-1" dirty="0">
                <a:solidFill>
                  <a:srgbClr val="FFFFFF"/>
                </a:solidFill>
                <a:latin typeface="Roboto"/>
                <a:ea typeface="Roboto"/>
              </a:rPr>
              <a:t>                                     </a:t>
            </a:r>
            <a:r>
              <a:rPr lang="ru-RU" sz="1400" b="0" strike="noStrike" spc="-1" dirty="0" smtClean="0">
                <a:solidFill>
                  <a:srgbClr val="FFFFFF"/>
                </a:solidFill>
                <a:latin typeface="Roboto"/>
                <a:ea typeface="Roboto"/>
              </a:rPr>
              <a:t>(12,3%)</a:t>
            </a:r>
            <a:endParaRPr lang="ru-RU" sz="1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roup 1"/>
          <p:cNvGrpSpPr/>
          <p:nvPr/>
        </p:nvGrpSpPr>
        <p:grpSpPr>
          <a:xfrm>
            <a:off x="0" y="6438600"/>
            <a:ext cx="12188520" cy="419400"/>
            <a:chOff x="0" y="6438600"/>
            <a:chExt cx="12188520" cy="419400"/>
          </a:xfrm>
        </p:grpSpPr>
        <p:sp>
          <p:nvSpPr>
            <p:cNvPr id="410" name="CustomShape 2"/>
            <p:cNvSpPr/>
            <p:nvPr/>
          </p:nvSpPr>
          <p:spPr>
            <a:xfrm>
              <a:off x="0" y="6578640"/>
              <a:ext cx="12171600" cy="27936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11" name="CustomShape 3"/>
            <p:cNvSpPr/>
            <p:nvPr/>
          </p:nvSpPr>
          <p:spPr>
            <a:xfrm>
              <a:off x="327600" y="6438600"/>
              <a:ext cx="11860920" cy="135720"/>
            </a:xfrm>
            <a:prstGeom prst="rect">
              <a:avLst/>
            </a:prstGeom>
            <a:solidFill>
              <a:srgbClr val="FFC00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grpSp>
        <p:nvGrpSpPr>
          <p:cNvPr id="412" name="Group 4"/>
          <p:cNvGrpSpPr/>
          <p:nvPr/>
        </p:nvGrpSpPr>
        <p:grpSpPr>
          <a:xfrm>
            <a:off x="2520" y="720"/>
            <a:ext cx="12198600" cy="1667880"/>
            <a:chOff x="2520" y="720"/>
            <a:chExt cx="12198600" cy="1667880"/>
          </a:xfrm>
        </p:grpSpPr>
        <p:pic>
          <p:nvPicPr>
            <p:cNvPr id="413" name="Рисунок 4"/>
            <p:cNvPicPr/>
            <p:nvPr/>
          </p:nvPicPr>
          <p:blipFill>
            <a:blip r:embed="rId3"/>
            <a:stretch/>
          </p:blipFill>
          <p:spPr>
            <a:xfrm>
              <a:off x="2520" y="720"/>
              <a:ext cx="3618720" cy="1667880"/>
            </a:xfrm>
            <a:prstGeom prst="rect">
              <a:avLst/>
            </a:prstGeom>
            <a:ln>
              <a:noFill/>
            </a:ln>
          </p:spPr>
        </p:pic>
        <p:sp>
          <p:nvSpPr>
            <p:cNvPr id="414" name="CustomShape 5"/>
            <p:cNvSpPr/>
            <p:nvPr/>
          </p:nvSpPr>
          <p:spPr>
            <a:xfrm>
              <a:off x="3513600" y="720"/>
              <a:ext cx="8687520" cy="166788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15" name="CustomShape 6"/>
          <p:cNvSpPr/>
          <p:nvPr/>
        </p:nvSpPr>
        <p:spPr>
          <a:xfrm>
            <a:off x="3975480" y="365040"/>
            <a:ext cx="8108640" cy="6637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spc="-1" dirty="0">
                <a:solidFill>
                  <a:srgbClr val="FFFFFF"/>
                </a:solidFill>
                <a:latin typeface="Roboto"/>
                <a:ea typeface="Roboto"/>
              </a:rPr>
              <a:t>Центр классической музыки г. Владимира провел онлайн-трансляцию конкурса: «Солист оркестра». Финал</a:t>
            </a:r>
          </a:p>
        </p:txBody>
      </p:sp>
      <p:sp>
        <p:nvSpPr>
          <p:cNvPr id="416" name="CustomShape 7"/>
          <p:cNvSpPr/>
          <p:nvPr/>
        </p:nvSpPr>
        <p:spPr>
          <a:xfrm>
            <a:off x="4504680" y="1734840"/>
            <a:ext cx="3281400" cy="4634280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t">
            <a:noAutofit/>
          </a:bodyPr>
          <a:lstStyle/>
          <a:p>
            <a:endParaRPr lang="ru-RU" sz="1100" dirty="0" smtClean="0"/>
          </a:p>
          <a:p>
            <a:r>
              <a:rPr lang="ru-RU" sz="1100" dirty="0"/>
              <a:t>Областной открытый конкурс «Солист оркестра» на лучшее исполнение произведения с Владимирским губернаторским симфоническим оркестром проводится уже в шестой раз. Мероприятие направлено на развитие исполнительского мастерства юных дарований, раскрытие потенциала участников, совершенствование репертуарной политики, а также творческий обмен опытом.</a:t>
            </a:r>
          </a:p>
          <a:p>
            <a:r>
              <a:rPr lang="ru-RU" sz="1100" dirty="0"/>
              <a:t>Жюри конкурса являются солисты оркестра, педагоги-практики, руководители коллективов. Критерии отбора членов жюри — бесспорный профессиональный авторитет, многолетний опыт, понимание особенностей работы с талантливыми музыкантами разных возрастов. Победители конкурса получают звание лауреата, награждаются дипломами и смогут выступить с оркестром в сезоне 2023–2024 гг.</a:t>
            </a:r>
          </a:p>
          <a:p>
            <a:pPr>
              <a:lnSpc>
                <a:spcPct val="100000"/>
              </a:lnSpc>
            </a:pPr>
            <a:endParaRPr lang="ru-RU" sz="1100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spc="-1" dirty="0" smtClean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100" b="0" strike="noStrike" spc="-1" dirty="0">
              <a:latin typeface="Arial"/>
            </a:endParaRPr>
          </a:p>
        </p:txBody>
      </p:sp>
      <p:pic>
        <p:nvPicPr>
          <p:cNvPr id="417" name="Рисунок 7"/>
          <p:cNvPicPr/>
          <p:nvPr/>
        </p:nvPicPr>
        <p:blipFill>
          <a:blip r:embed="rId4"/>
          <a:stretch/>
        </p:blipFill>
        <p:spPr>
          <a:xfrm>
            <a:off x="196920" y="1735560"/>
            <a:ext cx="4260600" cy="4634280"/>
          </a:xfrm>
          <a:prstGeom prst="rect">
            <a:avLst/>
          </a:prstGeom>
          <a:ln>
            <a:noFill/>
          </a:ln>
        </p:spPr>
      </p:pic>
      <p:pic>
        <p:nvPicPr>
          <p:cNvPr id="418" name="Рисунок 8"/>
          <p:cNvPicPr/>
          <p:nvPr/>
        </p:nvPicPr>
        <p:blipFill>
          <a:blip r:embed="rId5"/>
          <a:stretch/>
        </p:blipFill>
        <p:spPr>
          <a:xfrm>
            <a:off x="7833960" y="1735560"/>
            <a:ext cx="4170240" cy="4633560"/>
          </a:xfrm>
          <a:prstGeom prst="rect">
            <a:avLst/>
          </a:prstGeom>
          <a:ln>
            <a:noFill/>
          </a:ln>
        </p:spPr>
      </p:pic>
      <p:pic>
        <p:nvPicPr>
          <p:cNvPr id="419" name="Рисунок 1"/>
          <p:cNvPicPr/>
          <p:nvPr/>
        </p:nvPicPr>
        <p:blipFill>
          <a:blip r:embed="rId6"/>
          <a:srcRect b="10596"/>
          <a:stretch/>
        </p:blipFill>
        <p:spPr>
          <a:xfrm>
            <a:off x="180000" y="1734840"/>
            <a:ext cx="4265280" cy="4629600"/>
          </a:xfrm>
          <a:prstGeom prst="rect">
            <a:avLst/>
          </a:prstGeom>
          <a:ln>
            <a:noFill/>
          </a:ln>
        </p:spPr>
      </p:pic>
      <p:pic>
        <p:nvPicPr>
          <p:cNvPr id="420" name="Рисунок 2"/>
          <p:cNvPicPr/>
          <p:nvPr/>
        </p:nvPicPr>
        <p:blipFill>
          <a:blip r:embed="rId7"/>
          <a:srcRect b="6255"/>
          <a:stretch/>
        </p:blipFill>
        <p:spPr>
          <a:xfrm>
            <a:off x="7833240" y="1734840"/>
            <a:ext cx="4170600" cy="4638240"/>
          </a:xfrm>
          <a:prstGeom prst="rect">
            <a:avLst/>
          </a:prstGeom>
          <a:ln>
            <a:noFill/>
          </a:ln>
        </p:spPr>
      </p:pic>
      <p:pic>
        <p:nvPicPr>
          <p:cNvPr id="421" name="Рисунок 3"/>
          <p:cNvPicPr/>
          <p:nvPr/>
        </p:nvPicPr>
        <p:blipFill>
          <a:blip r:embed="rId8"/>
          <a:srcRect b="19852"/>
          <a:stretch/>
        </p:blipFill>
        <p:spPr>
          <a:xfrm>
            <a:off x="171360" y="1734840"/>
            <a:ext cx="4273920" cy="4623480"/>
          </a:xfrm>
          <a:prstGeom prst="rect">
            <a:avLst/>
          </a:prstGeom>
          <a:ln>
            <a:noFill/>
          </a:ln>
        </p:spPr>
      </p:pic>
      <p:pic>
        <p:nvPicPr>
          <p:cNvPr id="422" name="Рисунок 4"/>
          <p:cNvPicPr/>
          <p:nvPr/>
        </p:nvPicPr>
        <p:blipFill>
          <a:blip r:embed="rId9"/>
          <a:srcRect b="17160"/>
          <a:stretch/>
        </p:blipFill>
        <p:spPr>
          <a:xfrm>
            <a:off x="7833240" y="1734840"/>
            <a:ext cx="4170600" cy="4633560"/>
          </a:xfrm>
          <a:prstGeom prst="rect">
            <a:avLst/>
          </a:prstGeom>
          <a:ln>
            <a:noFill/>
          </a:ln>
        </p:spPr>
      </p:pic>
      <p:pic>
        <p:nvPicPr>
          <p:cNvPr id="423" name="Рисунок 6"/>
          <p:cNvPicPr/>
          <p:nvPr/>
        </p:nvPicPr>
        <p:blipFill>
          <a:blip r:embed="rId10"/>
          <a:srcRect b="24687"/>
          <a:stretch/>
        </p:blipFill>
        <p:spPr>
          <a:xfrm>
            <a:off x="167760" y="1734840"/>
            <a:ext cx="4289040" cy="4614840"/>
          </a:xfrm>
          <a:prstGeom prst="rect">
            <a:avLst/>
          </a:prstGeom>
          <a:ln>
            <a:noFill/>
          </a:ln>
        </p:spPr>
      </p:pic>
      <p:pic>
        <p:nvPicPr>
          <p:cNvPr id="424" name="Рисунок 9"/>
          <p:cNvPicPr/>
          <p:nvPr/>
        </p:nvPicPr>
        <p:blipFill>
          <a:blip r:embed="rId11"/>
          <a:srcRect b="22938"/>
          <a:stretch/>
        </p:blipFill>
        <p:spPr>
          <a:xfrm>
            <a:off x="7833240" y="1730160"/>
            <a:ext cx="4164480" cy="4639320"/>
          </a:xfrm>
          <a:prstGeom prst="rect">
            <a:avLst/>
          </a:prstGeom>
          <a:ln>
            <a:noFill/>
          </a:ln>
        </p:spPr>
      </p:pic>
      <p:pic>
        <p:nvPicPr>
          <p:cNvPr id="425" name="Picture 2"/>
          <p:cNvPicPr/>
          <p:nvPr/>
        </p:nvPicPr>
        <p:blipFill>
          <a:blip r:embed="rId12"/>
          <a:stretch/>
        </p:blipFill>
        <p:spPr>
          <a:xfrm>
            <a:off x="7833240" y="1730160"/>
            <a:ext cx="4250880" cy="4642920"/>
          </a:xfrm>
          <a:prstGeom prst="rect">
            <a:avLst/>
          </a:prstGeom>
          <a:ln>
            <a:noFill/>
          </a:ln>
        </p:spPr>
      </p:pic>
      <p:pic>
        <p:nvPicPr>
          <p:cNvPr id="426" name="Picture 3"/>
          <p:cNvPicPr/>
          <p:nvPr/>
        </p:nvPicPr>
        <p:blipFill>
          <a:blip r:embed="rId13"/>
          <a:stretch/>
        </p:blipFill>
        <p:spPr>
          <a:xfrm>
            <a:off x="65880" y="1730160"/>
            <a:ext cx="4396680" cy="4645800"/>
          </a:xfrm>
          <a:prstGeom prst="rect">
            <a:avLst/>
          </a:prstGeom>
          <a:ln>
            <a:noFill/>
          </a:ln>
        </p:spPr>
      </p:pic>
      <p:pic>
        <p:nvPicPr>
          <p:cNvPr id="427" name="Picture 2"/>
          <p:cNvPicPr/>
          <p:nvPr/>
        </p:nvPicPr>
        <p:blipFill>
          <a:blip r:embed="rId14"/>
          <a:stretch/>
        </p:blipFill>
        <p:spPr>
          <a:xfrm>
            <a:off x="60480" y="1735560"/>
            <a:ext cx="4402080" cy="4637520"/>
          </a:xfrm>
          <a:prstGeom prst="rect">
            <a:avLst/>
          </a:prstGeom>
          <a:ln>
            <a:noFill/>
          </a:ln>
        </p:spPr>
      </p:pic>
      <p:pic>
        <p:nvPicPr>
          <p:cNvPr id="428" name="Picture 3"/>
          <p:cNvPicPr/>
          <p:nvPr/>
        </p:nvPicPr>
        <p:blipFill>
          <a:blip r:embed="rId15"/>
          <a:stretch/>
        </p:blipFill>
        <p:spPr>
          <a:xfrm>
            <a:off x="7833960" y="1730160"/>
            <a:ext cx="4250160" cy="4645800"/>
          </a:xfrm>
          <a:prstGeom prst="rect">
            <a:avLst/>
          </a:prstGeom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510" y="1730160"/>
            <a:ext cx="4260610" cy="4619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510" y="1730157"/>
            <a:ext cx="4279507" cy="4645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510" y="1730139"/>
            <a:ext cx="4262051" cy="4647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9"/>
          <a:srcRect b="17154"/>
          <a:stretch/>
        </p:blipFill>
        <p:spPr>
          <a:xfrm>
            <a:off x="7809457" y="1714534"/>
            <a:ext cx="4288716" cy="466267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" y="1714534"/>
            <a:ext cx="4414319" cy="4661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" y="1714534"/>
            <a:ext cx="4408560" cy="4662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" y="1730138"/>
            <a:ext cx="4396680" cy="4645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457" y="1714534"/>
            <a:ext cx="4274663" cy="4662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1" y="1714534"/>
            <a:ext cx="4419856" cy="466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 descr="https://sun9-12.userapi.com/impg/k-HTJIjcN4upPxqpYR8crqcONLIXBCma9yGqnQ/rqK5wBXAb3E.jpg?size=1170x890&amp;quality=95&amp;sign=22eaeaae6d18bc8c4c6233386ba11ed9&amp;type=album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9456" y="1714534"/>
            <a:ext cx="4290699" cy="466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42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2770200" y="715680"/>
            <a:ext cx="5507280" cy="3678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7C6EB0"/>
                </a:solidFill>
                <a:latin typeface="Roboto"/>
                <a:ea typeface="Roboto"/>
              </a:rPr>
              <a:t>СОБЫТИЯ ЗА </a:t>
            </a:r>
            <a:r>
              <a:rPr lang="ru-RU" b="1" spc="-1" dirty="0">
                <a:solidFill>
                  <a:srgbClr val="7C6EB0"/>
                </a:solidFill>
                <a:latin typeface="Roboto"/>
                <a:ea typeface="Roboto"/>
              </a:rPr>
              <a:t>ФЕВРАЛЬ 2024 </a:t>
            </a:r>
            <a:r>
              <a:rPr lang="ru-RU" sz="1800" b="1" strike="noStrike" spc="-1" dirty="0">
                <a:solidFill>
                  <a:srgbClr val="7C6EB0"/>
                </a:solidFill>
                <a:latin typeface="Roboto"/>
                <a:ea typeface="Roboto"/>
              </a:rPr>
              <a:t>ГОДА </a:t>
            </a:r>
            <a:endParaRPr lang="ru-RU" sz="1800" b="0" strike="noStrike" spc="-1" dirty="0">
              <a:latin typeface="Arial"/>
            </a:endParaRPr>
          </a:p>
        </p:txBody>
      </p:sp>
      <p:pic>
        <p:nvPicPr>
          <p:cNvPr id="51" name="Рисунок 2"/>
          <p:cNvPicPr/>
          <p:nvPr/>
        </p:nvPicPr>
        <p:blipFill>
          <a:blip r:embed="rId2"/>
          <a:stretch/>
        </p:blipFill>
        <p:spPr>
          <a:xfrm>
            <a:off x="2160" y="2160"/>
            <a:ext cx="1835280" cy="1860840"/>
          </a:xfrm>
          <a:prstGeom prst="rect">
            <a:avLst/>
          </a:prstGeom>
          <a:ln>
            <a:noFill/>
          </a:ln>
        </p:spPr>
      </p:pic>
      <p:graphicFrame>
        <p:nvGraphicFramePr>
          <p:cNvPr id="54" name="Table 4"/>
          <p:cNvGraphicFramePr/>
          <p:nvPr>
            <p:extLst>
              <p:ext uri="{D42A27DB-BD31-4B8C-83A1-F6EECF244321}">
                <p14:modId xmlns:p14="http://schemas.microsoft.com/office/powerpoint/2010/main" val="1242248645"/>
              </p:ext>
            </p:extLst>
          </p:nvPr>
        </p:nvGraphicFramePr>
        <p:xfrm>
          <a:off x="703255" y="1863000"/>
          <a:ext cx="10478520" cy="3405435"/>
        </p:xfrm>
        <a:graphic>
          <a:graphicData uri="http://schemas.openxmlformats.org/drawingml/2006/table">
            <a:tbl>
              <a:tblPr/>
              <a:tblGrid>
                <a:gridCol w="517680"/>
                <a:gridCol w="9960840"/>
              </a:tblGrid>
              <a:tr h="53638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РП </a:t>
                      </a:r>
                      <a:r>
                        <a:rPr lang="ru-RU" sz="14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«Творческие люди»</a:t>
                      </a:r>
                      <a:endParaRPr lang="ru-RU" sz="1400" b="0" strike="noStrike" spc="-1" dirty="0">
                        <a:latin typeface="Arial"/>
                      </a:endParaRPr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28006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6880">
                      <a:solidFill>
                        <a:srgbClr val="FFFFFF"/>
                      </a:solidFill>
                    </a:lnT>
                    <a:lnB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Лучшие сельские учреждения культуры Владимирской области и их работники получат региональные субсидии</a:t>
                      </a:r>
                    </a:p>
                  </a:txBody>
                  <a:tcPr marL="90000" marR="90000">
                    <a:lnL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122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8 февраля 2024 года на базе МБУДО «Ковровская детская музыкальная школа №1» прошел Областной конкурс юных исполнителей на домре им. В.А. Никулина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4875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10 февраля 2024 года на базе МБУДО «Ковровская детская школа искусств им. М.В. Иорданского» прошел Областной конкурс юных исполнителей на балалайке им. А.Г. </a:t>
                      </a:r>
                      <a:r>
                        <a:rPr lang="ru-RU" sz="1200" b="0" strike="noStrike" spc="-1" dirty="0" err="1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Груманова</a:t>
                      </a:r>
                      <a:endParaRPr lang="ru-RU" sz="1200" b="0" strike="noStrike" spc="-1" dirty="0" smtClean="0">
                        <a:solidFill>
                          <a:srgbClr val="0D0D0D"/>
                        </a:solidFill>
                        <a:latin typeface="Roboto"/>
                        <a:ea typeface="Roboto"/>
                      </a:endParaRP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45269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17 февраля 2024 года на базе МБУДО «Детская музыкальная школа №1 им. С.И. Танеева» в г. Владимире прошел Областной открытый конкурс юных пианистов имени С.И. Танеева</a:t>
                      </a:r>
                    </a:p>
                  </a:txBody>
                  <a:tcPr marL="90000" marR="90000">
                    <a:lnL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  <a:tr h="3095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>
                      <a:solidFill>
                        <a:srgbClr val="FFFFFF"/>
                      </a:solidFill>
                    </a:lnR>
                    <a:lnT w="56880">
                      <a:solidFill>
                        <a:srgbClr val="FFFFFF"/>
                      </a:solidFill>
                    </a:lnT>
                    <a:lnB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6 февраля волонтеры культуры помогли в монтаже фотовыставки «Руки матери»</a:t>
                      </a:r>
                    </a:p>
                  </a:txBody>
                  <a:tcPr marL="90000" marR="90000">
                    <a:lnL w="5688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5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6880">
                      <a:solidFill>
                        <a:srgbClr val="FFFFFF"/>
                      </a:solidFill>
                    </a:lnT>
                    <a:lnB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8 февраля два волонтера приняли участие в проведении познавательной игры «Защитники земли русской»</a:t>
                      </a:r>
                    </a:p>
                  </a:txBody>
                  <a:tcPr marL="90000" marR="90000">
                    <a:lnL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 cap="flat" cmpd="sng" algn="ctr">
                      <a:solidFill>
                        <a:srgbClr val="7C6E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095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lnL w="12240">
                      <a:solidFill>
                        <a:srgbClr val="FFFFFF"/>
                      </a:solidFill>
                    </a:lnL>
                    <a:lnR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6880">
                      <a:solidFill>
                        <a:srgbClr val="FFFFFF"/>
                      </a:solidFill>
                    </a:lnT>
                    <a:lnB w="56880">
                      <a:solidFill>
                        <a:srgbClr val="FFFFFF"/>
                      </a:solidFill>
                    </a:lnB>
                    <a:solidFill>
                      <a:srgbClr val="7C6EB0">
                        <a:alpha val="92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strike="noStrike" spc="-1" dirty="0" smtClean="0">
                          <a:solidFill>
                            <a:srgbClr val="0D0D0D"/>
                          </a:solidFill>
                          <a:latin typeface="Roboto"/>
                          <a:ea typeface="Roboto"/>
                        </a:rPr>
                        <a:t>14 февраля активисты добровольческого центра приняли участие в акции «Дарите книги с любовью»</a:t>
                      </a:r>
                    </a:p>
                  </a:txBody>
                  <a:tcPr marL="90000" marR="90000">
                    <a:lnL w="5688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7C6EB0"/>
                      </a:solidFill>
                    </a:lnT>
                    <a:lnB w="12240">
                      <a:solidFill>
                        <a:srgbClr val="7C6EB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329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Table 1"/>
          <p:cNvGraphicFramePr/>
          <p:nvPr>
            <p:extLst>
              <p:ext uri="{D42A27DB-BD31-4B8C-83A1-F6EECF244321}">
                <p14:modId xmlns:p14="http://schemas.microsoft.com/office/powerpoint/2010/main" val="2945412803"/>
              </p:ext>
            </p:extLst>
          </p:nvPr>
        </p:nvGraphicFramePr>
        <p:xfrm>
          <a:off x="4141800" y="146880"/>
          <a:ext cx="4261500" cy="517680"/>
        </p:xfrm>
        <a:graphic>
          <a:graphicData uri="http://schemas.openxmlformats.org/drawingml/2006/table">
            <a:tbl>
              <a:tblPr/>
              <a:tblGrid>
                <a:gridCol w="1631546"/>
                <a:gridCol w="230430"/>
                <a:gridCol w="2399524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255 678,8 тыс.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09" name="Рисунок 2"/>
          <p:cNvPicPr/>
          <p:nvPr/>
        </p:nvPicPr>
        <p:blipFill>
          <a:blip r:embed="rId2"/>
          <a:stretch/>
        </p:blipFill>
        <p:spPr>
          <a:xfrm>
            <a:off x="227520" y="15120"/>
            <a:ext cx="3603960" cy="1661400"/>
          </a:xfrm>
          <a:prstGeom prst="rect">
            <a:avLst/>
          </a:prstGeom>
          <a:ln>
            <a:noFill/>
          </a:ln>
        </p:spPr>
      </p:pic>
      <p:graphicFrame>
        <p:nvGraphicFramePr>
          <p:cNvPr id="110" name="Table 2"/>
          <p:cNvGraphicFramePr/>
          <p:nvPr>
            <p:extLst>
              <p:ext uri="{D42A27DB-BD31-4B8C-83A1-F6EECF244321}">
                <p14:modId xmlns:p14="http://schemas.microsoft.com/office/powerpoint/2010/main" val="154150767"/>
              </p:ext>
            </p:extLst>
          </p:nvPr>
        </p:nvGraphicFramePr>
        <p:xfrm>
          <a:off x="231840" y="2276280"/>
          <a:ext cx="11779200" cy="3098640"/>
        </p:xfrm>
        <a:graphic>
          <a:graphicData uri="http://schemas.openxmlformats.org/drawingml/2006/table">
            <a:tbl>
              <a:tblPr/>
              <a:tblGrid>
                <a:gridCol w="356040"/>
                <a:gridCol w="3502800"/>
                <a:gridCol w="1014120"/>
                <a:gridCol w="549720"/>
                <a:gridCol w="537120"/>
                <a:gridCol w="537480"/>
                <a:gridCol w="537120"/>
                <a:gridCol w="556560"/>
                <a:gridCol w="546840"/>
                <a:gridCol w="547200"/>
                <a:gridCol w="575640"/>
                <a:gridCol w="537120"/>
                <a:gridCol w="595080"/>
                <a:gridCol w="546840"/>
                <a:gridCol w="839520"/>
              </a:tblGrid>
              <a:tr h="239760">
                <a:tc rowSpan="2" gridSpan="2"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ru-RU" sz="1800" b="0" strike="noStrike" spc="-1" dirty="0">
                        <a:solidFill>
                          <a:schemeClr val="tx1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00" b="1" strike="noStrike" spc="-1" dirty="0" smtClean="0">
                        <a:solidFill>
                          <a:schemeClr val="tx1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chemeClr val="tx1"/>
                          </a:solidFill>
                          <a:latin typeface="Roboto"/>
                          <a:ea typeface="Roboto"/>
                        </a:rPr>
                        <a:t>ЦЕЛЕВЫЕ </a:t>
                      </a:r>
                      <a:r>
                        <a:rPr lang="ru-RU" sz="1000" b="1" strike="noStrike" spc="-1" dirty="0">
                          <a:solidFill>
                            <a:schemeClr val="tx1"/>
                          </a:solidFill>
                          <a:latin typeface="Roboto"/>
                          <a:ea typeface="Roboto"/>
                        </a:rPr>
                        <a:t>ПОКАЗАТЕЛИ ПРОЕКТА НА </a:t>
                      </a:r>
                      <a:r>
                        <a:rPr lang="ru-RU" sz="1000" b="1" strike="noStrike" spc="-1" dirty="0" smtClean="0">
                          <a:solidFill>
                            <a:schemeClr val="tx1"/>
                          </a:solidFill>
                          <a:latin typeface="Roboto"/>
                          <a:ea typeface="Roboto"/>
                        </a:rPr>
                        <a:t>31.12.2024</a:t>
                      </a:r>
                      <a:endParaRPr lang="ru-RU" sz="1000" b="0" strike="noStrike" spc="-1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1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Базовое значение</a:t>
                      </a:r>
                      <a:r>
                        <a:t/>
                      </a:r>
                      <a:br/>
                      <a:r>
                        <a:rPr lang="ru-RU" sz="105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(на начало реализации)</a:t>
                      </a:r>
                      <a:endParaRPr lang="ru-RU" sz="105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gridSpan="1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 / Факт (прогноз*) </a:t>
                      </a:r>
                      <a:endParaRPr lang="ru-RU" sz="10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75168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01.02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01.03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01.04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01.05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01.06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01.07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640" marR="8964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01.08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640" marR="8964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01.09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89640" marR="8964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01.10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01.11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01.12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448920">
                <a:tc gridSpan="15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</a:tr>
              <a:tr h="80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созданных (реконструированных) и капитально отремонтированных объектов организаций культуры (ед.) (нарастающим итогом)</a:t>
                      </a:r>
                      <a:endParaRPr lang="ru-RU" sz="12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18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46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+mn-ea"/>
                        </a:rPr>
                        <a:t>46</a:t>
                      </a:r>
                      <a:endParaRPr lang="ru-RU" sz="1000" b="0" strike="noStrike" spc="-1" dirty="0">
                        <a:latin typeface="+mn-lt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</a:rPr>
                        <a:t>56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DejaVu Sans"/>
                        </a:rPr>
                        <a:t>56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56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**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  <a:tr h="806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2.</a:t>
                      </a:r>
                      <a:endParaRPr lang="ru-RU" sz="9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Количество организаций культуры, получивших</a:t>
                      </a:r>
                      <a:endParaRPr lang="ru-RU" sz="12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современное оборудование (ед.) (нарастающим итогом)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17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60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endParaRPr lang="ru-RU" sz="1000" b="0" strike="noStrike" spc="-1" dirty="0">
                        <a:latin typeface="+mn-lt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/</a:t>
                      </a:r>
                      <a:endParaRPr lang="ru-RU" sz="1000" b="0" strike="noStrike" spc="-1" dirty="0" smtClean="0"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endParaRPr lang="ru-RU" sz="1000" b="0" strike="noStrike" spc="-1" dirty="0">
                        <a:latin typeface="+mn-lt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66</a:t>
                      </a:r>
                      <a:r>
                        <a:rPr lang="ru-RU" sz="10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**</a:t>
                      </a:r>
                      <a:endParaRPr lang="ru-RU" sz="1000" b="0" strike="noStrike" spc="-1" dirty="0">
                        <a:latin typeface="Arial"/>
                      </a:endParaRPr>
                    </a:p>
                  </a:txBody>
                  <a:tcPr marL="91080" marR="91080">
                    <a:lnL w="12240">
                      <a:solidFill>
                        <a:srgbClr val="55308D"/>
                      </a:solidFill>
                    </a:lnL>
                    <a:lnR w="12240">
                      <a:solidFill>
                        <a:srgbClr val="55308D"/>
                      </a:solidFill>
                    </a:lnR>
                    <a:lnT w="12240">
                      <a:solidFill>
                        <a:srgbClr val="55308D"/>
                      </a:solidFill>
                    </a:lnT>
                    <a:lnB w="12240">
                      <a:solidFill>
                        <a:srgbClr val="55308D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1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12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14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15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116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CustomShape 9"/>
          <p:cNvSpPr/>
          <p:nvPr/>
        </p:nvSpPr>
        <p:spPr>
          <a:xfrm>
            <a:off x="941022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Министр культуры Владимирской области</a:t>
            </a:r>
            <a:endParaRPr lang="ru-RU" sz="800" spc="-1" dirty="0"/>
          </a:p>
        </p:txBody>
      </p:sp>
      <p:sp>
        <p:nvSpPr>
          <p:cNvPr id="118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119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20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21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123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" name="CustomShape 15"/>
          <p:cNvSpPr/>
          <p:nvPr/>
        </p:nvSpPr>
        <p:spPr>
          <a:xfrm>
            <a:off x="4231378" y="475507"/>
            <a:ext cx="3586680" cy="890745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</a:t>
            </a: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01.03.2024 </a:t>
            </a: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1 662,56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 smtClean="0">
                <a:solidFill>
                  <a:srgbClr val="FFFFFF"/>
                </a:solidFill>
                <a:latin typeface="Roboto"/>
                <a:ea typeface="Roboto"/>
              </a:rPr>
              <a:t>(0,65 %)  </a:t>
            </a:r>
            <a:endParaRPr lang="ru-RU" sz="1400" spc="-1" dirty="0"/>
          </a:p>
        </p:txBody>
      </p:sp>
      <p:sp>
        <p:nvSpPr>
          <p:cNvPr id="2" name="TextBox 1"/>
          <p:cNvSpPr txBox="1"/>
          <p:nvPr/>
        </p:nvSpPr>
        <p:spPr>
          <a:xfrm>
            <a:off x="227520" y="5685692"/>
            <a:ext cx="117886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spc="-1" dirty="0" smtClean="0">
                <a:solidFill>
                  <a:srgbClr val="000000"/>
                </a:solidFill>
                <a:latin typeface="Roboto"/>
                <a:ea typeface="Roboto"/>
              </a:rPr>
              <a:t>*Значения </a:t>
            </a:r>
            <a:r>
              <a:rPr lang="ru-RU" sz="1100" spc="-1" dirty="0">
                <a:solidFill>
                  <a:srgbClr val="000000"/>
                </a:solidFill>
                <a:latin typeface="Roboto"/>
                <a:ea typeface="Roboto"/>
              </a:rPr>
              <a:t>показателей приведены в соответствие с дополнительным соглашением от </a:t>
            </a:r>
            <a:r>
              <a:rPr lang="ru-RU" sz="1100" spc="-1" dirty="0" smtClean="0">
                <a:solidFill>
                  <a:srgbClr val="000000"/>
                </a:solidFill>
                <a:latin typeface="Roboto"/>
                <a:ea typeface="Roboto"/>
              </a:rPr>
              <a:t>06.12.2022 </a:t>
            </a:r>
            <a:r>
              <a:rPr lang="ru-RU" sz="1100" spc="-1" dirty="0">
                <a:solidFill>
                  <a:srgbClr val="000000"/>
                </a:solidFill>
                <a:latin typeface="Roboto"/>
                <a:ea typeface="Roboto"/>
              </a:rPr>
              <a:t>№ </a:t>
            </a:r>
            <a:r>
              <a:rPr lang="ru-RU" sz="1100" spc="-1" dirty="0" smtClean="0">
                <a:solidFill>
                  <a:srgbClr val="000000"/>
                </a:solidFill>
                <a:latin typeface="Roboto"/>
                <a:ea typeface="Roboto"/>
              </a:rPr>
              <a:t>054-2019-A10036-1/9 </a:t>
            </a:r>
            <a:r>
              <a:rPr lang="ru-RU" sz="1100" spc="-1" dirty="0">
                <a:solidFill>
                  <a:srgbClr val="000000"/>
                </a:solidFill>
                <a:latin typeface="Roboto"/>
                <a:ea typeface="Roboto"/>
              </a:rPr>
              <a:t>к Соглашению о реализации регионального проекта «Обеспечение качественно нового уровня развития инфраструктуры культуры («Культурная среда») (Владимирская область)» на территории Владимирской области</a:t>
            </a:r>
          </a:p>
        </p:txBody>
      </p:sp>
      <p:pic>
        <p:nvPicPr>
          <p:cNvPr id="19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5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Рисунок 3"/>
          <p:cNvPicPr/>
          <p:nvPr/>
        </p:nvPicPr>
        <p:blipFill>
          <a:blip r:embed="rId3"/>
          <a:stretch/>
        </p:blipFill>
        <p:spPr>
          <a:xfrm>
            <a:off x="214200" y="15120"/>
            <a:ext cx="3603960" cy="1661400"/>
          </a:xfrm>
          <a:prstGeom prst="rect">
            <a:avLst/>
          </a:prstGeom>
          <a:ln>
            <a:noFill/>
          </a:ln>
        </p:spPr>
      </p:pic>
      <p:graphicFrame>
        <p:nvGraphicFramePr>
          <p:cNvPr id="126" name="Table 2"/>
          <p:cNvGraphicFramePr/>
          <p:nvPr>
            <p:extLst>
              <p:ext uri="{D42A27DB-BD31-4B8C-83A1-F6EECF244321}">
                <p14:modId xmlns:p14="http://schemas.microsoft.com/office/powerpoint/2010/main" val="3141569399"/>
              </p:ext>
            </p:extLst>
          </p:nvPr>
        </p:nvGraphicFramePr>
        <p:xfrm>
          <a:off x="116923" y="1548286"/>
          <a:ext cx="11943651" cy="5201129"/>
        </p:xfrm>
        <a:graphic>
          <a:graphicData uri="http://schemas.openxmlformats.org/drawingml/2006/table">
            <a:tbl>
              <a:tblPr/>
              <a:tblGrid>
                <a:gridCol w="364851"/>
                <a:gridCol w="1804226"/>
                <a:gridCol w="963038"/>
                <a:gridCol w="8811536"/>
              </a:tblGrid>
              <a:tr h="458467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31.12.2024</a:t>
                      </a:r>
                      <a:endParaRPr lang="ru-RU" sz="1050" b="0" strike="noStrike" spc="-1" dirty="0">
                        <a:latin typeface="+mn-lt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факт/план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1/3)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6720">
                <a:tc grid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73702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1.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Построены (реконструированы) и (или) капитально отремонтированы культурно-досуговых учреждений в сельской местности </a:t>
                      </a:r>
                      <a:endParaRPr lang="ru-RU" sz="1050" b="0" strike="noStrike" spc="-1" dirty="0" smtClean="0"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050" b="0" i="1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28/35</a:t>
                      </a:r>
                      <a:endParaRPr lang="ru-RU" sz="10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9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 0* тыс.руб.  Касса: 0 тыс.руб.(0%). Контрактация – 100%.</a:t>
                      </a:r>
                      <a:endParaRPr lang="ru-RU" sz="950" b="0" strike="noStrike" spc="-1" dirty="0" smtClean="0">
                        <a:solidFill>
                          <a:srgbClr val="FF0000"/>
                        </a:solidFill>
                        <a:latin typeface="Roboto"/>
                        <a:ea typeface="Roboto"/>
                      </a:endParaRP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9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</a:t>
                      </a:r>
                      <a:r>
                        <a:rPr lang="ru-RU" sz="9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9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Строительство Дома культуры в </a:t>
                      </a:r>
                      <a:r>
                        <a:rPr lang="ru-RU" sz="9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п.Галицы</a:t>
                      </a:r>
                      <a:r>
                        <a:rPr lang="ru-RU" sz="9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Гороховецкого района (на 50 человек, площадью 310 </a:t>
                      </a:r>
                      <a:r>
                        <a:rPr lang="ru-RU" sz="9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кв.м</a:t>
                      </a:r>
                      <a:r>
                        <a:rPr lang="ru-RU" sz="9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). </a:t>
                      </a:r>
                      <a:endParaRPr lang="ru-RU" sz="950" b="0" strike="noStrike" spc="-1" dirty="0" smtClean="0">
                        <a:latin typeface="+mn-lt"/>
                      </a:endParaRP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9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Срок реализации: 2023-2024 гг.</a:t>
                      </a:r>
                      <a:endParaRPr lang="ru-RU" sz="950" b="0" strike="noStrike" spc="-1" dirty="0" smtClean="0">
                        <a:latin typeface="+mn-lt"/>
                      </a:endParaRP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9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Техническая готовность: 15,4%.</a:t>
                      </a:r>
                      <a:r>
                        <a:rPr lang="ru-RU" sz="9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9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Заключены контракт на строительство Дома культуры с ООО «АРТ-СТРОЙ» на сумму 46 364,4 тыс.руб. и прямой договор на выполнение работ по строительному контролю.</a:t>
                      </a:r>
                      <a:endParaRPr lang="ru-RU" sz="950" b="0" strike="noStrike" spc="-1" dirty="0" smtClean="0">
                        <a:solidFill>
                          <a:srgbClr val="FF0000"/>
                        </a:solidFill>
                        <a:latin typeface="Roboto"/>
                        <a:ea typeface="Roboto"/>
                      </a:endParaRPr>
                    </a:p>
                    <a:p>
                      <a:pPr marL="1440" algn="just">
                        <a:lnSpc>
                          <a:spcPct val="100000"/>
                        </a:lnSpc>
                      </a:pPr>
                      <a:r>
                        <a:rPr lang="ru-RU" sz="950" b="0" strike="noStrike" spc="-1" dirty="0" smtClean="0">
                          <a:solidFill>
                            <a:srgbClr val="FF0000"/>
                          </a:solidFill>
                          <a:latin typeface="Roboto"/>
                          <a:ea typeface="Roboto"/>
                        </a:rPr>
                        <a:t>По состоянию на 29.02.2024 наблюдаются низкие темпы строительно-монтажных работ, в установленный срок (до 31.12.2023) не завершен федеральный объект, не израсходованы денежные средства 2023 года</a:t>
                      </a:r>
                    </a:p>
                    <a:p>
                      <a:pPr marL="1440" indent="0" algn="just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ru-RU" sz="950" b="0" strike="noStrike" spc="-1" dirty="0" smtClean="0">
                          <a:solidFill>
                            <a:srgbClr val="FF0000"/>
                          </a:solidFill>
                          <a:latin typeface="Roboto"/>
                        </a:rPr>
                        <a:t>Финансирование на 2024 год не предусмотрено, но на данный момент формируется заявка для переноса средств неисполненной части субсидии 2023 года в размере 16 208,55670 тыс. руб. на 2024 год.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7"/>
                    </a:solidFill>
                  </a:tcPr>
                </a:tc>
              </a:tr>
              <a:tr h="207786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План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:  22 101,48 тыс. руб. </a:t>
                      </a:r>
                      <a:r>
                        <a:rPr lang="ru-RU" sz="100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Касса:</a:t>
                      </a:r>
                      <a:r>
                        <a:rPr lang="ru-RU" sz="1000" b="0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0</a:t>
                      </a:r>
                      <a:r>
                        <a:rPr lang="ru-RU" sz="1000" b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тыс. руб. </a:t>
                      </a:r>
                      <a:r>
                        <a:rPr lang="ru-RU" sz="1000" b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Контрактация:</a:t>
                      </a:r>
                      <a:r>
                        <a:rPr lang="ru-RU" sz="1000" b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17,9%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ru-RU" sz="1000" b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На 2024 год запланированы капитальные ремонты 6 учреждений: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Font typeface="+mj-lt"/>
                        <a:buNone/>
                      </a:pPr>
                      <a:endParaRPr lang="ru-RU" sz="1000" b="0" strike="noStrike" kern="1200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00" b="1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</a:t>
                      </a:r>
                      <a:r>
                        <a:rPr lang="ru-RU" sz="1000" b="1" i="1" strike="noStrike" kern="1200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ЦНХТ</a:t>
                      </a:r>
                      <a:r>
                        <a:rPr lang="ru-RU" sz="1000" b="1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посёлок </a:t>
                      </a:r>
                      <a:r>
                        <a:rPr lang="ru-RU" sz="1000" b="1" i="1" strike="noStrike" kern="1200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Асерхово</a:t>
                      </a:r>
                      <a:r>
                        <a:rPr lang="ru-RU" sz="1000" b="1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», </a:t>
                      </a:r>
                      <a:r>
                        <a:rPr lang="ru-RU" sz="1000" b="0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Собинский р-н, д. </a:t>
                      </a:r>
                      <a:r>
                        <a:rPr lang="ru-RU" sz="1000" b="0" i="1" strike="noStrike" kern="1200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Вышманово</a:t>
                      </a:r>
                      <a:r>
                        <a:rPr lang="ru-RU" sz="1000" b="0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</a:t>
                      </a:r>
                      <a:r>
                        <a:rPr lang="ru-RU" sz="100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0%)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endParaRPr lang="ru-RU" sz="1000" b="0" i="0" strike="noStrike" kern="1200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0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«Объединение сельских Домов культуры», 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о. Муром, </a:t>
                      </a:r>
                      <a:r>
                        <a:rPr lang="ru-RU" sz="100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пос.фаб.им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. Войкова </a:t>
                      </a:r>
                      <a:r>
                        <a:rPr lang="ru-RU" sz="100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</a:t>
                      </a:r>
                      <a:r>
                        <a:rPr lang="ru-RU" sz="1000" b="0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0%)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endParaRPr lang="ru-RU" sz="1000" b="0" i="1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0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«Объединение сельских Домов культуры», 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о. Муром, д. Орлово </a:t>
                      </a:r>
                      <a:r>
                        <a:rPr lang="ru-RU" sz="100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0%)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endParaRPr lang="ru-RU" sz="1000" b="0" i="0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0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</a:t>
                      </a:r>
                      <a:r>
                        <a:rPr lang="ru-RU" sz="1000" b="1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Рожденственский</a:t>
                      </a:r>
                      <a:r>
                        <a:rPr lang="ru-RU" sz="100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сельский Дом культуры» филиал Ельтинуновский СДК, 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Собинский р-н, д. </a:t>
                      </a:r>
                      <a:r>
                        <a:rPr lang="ru-RU" sz="100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Ельтесуново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</a:t>
                      </a:r>
                      <a:r>
                        <a:rPr lang="ru-RU" sz="100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94,9%, выполнение – 0%, касса – 0%)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endParaRPr lang="ru-RU" sz="1000" b="0" i="0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0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МКУ </a:t>
                      </a:r>
                      <a:r>
                        <a:rPr lang="ru-RU" sz="1000" b="1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КДУ</a:t>
                      </a:r>
                      <a:r>
                        <a:rPr lang="ru-RU" sz="100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«Родина» сектор Андреевский сельский Дом культуры, </a:t>
                      </a:r>
                      <a:r>
                        <a:rPr lang="ru-RU" sz="100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Судогодский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р-н, с. </a:t>
                      </a:r>
                      <a:r>
                        <a:rPr lang="ru-RU" sz="100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Мошок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</a:t>
                      </a:r>
                      <a:r>
                        <a:rPr lang="ru-RU" sz="100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0%)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endParaRPr lang="ru-RU" sz="1000" b="0" i="0" strike="noStrike" kern="1200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  <a:cs typeface="+mn-cs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buFont typeface="+mj-lt"/>
                        <a:buAutoNum type="arabicPeriod"/>
                      </a:pPr>
                      <a:r>
                        <a:rPr lang="ru-RU" sz="1000" b="1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МБУК «Андреевский культурно-методический центр Бакинский клуб», 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Александровский р-н, с. </a:t>
                      </a:r>
                      <a:r>
                        <a:rPr lang="ru-RU" sz="1000" b="0" i="1" strike="noStrike" kern="1200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Бакино</a:t>
                      </a:r>
                      <a:r>
                        <a:rPr lang="ru-RU" sz="1000" b="0" i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</a:t>
                      </a:r>
                      <a:r>
                        <a:rPr lang="ru-RU" sz="100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</a:t>
                      </a:r>
                      <a:r>
                        <a:rPr lang="ru-RU" sz="1000" b="0" i="0" strike="noStrike" kern="1200" spc="-1" baseline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– 92,5%, </a:t>
                      </a:r>
                      <a:r>
                        <a:rPr lang="ru-RU" sz="100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выполнение – 0%, касса – 0%)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D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2" name="Table 1"/>
          <p:cNvGraphicFramePr/>
          <p:nvPr>
            <p:extLst>
              <p:ext uri="{D42A27DB-BD31-4B8C-83A1-F6EECF244321}">
                <p14:modId xmlns:p14="http://schemas.microsoft.com/office/powerpoint/2010/main" val="1511619110"/>
              </p:ext>
            </p:extLst>
          </p:nvPr>
        </p:nvGraphicFramePr>
        <p:xfrm>
          <a:off x="4141800" y="146880"/>
          <a:ext cx="4221000" cy="517680"/>
        </p:xfrm>
        <a:graphic>
          <a:graphicData uri="http://schemas.openxmlformats.org/drawingml/2006/table">
            <a:tbl>
              <a:tblPr/>
              <a:tblGrid>
                <a:gridCol w="1616040"/>
                <a:gridCol w="228240"/>
                <a:gridCol w="2376720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255 678,8 тыс.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" name="CustomShape 15"/>
          <p:cNvSpPr/>
          <p:nvPr/>
        </p:nvSpPr>
        <p:spPr>
          <a:xfrm>
            <a:off x="4265100" y="532211"/>
            <a:ext cx="3586680" cy="8517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1 662,56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(0,65 %)  </a:t>
            </a:r>
            <a:endParaRPr lang="ru-RU" sz="1400" spc="-1" dirty="0"/>
          </a:p>
        </p:txBody>
      </p:sp>
      <p:sp>
        <p:nvSpPr>
          <p:cNvPr id="26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7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8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9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30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4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" name="CustomShape 9"/>
          <p:cNvSpPr/>
          <p:nvPr/>
        </p:nvSpPr>
        <p:spPr>
          <a:xfrm>
            <a:off x="9410220" y="923760"/>
            <a:ext cx="14767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 smtClean="0">
                <a:solidFill>
                  <a:srgbClr val="000000"/>
                </a:solidFill>
                <a:latin typeface="Roboto"/>
                <a:ea typeface="Roboto"/>
              </a:rPr>
              <a:t>Д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иректор </a:t>
            </a:r>
            <a:r>
              <a:rPr lang="ru-RU" sz="800" b="0" i="1" strike="noStrike" spc="-1" dirty="0">
                <a:solidFill>
                  <a:srgbClr val="000000"/>
                </a:solidFill>
                <a:latin typeface="Roboto"/>
                <a:ea typeface="Roboto"/>
              </a:rPr>
              <a:t>Департамента культуры Владимирской 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sp>
        <p:nvSpPr>
          <p:cNvPr id="32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33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4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5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36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9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Овал 20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34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Рисунок 3"/>
          <p:cNvPicPr/>
          <p:nvPr/>
        </p:nvPicPr>
        <p:blipFill>
          <a:blip r:embed="rId2"/>
          <a:stretch/>
        </p:blipFill>
        <p:spPr>
          <a:xfrm>
            <a:off x="214200" y="15120"/>
            <a:ext cx="3603960" cy="1661400"/>
          </a:xfrm>
          <a:prstGeom prst="rect">
            <a:avLst/>
          </a:prstGeom>
          <a:ln>
            <a:noFill/>
          </a:ln>
        </p:spPr>
      </p:pic>
      <p:graphicFrame>
        <p:nvGraphicFramePr>
          <p:cNvPr id="143" name="Table 2"/>
          <p:cNvGraphicFramePr/>
          <p:nvPr>
            <p:extLst>
              <p:ext uri="{D42A27DB-BD31-4B8C-83A1-F6EECF244321}">
                <p14:modId xmlns:p14="http://schemas.microsoft.com/office/powerpoint/2010/main" val="946972521"/>
              </p:ext>
            </p:extLst>
          </p:nvPr>
        </p:nvGraphicFramePr>
        <p:xfrm>
          <a:off x="214200" y="1676520"/>
          <a:ext cx="11791821" cy="5110464"/>
        </p:xfrm>
        <a:graphic>
          <a:graphicData uri="http://schemas.openxmlformats.org/drawingml/2006/table">
            <a:tbl>
              <a:tblPr/>
              <a:tblGrid>
                <a:gridCol w="389022"/>
                <a:gridCol w="1787553"/>
                <a:gridCol w="2219325"/>
                <a:gridCol w="7395921"/>
              </a:tblGrid>
              <a:tr h="57574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31.12.2024</a:t>
                      </a:r>
                      <a:endParaRPr lang="ru-RU" sz="1050" b="0" strike="noStrike" spc="-1" dirty="0">
                        <a:latin typeface="+mn-lt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</a:rPr>
                        <a:t>2024</a:t>
                      </a:r>
                      <a:endParaRPr lang="ru-RU" sz="1050" b="0" strike="noStrike" spc="-1" dirty="0">
                        <a:latin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факт/план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2/3)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488">
                <a:tc grid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 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культурным ценностям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17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100" b="0" strike="noStrike" spc="-1" dirty="0" smtClean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Построены центры культурного развития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в субъектах Российской Федерации в городах с числом жителей до 300 000 человек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0/1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Предусмотрено: 125 041,53 тыс. рублей.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Контрактация: 100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%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Кассовое исполнение: 1662,56 тыс. рублей. </a:t>
                      </a:r>
                      <a:endParaRPr lang="ru-RU" sz="1050" b="0" strike="noStrike" spc="-1" dirty="0" smtClean="0">
                        <a:latin typeface="Roboto"/>
                      </a:endParaRPr>
                    </a:p>
                    <a:p>
                      <a:pPr marL="229680" indent="-228600"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+mj-lt"/>
                        <a:buAutoNum type="arabicPeriod"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Строительство Центра культурного развития по адресу: Владимирская область, Вязниковский район, город Вязники, ул. Мичуринская                   </a:t>
                      </a:r>
                    </a:p>
                    <a:p>
                      <a:pPr marL="1080" indent="0" algn="just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StarSymbol"/>
                        <a:buNone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 Контрактация 100%.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 Кассовое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освоение:  - от общего финансирования –  21,7%, 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                                     - от финансирования 2024 года – 1,33%.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 Выполнение: 13,03%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50" b="0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Существует риск: Нарушение сроков реализации мероприятий по строительству центра культурного развития по адресу: Владимирская область, Вязниковский район, город Вязники, ул. Мичуринская.  Причина: Отставание от графика выполнения работ, отсутствие в полном объеме промежуточной приёмки работ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7"/>
                    </a:solidFill>
                  </a:tcPr>
                </a:tc>
              </a:tr>
              <a:tr h="22145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3.</a:t>
                      </a:r>
                      <a:endParaRPr lang="ru-RU" sz="1100" b="0" strike="noStrike" spc="-1" dirty="0">
                        <a:latin typeface="Arial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Реконструированы и (или) капитально отремонтированы региональные и муниципальные детские школы искусств по видам искусств, единиц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14/16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Предусмотрено: 65 488,30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 рублей.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Кассовое исполнение: 0,00 тыс. рублей. Контрактация: 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0%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600" b="0" strike="noStrike" spc="-1" dirty="0" smtClean="0">
                        <a:latin typeface="Roboto"/>
                      </a:endParaRPr>
                    </a:p>
                    <a:p>
                      <a:pPr marL="229680" indent="-228600" algn="just" defTabSz="914400" rtl="0" eaLnBrk="1" latinLnBrk="0" hangingPunct="1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+mj-lt"/>
                        <a:buAutoNum type="arabicPeriod"/>
                      </a:pPr>
                      <a:r>
                        <a:rPr lang="ru-RU" sz="105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Капитальный ремонт здания МБУДО «Александровская районная детская школа                                искусств им. В.В.Зубова»</a:t>
                      </a:r>
                    </a:p>
                    <a:p>
                      <a:pPr marL="1080" indent="0" algn="just" defTabSz="914400" rtl="0" eaLnBrk="1" latinLnBrk="0" hangingPunct="1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+mj-lt"/>
                        <a:buNone/>
                      </a:pPr>
                      <a:r>
                        <a:rPr lang="ru-RU" sz="105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    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 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Кассовое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освоение: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Выполнение: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</a:t>
                      </a:r>
                      <a:r>
                        <a:rPr lang="ru-RU" sz="1050" b="1" strike="noStrike" kern="1200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Капитальный ремонт здания </a:t>
                      </a: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МБУДО «Детская музыкальная школа им. </a:t>
                      </a:r>
                      <a:r>
                        <a:rPr lang="ru-RU" sz="1050" b="1" strike="noStrike" spc="-1" baseline="0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С.И</a:t>
                      </a: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. Танеева»</a:t>
                      </a:r>
                    </a:p>
                    <a:p>
                      <a:pPr marL="1080" indent="0" algn="just" defTabSz="914400" rtl="0" eaLnBrk="1" latinLnBrk="0" hangingPunct="1">
                        <a:lnSpc>
                          <a:spcPct val="100000"/>
                        </a:lnSpc>
                        <a:buClr>
                          <a:srgbClr val="000000"/>
                        </a:buClr>
                        <a:buFont typeface="+mj-lt"/>
                        <a:buNone/>
                      </a:pP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 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Кассовое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освоение: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     Выполнение: 0%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50" b="0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Заключены соглашения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" name="Table 1"/>
          <p:cNvGraphicFramePr/>
          <p:nvPr>
            <p:extLst>
              <p:ext uri="{D42A27DB-BD31-4B8C-83A1-F6EECF244321}">
                <p14:modId xmlns:p14="http://schemas.microsoft.com/office/powerpoint/2010/main" val="1967125506"/>
              </p:ext>
            </p:extLst>
          </p:nvPr>
        </p:nvGraphicFramePr>
        <p:xfrm>
          <a:off x="4141800" y="146880"/>
          <a:ext cx="4221000" cy="517680"/>
        </p:xfrm>
        <a:graphic>
          <a:graphicData uri="http://schemas.openxmlformats.org/drawingml/2006/table">
            <a:tbl>
              <a:tblPr/>
              <a:tblGrid>
                <a:gridCol w="1616040"/>
                <a:gridCol w="228240"/>
                <a:gridCol w="2376720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255 678,8 тыс.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8" name="CustomShape 15"/>
          <p:cNvSpPr/>
          <p:nvPr/>
        </p:nvSpPr>
        <p:spPr>
          <a:xfrm>
            <a:off x="4233240" y="448560"/>
            <a:ext cx="3586680" cy="8517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1 662,56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(0,65 %)  </a:t>
            </a:r>
            <a:endParaRPr lang="ru-RU" sz="1400" spc="-1" dirty="0"/>
          </a:p>
        </p:txBody>
      </p:sp>
      <p:sp>
        <p:nvSpPr>
          <p:cNvPr id="17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19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0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1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22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" name="CustomShape 9"/>
          <p:cNvSpPr/>
          <p:nvPr/>
        </p:nvSpPr>
        <p:spPr>
          <a:xfrm>
            <a:off x="9410220" y="923760"/>
            <a:ext cx="14767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 smtClean="0">
                <a:solidFill>
                  <a:srgbClr val="000000"/>
                </a:solidFill>
                <a:latin typeface="Roboto"/>
                <a:ea typeface="Roboto"/>
              </a:rPr>
              <a:t>Д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иректор </a:t>
            </a:r>
            <a:r>
              <a:rPr lang="ru-RU" sz="800" b="0" i="1" strike="noStrike" spc="-1" dirty="0">
                <a:solidFill>
                  <a:srgbClr val="000000"/>
                </a:solidFill>
                <a:latin typeface="Roboto"/>
                <a:ea typeface="Roboto"/>
              </a:rPr>
              <a:t>Департамента культуры Владимирской 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sp>
        <p:nvSpPr>
          <p:cNvPr id="24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25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6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27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28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Овал 29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3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Рисунок 3"/>
          <p:cNvPicPr/>
          <p:nvPr/>
        </p:nvPicPr>
        <p:blipFill>
          <a:blip r:embed="rId2"/>
          <a:stretch/>
        </p:blipFill>
        <p:spPr>
          <a:xfrm>
            <a:off x="131685" y="0"/>
            <a:ext cx="3427635" cy="1368851"/>
          </a:xfrm>
          <a:prstGeom prst="rect">
            <a:avLst/>
          </a:prstGeom>
          <a:ln>
            <a:noFill/>
          </a:ln>
        </p:spPr>
      </p:pic>
      <p:graphicFrame>
        <p:nvGraphicFramePr>
          <p:cNvPr id="160" name="Table 2"/>
          <p:cNvGraphicFramePr/>
          <p:nvPr>
            <p:extLst>
              <p:ext uri="{D42A27DB-BD31-4B8C-83A1-F6EECF244321}">
                <p14:modId xmlns:p14="http://schemas.microsoft.com/office/powerpoint/2010/main" val="3059736071"/>
              </p:ext>
            </p:extLst>
          </p:nvPr>
        </p:nvGraphicFramePr>
        <p:xfrm>
          <a:off x="180352" y="1368851"/>
          <a:ext cx="11692456" cy="5211186"/>
        </p:xfrm>
        <a:graphic>
          <a:graphicData uri="http://schemas.openxmlformats.org/drawingml/2006/table">
            <a:tbl>
              <a:tblPr/>
              <a:tblGrid>
                <a:gridCol w="388521"/>
                <a:gridCol w="2531004"/>
                <a:gridCol w="853438"/>
                <a:gridCol w="7919493"/>
              </a:tblGrid>
              <a:tr h="52267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31.12.2024</a:t>
                      </a:r>
                      <a:endParaRPr lang="ru-RU" sz="1050" b="0" strike="noStrike" spc="-1" dirty="0">
                        <a:latin typeface="+mn-lt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факт/план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3/3)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6323">
                <a:tc grid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486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4.</a:t>
                      </a:r>
                      <a:endParaRPr lang="ru-RU" sz="11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Технически оснащены муниципальные музеи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4/7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 19 656,400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тыс.руб. Кассовое исполнение: 0,00 тыс. рублей. Контрактация: 0%.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lang="ru-RU" sz="1050" b="1" strike="noStrike" spc="-1" dirty="0" smtClean="0">
                        <a:latin typeface="+mn-lt"/>
                      </a:endParaRP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ГБУК ВО «Муромский историко-художественный музей» </a:t>
                      </a:r>
                      <a:r>
                        <a:rPr lang="ru-RU" sz="1050" b="0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44,9%, выполнение – 0%, касса – 0%)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 г. Александров «Литературно-художественный музей Марины и Анастасии Цветаевых». </a:t>
                      </a:r>
                      <a:r>
                        <a:rPr lang="ru-RU" sz="1050" b="0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0%)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«Историко-краеведческий музей Ковровского района»</a:t>
                      </a: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18,9%, выполнение – 6,7%, касса – 0%) 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«</a:t>
                      </a:r>
                      <a:r>
                        <a:rPr lang="ru-RU" sz="1050" b="1" strike="noStrike" spc="-1" dirty="0" err="1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Киржачский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районный историко-краеведческий и художественный музей»</a:t>
                      </a: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i="1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0%)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Заключены соглашения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795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latin typeface="Roboto"/>
                        </a:rPr>
                        <a:t>5.</a:t>
                      </a:r>
                      <a:endParaRPr lang="ru-RU" sz="11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Переоснащены муниципальные библиотеки по модельному стандарту </a:t>
                      </a:r>
                      <a:endParaRPr lang="ru-RU" sz="1050" b="0" strike="noStrike" spc="-1" dirty="0" smtClean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latin typeface="Roboto"/>
                        </a:rPr>
                        <a:t>18/19</a:t>
                      </a:r>
                      <a:endParaRPr lang="ru-RU" sz="1050" b="1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 8421,1 тыс. руб. Кассовое освоение: 0 тыс. руб. (0%).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Контрактация: 0%.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0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«Ковровская центральная районная библиотека» Ковровского района </a:t>
                      </a:r>
                      <a:r>
                        <a:rPr lang="ru-RU" sz="105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0%)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sz="1050" b="1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Заключено соглашение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0" name="Table 1"/>
          <p:cNvGraphicFramePr/>
          <p:nvPr>
            <p:extLst>
              <p:ext uri="{D42A27DB-BD31-4B8C-83A1-F6EECF244321}">
                <p14:modId xmlns:p14="http://schemas.microsoft.com/office/powerpoint/2010/main" val="337287863"/>
              </p:ext>
            </p:extLst>
          </p:nvPr>
        </p:nvGraphicFramePr>
        <p:xfrm>
          <a:off x="4141800" y="146880"/>
          <a:ext cx="4221000" cy="517680"/>
        </p:xfrm>
        <a:graphic>
          <a:graphicData uri="http://schemas.openxmlformats.org/drawingml/2006/table">
            <a:tbl>
              <a:tblPr/>
              <a:tblGrid>
                <a:gridCol w="1616040"/>
                <a:gridCol w="228240"/>
                <a:gridCol w="2376720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255 678,8 тыс.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15"/>
          <p:cNvSpPr/>
          <p:nvPr/>
        </p:nvSpPr>
        <p:spPr>
          <a:xfrm>
            <a:off x="4233240" y="448560"/>
            <a:ext cx="3586680" cy="8517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1 662,56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(0,65 %)  </a:t>
            </a:r>
            <a:endParaRPr lang="ru-RU" sz="1400" spc="-1" dirty="0"/>
          </a:p>
        </p:txBody>
      </p:sp>
      <p:sp>
        <p:nvSpPr>
          <p:cNvPr id="17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1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2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3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34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" name="CustomShape 9"/>
          <p:cNvSpPr/>
          <p:nvPr/>
        </p:nvSpPr>
        <p:spPr>
          <a:xfrm>
            <a:off x="9410220" y="923760"/>
            <a:ext cx="14767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 smtClean="0">
                <a:solidFill>
                  <a:srgbClr val="000000"/>
                </a:solidFill>
                <a:latin typeface="Roboto"/>
                <a:ea typeface="Roboto"/>
              </a:rPr>
              <a:t>Д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иректор </a:t>
            </a:r>
            <a:r>
              <a:rPr lang="ru-RU" sz="800" b="0" i="1" strike="noStrike" spc="-1" dirty="0">
                <a:solidFill>
                  <a:srgbClr val="000000"/>
                </a:solidFill>
                <a:latin typeface="Roboto"/>
                <a:ea typeface="Roboto"/>
              </a:rPr>
              <a:t>Департамента культуры Владимирской 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sp>
        <p:nvSpPr>
          <p:cNvPr id="36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37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9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40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36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Рисунок 3"/>
          <p:cNvPicPr/>
          <p:nvPr/>
        </p:nvPicPr>
        <p:blipFill>
          <a:blip r:embed="rId2"/>
          <a:stretch/>
        </p:blipFill>
        <p:spPr>
          <a:xfrm>
            <a:off x="131685" y="0"/>
            <a:ext cx="3427635" cy="1368851"/>
          </a:xfrm>
          <a:prstGeom prst="rect">
            <a:avLst/>
          </a:prstGeom>
          <a:ln>
            <a:noFill/>
          </a:ln>
        </p:spPr>
      </p:pic>
      <p:graphicFrame>
        <p:nvGraphicFramePr>
          <p:cNvPr id="160" name="Table 2"/>
          <p:cNvGraphicFramePr/>
          <p:nvPr>
            <p:extLst>
              <p:ext uri="{D42A27DB-BD31-4B8C-83A1-F6EECF244321}">
                <p14:modId xmlns:p14="http://schemas.microsoft.com/office/powerpoint/2010/main" val="2961009724"/>
              </p:ext>
            </p:extLst>
          </p:nvPr>
        </p:nvGraphicFramePr>
        <p:xfrm>
          <a:off x="180352" y="1368851"/>
          <a:ext cx="11692456" cy="3676433"/>
        </p:xfrm>
        <a:graphic>
          <a:graphicData uri="http://schemas.openxmlformats.org/drawingml/2006/table">
            <a:tbl>
              <a:tblPr/>
              <a:tblGrid>
                <a:gridCol w="388521"/>
                <a:gridCol w="2531004"/>
                <a:gridCol w="853438"/>
                <a:gridCol w="7919493"/>
              </a:tblGrid>
              <a:tr h="39050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РЕЗУЛЬТАТЫ ПРОЕКТА НА 31.12.2024</a:t>
                      </a:r>
                      <a:endParaRPr lang="ru-RU" sz="1050" b="0" strike="noStrike" spc="-1" dirty="0">
                        <a:latin typeface="+mn-lt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2024</a:t>
                      </a:r>
                      <a:endParaRPr lang="ru-RU" sz="1050" b="0" strike="noStrike" spc="-1" dirty="0">
                        <a:latin typeface="Roboto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факт/план</a:t>
                      </a: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Комментарий (</a:t>
                      </a: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3/3)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90500">
                <a:tc gridSpan="4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050" b="1" strike="noStrike" spc="-1" dirty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ОЗР: Граждане получают дополнительные возможности для творческого развития и самореализации в современных учреждениях культуры, а также более широкий доступ к культурным ценностям 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9149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latin typeface="Roboto"/>
                        </a:rPr>
                        <a:t>5.</a:t>
                      </a:r>
                      <a:endParaRPr lang="ru-RU" sz="11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50" b="0" strike="noStrike" spc="-1" dirty="0" smtClean="0">
                          <a:latin typeface="Roboto"/>
                        </a:rPr>
                        <a:t>Приобретены передвижные многофункциональные культурные центры (автоклубы) для обслуживания сельского населения субъектов Российской Федерации</a:t>
                      </a:r>
                      <a:endParaRPr lang="ru-RU" sz="105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latin typeface="Roboto"/>
                        </a:rPr>
                        <a:t>4/5</a:t>
                      </a:r>
                      <a:endParaRPr lang="ru-RU" sz="1050" b="1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</a:t>
                      </a: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10520,7 тыс. руб. Кассовое освоение: 0 тыс. руб. (0%).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Контрактация: 0%.</a:t>
                      </a:r>
                    </a:p>
                    <a:p>
                      <a:pPr marL="0" indent="0" algn="just">
                        <a:lnSpc>
                          <a:spcPct val="100000"/>
                        </a:lnSpc>
                        <a:buNone/>
                      </a:pPr>
                      <a:endParaRPr lang="ru-RU" sz="1050" b="0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МБУК «Районный центр культуры и досуга» Юрьев-Польского района</a:t>
                      </a:r>
                      <a:r>
                        <a:rPr lang="ru-RU" sz="105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0%)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endParaRPr lang="ru-RU" sz="1050" b="1" strike="noStrike" spc="-1" baseline="0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Заключено соглашение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019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b="0" strike="noStrike" spc="-1" dirty="0" smtClean="0">
                          <a:latin typeface="Roboto"/>
                        </a:rPr>
                        <a:t>7</a:t>
                      </a:r>
                      <a:endParaRPr lang="ru-RU" sz="11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dirty="0" smtClean="0">
                          <a:latin typeface="Roboto"/>
                        </a:rPr>
                        <a:t>Приобретен специализированный автотранспорт для внестационарного обслуживания населения области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0" strike="noStrike" spc="-1" dirty="0" smtClean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050" b="1" strike="noStrike" spc="-1" dirty="0" smtClean="0">
                          <a:latin typeface="Roboto"/>
                        </a:rPr>
                        <a:t>6/7</a:t>
                      </a:r>
                      <a:endParaRPr lang="ru-RU" sz="1050" b="1" strike="noStrike" spc="-1" dirty="0">
                        <a:latin typeface="Roboto"/>
                      </a:endParaRP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План: </a:t>
                      </a:r>
                      <a:r>
                        <a:rPr lang="ru-RU" sz="1050" b="0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3 793,00 тыс. рублей. Кассовое исполнение: 0,00 тыс. рублей. Контрактация: 0%.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1" strike="noStrike" spc="-1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Поставка специализированного автотранспорта для внестационарного обслуживания населения области для Ковровского района</a:t>
                      </a:r>
                      <a:r>
                        <a:rPr lang="ru-RU" sz="1050" b="1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 </a:t>
                      </a:r>
                      <a:r>
                        <a:rPr lang="ru-RU" sz="1050" b="0" i="0" strike="noStrike" kern="1200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  <a:cs typeface="+mn-cs"/>
                        </a:rPr>
                        <a:t>(контрактация – 0%, выполнение – 0%, касса – 0%)</a:t>
                      </a:r>
                    </a:p>
                    <a:p>
                      <a:pPr marL="228600" marR="0" indent="-2286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1" strike="noStrike" spc="-1" dirty="0" smtClean="0">
                        <a:solidFill>
                          <a:srgbClr val="000000"/>
                        </a:solidFill>
                        <a:latin typeface="Roboto"/>
                        <a:ea typeface="Roboto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050" b="0" strike="noStrike" spc="-1" baseline="0" dirty="0" smtClean="0">
                          <a:solidFill>
                            <a:srgbClr val="000000"/>
                          </a:solidFill>
                          <a:latin typeface="Roboto"/>
                          <a:ea typeface="Roboto"/>
                        </a:rPr>
                        <a:t>Заключено соглашение о предоставлении субсидии.</a:t>
                      </a:r>
                    </a:p>
                  </a:txBody>
                  <a:tcPr marL="90360" marR="90360">
                    <a:lnL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530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0" name="Table 1"/>
          <p:cNvGraphicFramePr/>
          <p:nvPr>
            <p:extLst>
              <p:ext uri="{D42A27DB-BD31-4B8C-83A1-F6EECF244321}">
                <p14:modId xmlns:p14="http://schemas.microsoft.com/office/powerpoint/2010/main" val="337287863"/>
              </p:ext>
            </p:extLst>
          </p:nvPr>
        </p:nvGraphicFramePr>
        <p:xfrm>
          <a:off x="4141800" y="146880"/>
          <a:ext cx="4221000" cy="517680"/>
        </p:xfrm>
        <a:graphic>
          <a:graphicData uri="http://schemas.openxmlformats.org/drawingml/2006/table">
            <a:tbl>
              <a:tblPr/>
              <a:tblGrid>
                <a:gridCol w="1616040"/>
                <a:gridCol w="228240"/>
                <a:gridCol w="2376720"/>
              </a:tblGrid>
              <a:tr h="517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Финансирование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300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300" b="1" strike="noStrike" spc="-1" dirty="0" smtClean="0">
                          <a:solidFill>
                            <a:srgbClr val="7C6EB0"/>
                          </a:solidFill>
                          <a:latin typeface="Roboto"/>
                          <a:ea typeface="Roboto"/>
                        </a:rPr>
                        <a:t>255 678,8 тыс. рублей</a:t>
                      </a:r>
                      <a:endParaRPr lang="ru-RU" sz="1300" b="0" strike="noStrike" spc="-1" dirty="0">
                        <a:latin typeface="Roboto"/>
                      </a:endParaRPr>
                    </a:p>
                  </a:txBody>
                  <a:tcPr marL="90360" marR="90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" name="CustomShape 15"/>
          <p:cNvSpPr/>
          <p:nvPr/>
        </p:nvSpPr>
        <p:spPr>
          <a:xfrm>
            <a:off x="4233240" y="448560"/>
            <a:ext cx="3586680" cy="851760"/>
          </a:xfrm>
          <a:prstGeom prst="roundRect">
            <a:avLst>
              <a:gd name="adj" fmla="val 16667"/>
            </a:avLst>
          </a:prstGeom>
          <a:solidFill>
            <a:srgbClr val="7C6EB0"/>
          </a:solidFill>
          <a:ln w="25560">
            <a:solidFill>
              <a:srgbClr val="3A5F8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На 01.03.2024 кассовое исполнение</a:t>
            </a:r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1 662,56 тыс. рублей  </a:t>
            </a:r>
            <a:endParaRPr lang="ru-RU" sz="1400" spc="-1" dirty="0"/>
          </a:p>
          <a:p>
            <a:pPr algn="r">
              <a:lnSpc>
                <a:spcPct val="125000"/>
              </a:lnSpc>
            </a:pPr>
            <a:r>
              <a:rPr lang="ru-RU" sz="1400" spc="-1" dirty="0">
                <a:solidFill>
                  <a:srgbClr val="FFFFFF"/>
                </a:solidFill>
                <a:latin typeface="Roboto"/>
                <a:ea typeface="Roboto"/>
              </a:rPr>
              <a:t>(0,65 %)  </a:t>
            </a:r>
            <a:endParaRPr lang="ru-RU" sz="1400" spc="-1" dirty="0"/>
          </a:p>
        </p:txBody>
      </p:sp>
      <p:sp>
        <p:nvSpPr>
          <p:cNvPr id="17" name="CustomShape 3"/>
          <p:cNvSpPr/>
          <p:nvPr/>
        </p:nvSpPr>
        <p:spPr>
          <a:xfrm>
            <a:off x="9564300" y="586292"/>
            <a:ext cx="116856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РУКОВОДИТЕЛЬ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1" name="CustomShape 4"/>
          <p:cNvSpPr/>
          <p:nvPr/>
        </p:nvSpPr>
        <p:spPr>
          <a:xfrm>
            <a:off x="948546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О.В.ДЕМИНА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2" name="CustomShape 6"/>
          <p:cNvSpPr/>
          <p:nvPr/>
        </p:nvSpPr>
        <p:spPr>
          <a:xfrm>
            <a:off x="10861920" y="586292"/>
            <a:ext cx="12798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АДМИНИСТРАТОР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3" name="CustomShape 7"/>
          <p:cNvSpPr/>
          <p:nvPr/>
        </p:nvSpPr>
        <p:spPr>
          <a:xfrm>
            <a:off x="10854720" y="754200"/>
            <a:ext cx="1294200" cy="2447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spc="-1" dirty="0">
                <a:solidFill>
                  <a:srgbClr val="000000"/>
                </a:solidFill>
                <a:latin typeface="Roboto"/>
                <a:ea typeface="Roboto"/>
              </a:rPr>
              <a:t>О.Н.ГУРЕЕВ</a:t>
            </a:r>
          </a:p>
        </p:txBody>
      </p:sp>
      <p:sp>
        <p:nvSpPr>
          <p:cNvPr id="34" name="CustomShape 8"/>
          <p:cNvSpPr/>
          <p:nvPr/>
        </p:nvSpPr>
        <p:spPr>
          <a:xfrm>
            <a:off x="9909360" y="137880"/>
            <a:ext cx="446400" cy="462960"/>
          </a:xfrm>
          <a:prstGeom prst="ellipse">
            <a:avLst/>
          </a:prstGeom>
          <a:blipFill rotWithShape="0">
            <a:blip r:embed="rId3"/>
            <a:stretch>
              <a:fillRect/>
            </a:stretch>
          </a:blipFill>
          <a:ln w="63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" name="CustomShape 9"/>
          <p:cNvSpPr/>
          <p:nvPr/>
        </p:nvSpPr>
        <p:spPr>
          <a:xfrm>
            <a:off x="9410220" y="923760"/>
            <a:ext cx="147672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 smtClean="0">
                <a:solidFill>
                  <a:srgbClr val="000000"/>
                </a:solidFill>
                <a:latin typeface="Roboto"/>
                <a:ea typeface="Roboto"/>
              </a:rPr>
              <a:t>Д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иректор </a:t>
            </a:r>
            <a:r>
              <a:rPr lang="ru-RU" sz="800" b="0" i="1" strike="noStrike" spc="-1" dirty="0">
                <a:solidFill>
                  <a:srgbClr val="000000"/>
                </a:solidFill>
                <a:latin typeface="Roboto"/>
                <a:ea typeface="Roboto"/>
              </a:rPr>
              <a:t>Департамента культуры Владимирской </a:t>
            </a:r>
            <a:r>
              <a:rPr lang="ru-RU" sz="800" b="0" i="1" strike="noStrike" spc="-1" dirty="0" smtClean="0">
                <a:solidFill>
                  <a:srgbClr val="000000"/>
                </a:solidFill>
                <a:latin typeface="Roboto"/>
                <a:ea typeface="Roboto"/>
              </a:rPr>
              <a:t>области</a:t>
            </a:r>
            <a:endParaRPr lang="ru-RU" sz="800" b="0" strike="noStrike" spc="-1" dirty="0">
              <a:latin typeface="Arial"/>
            </a:endParaRPr>
          </a:p>
        </p:txBody>
      </p:sp>
      <p:sp>
        <p:nvSpPr>
          <p:cNvPr id="36" name="CustomShape 10"/>
          <p:cNvSpPr/>
          <p:nvPr/>
        </p:nvSpPr>
        <p:spPr>
          <a:xfrm>
            <a:off x="10763460" y="92088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Министра культуры</a:t>
            </a:r>
          </a:p>
        </p:txBody>
      </p:sp>
      <p:sp>
        <p:nvSpPr>
          <p:cNvPr id="37" name="CustomShape 11"/>
          <p:cNvSpPr/>
          <p:nvPr/>
        </p:nvSpPr>
        <p:spPr>
          <a:xfrm>
            <a:off x="8493840" y="586292"/>
            <a:ext cx="7254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Roboto"/>
              </a:rPr>
              <a:t>КУРАТОР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8" name="CustomShape 12"/>
          <p:cNvSpPr/>
          <p:nvPr/>
        </p:nvSpPr>
        <p:spPr>
          <a:xfrm>
            <a:off x="8403300" y="753479"/>
            <a:ext cx="934200" cy="241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000" b="0" strike="noStrike" spc="-1" dirty="0">
                <a:solidFill>
                  <a:srgbClr val="000000"/>
                </a:solidFill>
                <a:latin typeface="Roboto"/>
                <a:ea typeface="Arial"/>
              </a:rPr>
              <a:t>В.А.КУИМОВ</a:t>
            </a:r>
            <a:endParaRPr lang="ru-RU" sz="1000" b="0" strike="noStrike" spc="-1" dirty="0">
              <a:latin typeface="Arial"/>
            </a:endParaRPr>
          </a:p>
        </p:txBody>
      </p:sp>
      <p:sp>
        <p:nvSpPr>
          <p:cNvPr id="39" name="CustomShape 13"/>
          <p:cNvSpPr/>
          <p:nvPr/>
        </p:nvSpPr>
        <p:spPr>
          <a:xfrm>
            <a:off x="8132040" y="923760"/>
            <a:ext cx="1476720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800" i="1" spc="-1" dirty="0">
                <a:solidFill>
                  <a:srgbClr val="000000"/>
                </a:solidFill>
                <a:latin typeface="Roboto"/>
                <a:ea typeface="Roboto"/>
              </a:rPr>
              <a:t>Заместитель  Губернатора области</a:t>
            </a:r>
            <a:endParaRPr lang="ru-RU" sz="800" spc="-1" dirty="0"/>
          </a:p>
        </p:txBody>
      </p:sp>
      <p:sp>
        <p:nvSpPr>
          <p:cNvPr id="40" name="CustomShape 15"/>
          <p:cNvSpPr/>
          <p:nvPr/>
        </p:nvSpPr>
        <p:spPr>
          <a:xfrm>
            <a:off x="8630100" y="137880"/>
            <a:ext cx="480600" cy="462960"/>
          </a:xfrm>
          <a:prstGeom prst="flowChartConnector">
            <a:avLst/>
          </a:prstGeom>
          <a:blipFill rotWithShape="0">
            <a:blip r:embed="rId4"/>
            <a:stretch>
              <a:fillRect/>
            </a:stretch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3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culture.avo.ru/documents/3609676/4643437/d0ea0bc7-4447-4c83-b700-ab80d3a8b4be+%281%29.jpg/3ed4fef1-3a46-cbd7-de13-ba788846d016?t=1665490535881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6" t="9230" r="29294" b="57595"/>
          <a:stretch/>
        </p:blipFill>
        <p:spPr bwMode="auto">
          <a:xfrm>
            <a:off x="11264197" y="143942"/>
            <a:ext cx="475245" cy="462399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chemeClr val="bg1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Овал 19"/>
          <p:cNvSpPr/>
          <p:nvPr/>
        </p:nvSpPr>
        <p:spPr>
          <a:xfrm>
            <a:off x="11258923" y="134012"/>
            <a:ext cx="485794" cy="464164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22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roup 4"/>
          <p:cNvGrpSpPr/>
          <p:nvPr/>
        </p:nvGrpSpPr>
        <p:grpSpPr>
          <a:xfrm>
            <a:off x="0" y="6438600"/>
            <a:ext cx="12173040" cy="420840"/>
            <a:chOff x="0" y="6438600"/>
            <a:chExt cx="12173040" cy="420840"/>
          </a:xfrm>
        </p:grpSpPr>
        <p:sp>
          <p:nvSpPr>
            <p:cNvPr id="274" name="CustomShape 5"/>
            <p:cNvSpPr/>
            <p:nvPr/>
          </p:nvSpPr>
          <p:spPr>
            <a:xfrm>
              <a:off x="0" y="6578640"/>
              <a:ext cx="12173040" cy="280800"/>
            </a:xfrm>
            <a:prstGeom prst="rect">
              <a:avLst/>
            </a:prstGeom>
            <a:solidFill>
              <a:srgbClr val="7C6EB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75" name="CustomShape 6"/>
            <p:cNvSpPr/>
            <p:nvPr/>
          </p:nvSpPr>
          <p:spPr>
            <a:xfrm>
              <a:off x="164026" y="6438600"/>
              <a:ext cx="11862360" cy="137160"/>
            </a:xfrm>
            <a:prstGeom prst="rect">
              <a:avLst/>
            </a:prstGeom>
            <a:solidFill>
              <a:srgbClr val="FFC000"/>
            </a:solidFill>
            <a:ln w="2556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16" name="CustomShape 12"/>
          <p:cNvSpPr/>
          <p:nvPr/>
        </p:nvSpPr>
        <p:spPr>
          <a:xfrm>
            <a:off x="3584430" y="1390879"/>
            <a:ext cx="5058158" cy="5016063"/>
          </a:xfrm>
          <a:prstGeom prst="rect">
            <a:avLst/>
          </a:prstGeom>
          <a:solidFill>
            <a:srgbClr val="FFC00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720" tIns="54360" rIns="108720" bIns="54360" anchor="ctr">
            <a:noAutofit/>
          </a:bodyPr>
          <a:lstStyle/>
          <a:p>
            <a:pPr algn="ctr"/>
            <a:r>
              <a:rPr lang="ru-RU" sz="1050" dirty="0" smtClean="0"/>
              <a:t>В 2023 году ГБУК ВО «</a:t>
            </a:r>
            <a:r>
              <a:rPr lang="ru-RU" sz="1050" dirty="0" err="1" smtClean="0"/>
              <a:t>ГИАМ</a:t>
            </a:r>
            <a:r>
              <a:rPr lang="ru-RU" sz="1050" dirty="0" smtClean="0"/>
              <a:t>» </a:t>
            </a:r>
            <a:r>
              <a:rPr lang="ru-RU" sz="1050" dirty="0" err="1" smtClean="0"/>
              <a:t>учавствовал</a:t>
            </a:r>
            <a:r>
              <a:rPr lang="ru-RU" sz="1050" dirty="0" smtClean="0"/>
              <a:t> в проекте по техническому оснащению региональных и муниципальных музеев а рамках регионального проекта «Культурная среда» национального проекта «Культура».</a:t>
            </a:r>
          </a:p>
          <a:p>
            <a:pPr algn="just"/>
            <a:r>
              <a:rPr lang="ru-RU" sz="1050" dirty="0" smtClean="0"/>
              <a:t>	</a:t>
            </a:r>
            <a:endParaRPr lang="ru-RU" sz="1050" dirty="0" smtClean="0"/>
          </a:p>
          <a:p>
            <a:pPr algn="just"/>
            <a:r>
              <a:rPr lang="ru-RU" sz="1100" i="1" smtClean="0"/>
              <a:t>	В </a:t>
            </a:r>
            <a:r>
              <a:rPr lang="ru-RU" sz="1100" i="1" dirty="0"/>
              <a:t>Арт-салоне Гороховецкого историко-архитектурного музея 7 февраля состоялось открытие фотовыставки Олега Николаевича </a:t>
            </a:r>
            <a:r>
              <a:rPr lang="ru-RU" sz="1100" i="1" dirty="0" err="1"/>
              <a:t>Раева</a:t>
            </a:r>
            <a:r>
              <a:rPr lang="ru-RU" sz="1100" i="1" dirty="0"/>
              <a:t> «Там, на неведомых </a:t>
            </a:r>
            <a:r>
              <a:rPr lang="ru-RU" sz="1100" i="1" dirty="0" err="1"/>
              <a:t>дорожках»</a:t>
            </a:r>
            <a:r>
              <a:rPr lang="ru-RU" sz="1100" dirty="0" err="1" smtClean="0"/>
              <a:t>О.Н</a:t>
            </a:r>
            <a:r>
              <a:rPr lang="ru-RU" sz="1100" dirty="0"/>
              <a:t>. </a:t>
            </a:r>
            <a:r>
              <a:rPr lang="ru-RU" sz="1100" dirty="0" err="1"/>
              <a:t>Раев</a:t>
            </a:r>
            <a:r>
              <a:rPr lang="ru-RU" sz="1100" dirty="0"/>
              <a:t>, человек необыкновенно интересный.</a:t>
            </a:r>
          </a:p>
          <a:p>
            <a:pPr algn="just"/>
            <a:r>
              <a:rPr lang="ru-RU" sz="1100" dirty="0" smtClean="0"/>
              <a:t>	Олег </a:t>
            </a:r>
            <a:r>
              <a:rPr lang="ru-RU" sz="1100" dirty="0" err="1"/>
              <a:t>Раев</a:t>
            </a:r>
            <a:r>
              <a:rPr lang="ru-RU" sz="1100" dirty="0"/>
              <a:t> — заслуженный работник культуры Российской Федерации, ученый, кандидат технических наук, преподаватель Всероссийского государственного института кинематографии имени С. А. Герасимова.</a:t>
            </a:r>
          </a:p>
          <a:p>
            <a:pPr algn="just"/>
            <a:r>
              <a:rPr lang="ru-RU" sz="1100" dirty="0"/>
              <a:t>Олег Николаевич много лет серьезно занимается художественной фотографией.</a:t>
            </a:r>
          </a:p>
          <a:p>
            <a:pPr algn="just"/>
            <a:r>
              <a:rPr lang="ru-RU" sz="1100" dirty="0" smtClean="0"/>
              <a:t>	В </a:t>
            </a:r>
            <a:r>
              <a:rPr lang="ru-RU" sz="1100" dirty="0" err="1"/>
              <a:t>фотопейзажах</a:t>
            </a:r>
            <a:r>
              <a:rPr lang="ru-RU" sz="1100" dirty="0"/>
              <a:t> Олега </a:t>
            </a:r>
            <a:r>
              <a:rPr lang="ru-RU" sz="1100" dirty="0" err="1"/>
              <a:t>Раева</a:t>
            </a:r>
            <a:r>
              <a:rPr lang="ru-RU" sz="1100" dirty="0"/>
              <a:t> природа раскрывается по-особому – сказочно: в неприметной коряге ему удается разглядеть серого волка или лешего; в камне — окно в подземный мир или голову Минотавра; в зимней лесной елке — снежного человека…</a:t>
            </a:r>
          </a:p>
          <a:p>
            <a:pPr algn="just"/>
            <a:r>
              <a:rPr lang="ru-RU" sz="1100" dirty="0"/>
              <a:t>Дополняют выставку графические работы художника Анатолия Алексеевича Асанова.</a:t>
            </a:r>
          </a:p>
          <a:p>
            <a:pPr algn="just"/>
            <a:r>
              <a:rPr lang="ru-RU" sz="1100" dirty="0" smtClean="0"/>
              <a:t>	Выставка </a:t>
            </a:r>
            <a:r>
              <a:rPr lang="ru-RU" sz="1100" dirty="0"/>
              <a:t>фотографий Олега Николаевича </a:t>
            </a:r>
            <a:r>
              <a:rPr lang="ru-RU" sz="1100" dirty="0" err="1"/>
              <a:t>Раева</a:t>
            </a:r>
            <a:r>
              <a:rPr lang="ru-RU" sz="1100" dirty="0"/>
              <a:t> «Там, на неведомых дорожках» будет работать до 24 марта 2024 года</a:t>
            </a:r>
            <a:r>
              <a:rPr lang="ru-RU" sz="1100" dirty="0" smtClean="0"/>
              <a:t>.</a:t>
            </a:r>
            <a:endParaRPr lang="ru-RU" sz="1100" dirty="0"/>
          </a:p>
        </p:txBody>
      </p:sp>
      <p:pic>
        <p:nvPicPr>
          <p:cNvPr id="15" name="Рисунок 4"/>
          <p:cNvPicPr/>
          <p:nvPr/>
        </p:nvPicPr>
        <p:blipFill rotWithShape="1">
          <a:blip r:embed="rId3"/>
          <a:srcRect b="10978"/>
          <a:stretch/>
        </p:blipFill>
        <p:spPr>
          <a:xfrm>
            <a:off x="2520" y="-14538"/>
            <a:ext cx="3823560" cy="1373760"/>
          </a:xfrm>
          <a:prstGeom prst="rect">
            <a:avLst/>
          </a:prstGeom>
          <a:ln>
            <a:noFill/>
          </a:ln>
        </p:spPr>
      </p:pic>
      <p:sp>
        <p:nvSpPr>
          <p:cNvPr id="17" name="CustomShape 5"/>
          <p:cNvSpPr/>
          <p:nvPr/>
        </p:nvSpPr>
        <p:spPr>
          <a:xfrm>
            <a:off x="3726111" y="-11658"/>
            <a:ext cx="8484480" cy="1370880"/>
          </a:xfrm>
          <a:prstGeom prst="rect">
            <a:avLst/>
          </a:prstGeom>
          <a:solidFill>
            <a:srgbClr val="7C6EB0"/>
          </a:solidFill>
          <a:ln w="255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9" name="CustomShape 3"/>
          <p:cNvSpPr/>
          <p:nvPr/>
        </p:nvSpPr>
        <p:spPr>
          <a:xfrm>
            <a:off x="3972567" y="285647"/>
            <a:ext cx="8200473" cy="6637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720" tIns="54360" rIns="108720" bIns="54360">
            <a:spAutoFit/>
          </a:bodyPr>
          <a:lstStyle/>
          <a:p>
            <a:pPr algn="ctr"/>
            <a:r>
              <a:rPr lang="ru-RU" b="1" i="1" dirty="0">
                <a:solidFill>
                  <a:schemeClr val="bg1">
                    <a:lumMod val="95000"/>
                  </a:schemeClr>
                </a:solidFill>
              </a:rPr>
              <a:t>«Там, на неведомых </a:t>
            </a:r>
            <a:r>
              <a:rPr lang="ru-RU" b="1" i="1" dirty="0" smtClean="0">
                <a:solidFill>
                  <a:schemeClr val="bg1">
                    <a:lumMod val="95000"/>
                  </a:schemeClr>
                </a:solidFill>
              </a:rPr>
              <a:t>дорожках»</a:t>
            </a:r>
          </a:p>
          <a:p>
            <a:pPr algn="ctr"/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Открытие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</a:rPr>
              <a:t>фотовыставки Олега Николаевича </a:t>
            </a:r>
            <a:r>
              <a:rPr lang="ru-RU" b="1" dirty="0" err="1" smtClean="0">
                <a:solidFill>
                  <a:schemeClr val="bg1">
                    <a:lumMod val="95000"/>
                  </a:schemeClr>
                </a:solidFill>
              </a:rPr>
              <a:t>Раева</a:t>
            </a:r>
            <a:r>
              <a:rPr lang="ru-RU" b="1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endParaRPr lang="ru-RU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AutoShape 4" descr="https://contenta.info/rails/active_storage/representations/redirect/eyJfcmFpbHMiOnsibWVzc2FnZSI6IkJBaHBBNEJLSXc9PSIsImV4cCI6bnVsbCwicHVyIjoiYmxvYl9pZCJ9fQ==--3fa7a1d563627850f89541d7271b8d12a5fe6504/eyJfcmFpbHMiOnsibWVzc2FnZSI6IkJBaDdCem9MWm05eWJXRjBTU0lJYW5CbkJqb0dSVlE2RkhKbGMybDZaVjkwYjE5c2FXMXBkRnNIYVFMMEFXa0NHZ0U9IiwiZXhwIjpudWxsLCJwdXIiOiJ2YXJpYXRpb24ifX0=--85be28ec3a7cab08802f249aa9aa89ca0a29bedc/I6FEPHEdYA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https://contenta.info/rails/active_storage/representations/redirect/eyJfcmFpbHMiOnsibWVzc2FnZSI6IkJBaHBBNEJLSXc9PSIsImV4cCI6bnVsbCwicHVyIjoiYmxvYl9pZCJ9fQ==--3fa7a1d563627850f89541d7271b8d12a5fe6504/eyJfcmFpbHMiOnsibWVzc2FnZSI6IkJBaDdCem9MWm05eWJXRjBTU0lJYW5CbkJqb0dSVlE2RkhKbGMybDZaVjkwYjE5c2FXMXBkRnNIYVFMMEFXa0NHZ0U9IiwiZXhwIjpudWxsLCJwdXIiOiJ2YXJpYXRpb24ifX0=--85be28ec3a7cab08802f249aa9aa89ca0a29bedc/I6FEPHEdYAE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8" descr="https://contenta.info/rails/active_storage/representations/redirect/eyJfcmFpbHMiOnsibWVzc2FnZSI6IkJBaHBBNEJLSXc9PSIsImV4cCI6bnVsbCwicHVyIjoiYmxvYl9pZCJ9fQ==--3fa7a1d563627850f89541d7271b8d12a5fe6504/eyJfcmFpbHMiOnsibWVzc2FnZSI6IkJBaDdCem9MWm05eWJXRjBTU0lJYW5CbkJqb0dSVlE2RkhKbGMybDZaVjkwYjE5c2FXMXBkRnNIYVFMMEFXa0NHZ0U9IiwiZXhwIjpudWxsLCJwdXIiOiJ2YXJpYXRpb24ifX0=--85be28ec3a7cab08802f249aa9aa89ca0a29bedc/I6FEPHEdYAE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0" descr="https://contenta.info/rails/active_storage/representations/redirect/eyJfcmFpbHMiOnsibWVzc2FnZSI6IkJBaHBBNEJLSXc9PSIsImV4cCI6bnVsbCwicHVyIjoiYmxvYl9pZCJ9fQ==--3fa7a1d563627850f89541d7271b8d12a5fe6504/eyJfcmFpbHMiOnsibWVzc2FnZSI6IkJBaDdCem9MWm05eWJXRjBTU0lJYW5CbkJqb0dSVlE2RkhKbGMybDZaVjkwYjE5c2FXMXBkRnNIYVFMMEFXa0NHZ0U9IiwiZXhwIjpudWxsLCJwdXIiOiJ2YXJpYXRpb24ifX0=--85be28ec3a7cab08802f249aa9aa89ca0a29bedc/I6FEPHEdYAE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2" descr="https://contenta.info/rails/active_storage/representations/redirect/eyJfcmFpbHMiOnsibWVzc2FnZSI6IkJBaHBBOXBtSWc9PSIsImV4cCI6bnVsbCwicHVyIjoiYmxvYl9pZCJ9fQ==--168e60af908bc2e6939eaf77dc59b1338132b768/eyJfcmFpbHMiOnsibWVzc2FnZSI6IkJBaDdCem9MWm05eWJXRjBTU0lJYW5CbkJqb0dSVlE2RkhKbGMybDZaVjkwYjE5c2FXMXBkRnNIYVFMMEFXa0NHZ0U9IiwiZXhwIjpudWxsLCJwdXIiOiJ2YXJpYXRpb24ifX0=--85be28ec3a7cab08802f249aa9aa89ca0a29bedc/7vQvm0G3rlw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4" descr="https://contenta.info/rails/active_storage/representations/redirect/eyJfcmFpbHMiOnsibWVzc2FnZSI6IkJBaHBBOXBtSWc9PSIsImV4cCI6bnVsbCwicHVyIjoiYmxvYl9pZCJ9fQ==--168e60af908bc2e6939eaf77dc59b1338132b768/eyJfcmFpbHMiOnsibWVzc2FnZSI6IkJBaDdCem9MWm05eWJXRjBTU0lJYW5CbkJqb0dSVlE2RkhKbGMybDZaVjkwYjE5c2FXMXBkRnNIYVFMMEFXa0NHZ0U9IiwiZXhwIjpudWxsLCJwdXIiOiJ2YXJpYXRpb24ifX0=--85be28ec3a7cab08802f249aa9aa89ca0a29bedc/7vQvm0G3rlw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7" descr="https://contenta.info/rails/active_storage/representations/redirect/eyJfcmFpbHMiOnsibWVzc2FnZSI6IkJBaHBBOXRtSWc9PSIsImV4cCI6bnVsbCwicHVyIjoiYmxvYl9pZCJ9fQ==--7c7a8bde44a865e174ce625832107f935d8e58e8/eyJfcmFpbHMiOnsibWVzc2FnZSI6IkJBaDdCem9MWm05eWJXRjBTU0lJYW5CbkJqb0dSVlE2RkhKbGMybDZaVjkwYjE5c2FXMXBkRnNIYVFMMEFXa0NHZ0U9IiwiZXhwIjpudWxsLCJwdXIiOiJ2YXJpYXRpb24ifX0=--85be28ec3a7cab08802f249aa9aa89ca0a29bedc/RFtFbO72nHI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9" descr="https://contenta.info/rails/active_storage/representations/redirect/eyJfcmFpbHMiOnsibWVzc2FnZSI6IkJBaHBBOXRtSWc9PSIsImV4cCI6bnVsbCwicHVyIjoiYmxvYl9pZCJ9fQ==--7c7a8bde44a865e174ce625832107f935d8e58e8/eyJfcmFpbHMiOnsibWVzc2FnZSI6IkJBaDdCem9MWm05eWJXRjBTU0lJYW5CbkJqb0dSVlE2RkhKbGMybDZaVjkwYjE5c2FXMXBkRnNIYVFMMEFXa0NHZ0U9IiwiZXhwIjpudWxsLCJwdXIiOiJ2YXJpYXRpb24ifX0=--85be28ec3a7cab08802f249aa9aa89ca0a29bedc/RFtFbO72nHI.jpg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1" descr="https://contenta.info/rails/active_storage/representations/redirect/eyJfcmFpbHMiOnsibWVzc2FnZSI6IkJBaHBBOXRtSWc9PSIsImV4cCI6bnVsbCwicHVyIjoiYmxvYl9pZCJ9fQ==--7c7a8bde44a865e174ce625832107f935d8e58e8/eyJfcmFpbHMiOnsibWVzc2FnZSI6IkJBaDdCem9MWm05eWJXRjBTU0lJYW5CbkJqb0dSVlE2RkhKbGMybDZaVjkwYjE5c2FXMXBkRnNIYVFMMEFXa0NHZ0U9IiwiZXhwIjpudWxsLCJwdXIiOiJ2YXJpYXRpb24ifX0=--85be28ec3a7cab08802f249aa9aa89ca0a29bedc/RFtFbO72nHI.jpg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3" descr="https://contenta.info/rails/active_storage/representations/redirect/eyJfcmFpbHMiOnsibWVzc2FnZSI6IkJBaHBBOXRtSWc9PSIsImV4cCI6bnVsbCwicHVyIjoiYmxvYl9pZCJ9fQ==--7c7a8bde44a865e174ce625832107f935d8e58e8/eyJfcmFpbHMiOnsibWVzc2FnZSI6IkJBaDdCem9MWm05eWJXRjBTU0lJYW5CbkJqb0dSVlE2RkhKbGMybDZaVjkwYjE5c2FXMXBkRnNIYVFMMEFXa0NHZ0U9IiwiZXhwIjpudWxsLCJwdXIiOiJ2YXJpYXRpb24ifX0=--85be28ec3a7cab08802f249aa9aa89ca0a29bedc/RFtFbO72nHI.jpg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2" descr="https://contenta.info/rails/active_storage/representations/redirect/eyJfcmFpbHMiOnsibWVzc2FnZSI6IkJBaHBBeUhqSVE9PSIsImV4cCI6bnVsbCwicHVyIjoiYmxvYl9pZCJ9fQ==--2a8e7db711da6d39fbd63974e9bf754502af8aee/eyJfcmFpbHMiOnsibWVzc2FnZSI6IkJBaDdCem9MWm05eWJXRjBTU0lJYW5CbkJqb0dSVlE2RkhKbGMybDZaVjkwYjE5c2FXMXBkRnNIYVFMMEFXa0NHZ0U9IiwiZXhwIjpudWxsLCJwdXIiOiJ2YXJpYXRpb24ifX0=--85be28ec3a7cab08802f249aa9aa89ca0a29bedc/1688651289072.jpg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https://contenta.info/rails/active_storage/representations/redirect/eyJfcmFpbHMiOnsibWVzc2FnZSI6IkJBaHBBeUhqSVE9PSIsImV4cCI6bnVsbCwicHVyIjoiYmxvYl9pZCJ9fQ==--2a8e7db711da6d39fbd63974e9bf754502af8aee/eyJfcmFpbHMiOnsibWVzc2FnZSI6IkJBaDdCem9MWm05eWJXRjBTU0lJYW5CbkJqb0dSVlE2RkhKbGMybDZaVjkwYjE5c2FXMXBkRnNIYVFMMEFXa0NHZ0U9IiwiZXhwIjpudWxsLCJwdXIiOiJ2YXJpYXRpb24ifX0=--85be28ec3a7cab08802f249aa9aa89ca0a29bedc/1688651289072.jpg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6" descr="https://contenta.info/rails/active_storage/representations/redirect/eyJfcmFpbHMiOnsibWVzc2FnZSI6IkJBaHBBeUhqSVE9PSIsImV4cCI6bnVsbCwicHVyIjoiYmxvYl9pZCJ9fQ==--2a8e7db711da6d39fbd63974e9bf754502af8aee/eyJfcmFpbHMiOnsibWVzc2FnZSI6IkJBaDdCem9MWm05eWJXRjBTU0lJYW5CbkJqb0dSVlE2RkhKbGMybDZaVjkwYjE5c2FXMXBkRnNIYVFMMEFXa0NHZ0U9IiwiZXhwIjpudWxsLCJwdXIiOiJ2YXJpYXRpb24ifX0=--85be28ec3a7cab08802f249aa9aa89ca0a29bedc/1688651289072.jpg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AutoShape 8" descr="https://contenta.info/rails/active_storage/representations/redirect/eyJfcmFpbHMiOnsibWVzc2FnZSI6IkJBaHBBeUhqSVE9PSIsImV4cCI6bnVsbCwicHVyIjoiYmxvYl9pZCJ9fQ==--2a8e7db711da6d39fbd63974e9bf754502af8aee/eyJfcmFpbHMiOnsibWVzc2FnZSI6IkJBaDdCem9MWm05eWJXRjBTU0lJYW5CbkJqb0dSVlE2RkhKbGMybDZaVjkwYjE5c2FXMXBkRnNIYVFMMEFXa0NHZ0U9IiwiZXhwIjpudWxsLCJwdXIiOiJ2YXJpYXRpb24ifX0=--85be28ec3a7cab08802f249aa9aa89ca0a29bedc/1688651289072.jpg"/>
          <p:cNvSpPr>
            <a:spLocks noChangeAspect="1" noChangeArrowheads="1"/>
          </p:cNvSpPr>
          <p:nvPr/>
        </p:nvSpPr>
        <p:spPr bwMode="auto">
          <a:xfrm>
            <a:off x="2136775" y="1836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1" y="1484827"/>
            <a:ext cx="3286488" cy="246486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1" y="3995529"/>
            <a:ext cx="3286488" cy="23444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98" y="1484827"/>
            <a:ext cx="3286488" cy="232212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98" y="3990866"/>
            <a:ext cx="3284171" cy="234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8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20092</TotalTime>
  <Words>5879</Words>
  <Application>Microsoft Office PowerPoint</Application>
  <PresentationFormat>Произвольный</PresentationFormat>
  <Paragraphs>898</Paragraphs>
  <Slides>26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DejaVu Sans</vt:lpstr>
      <vt:lpstr>PT Sans</vt:lpstr>
      <vt:lpstr>Roboto</vt:lpstr>
      <vt:lpstr>StarSymbol</vt:lpstr>
      <vt:lpstr>Symbol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Ерохина А.А.</dc:creator>
  <dc:description/>
  <cp:lastModifiedBy>Пользователь Windows</cp:lastModifiedBy>
  <cp:revision>1726</cp:revision>
  <cp:lastPrinted>2023-11-08T09:46:15Z</cp:lastPrinted>
  <dcterms:created xsi:type="dcterms:W3CDTF">2020-12-22T06:53:00Z</dcterms:created>
  <dcterms:modified xsi:type="dcterms:W3CDTF">2024-03-07T10:21:54Z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DocSecurity">
    <vt:i4>0</vt:i4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11</vt:i4>
  </property>
  <property fmtid="{D5CDD505-2E9C-101B-9397-08002B2CF9AE}" pid="9" name="PresentationFormat">
    <vt:lpwstr>Произвольный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24</vt:i4>
  </property>
</Properties>
</file>