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0"/>
  </p:notesMasterIdLst>
  <p:sldIdLst>
    <p:sldId id="285" r:id="rId2"/>
    <p:sldId id="318" r:id="rId3"/>
    <p:sldId id="287" r:id="rId4"/>
    <p:sldId id="341" r:id="rId5"/>
    <p:sldId id="343" r:id="rId6"/>
    <p:sldId id="288" r:id="rId7"/>
    <p:sldId id="289" r:id="rId8"/>
    <p:sldId id="264" r:id="rId9"/>
    <p:sldId id="265" r:id="rId10"/>
    <p:sldId id="313" r:id="rId11"/>
    <p:sldId id="337" r:id="rId12"/>
    <p:sldId id="275" r:id="rId13"/>
    <p:sldId id="347" r:id="rId14"/>
    <p:sldId id="349" r:id="rId15"/>
    <p:sldId id="346" r:id="rId16"/>
    <p:sldId id="321" r:id="rId17"/>
    <p:sldId id="344" r:id="rId18"/>
    <p:sldId id="276" r:id="rId19"/>
    <p:sldId id="277" r:id="rId20"/>
    <p:sldId id="278" r:id="rId21"/>
    <p:sldId id="279" r:id="rId22"/>
    <p:sldId id="280" r:id="rId23"/>
    <p:sldId id="351" r:id="rId24"/>
    <p:sldId id="328" r:id="rId25"/>
    <p:sldId id="329" r:id="rId26"/>
    <p:sldId id="331" r:id="rId27"/>
    <p:sldId id="333" r:id="rId28"/>
    <p:sldId id="33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BF9-2988-414A-B423-03FFB58CFEC4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FAA59-95DE-4FA0-93B4-EDE15280D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81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9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4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76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36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90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1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35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16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4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6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210CE-0997-4730-A49E-F33A99C933D0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BD57-56A8-4895-A909-D51677D21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82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0879" cy="5328592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ru-RU" sz="4400" b="0" dirty="0" smtClean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400" b="0" dirty="0" smtClean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4800" b="0" dirty="0" smtClean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Процедура </a:t>
            </a:r>
            <a:r>
              <a:rPr lang="ru-RU" sz="4800" b="0" dirty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аттестации  педагогических работников сферы культуры </a:t>
            </a:r>
            <a:r>
              <a:rPr lang="ru-RU" sz="4800" b="0" dirty="0" smtClean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4800" b="0" dirty="0" smtClean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4800" b="0" dirty="0" smtClean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Владимирской </a:t>
            </a:r>
            <a:r>
              <a:rPr lang="ru-RU" sz="4800" b="0" dirty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области. </a:t>
            </a:r>
            <a:br>
              <a:rPr lang="ru-RU" sz="4800" b="0" dirty="0">
                <a:ln>
                  <a:solidFill>
                    <a:schemeClr val="accent1"/>
                  </a:solidFill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4800" b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4800" b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4800" b="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624737" cy="51845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 smtClean="0"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Заявление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проведении аттестации </a:t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подаётся педагогическим работником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независимо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продолжительности работы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организации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том числе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период нахождения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отпуске по уходу за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ребёнком.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Заявитель имеет право отозвать заявление на любом этапе процедуры аттестации </a:t>
            </a:r>
            <a:r>
              <a:rPr lang="ru-RU" sz="24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 вынесения решения аттестационной комиссией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09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65527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sz="20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Основания </a:t>
            </a:r>
            <a:r>
              <a:rPr lang="ru-RU" sz="24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отказа в приёме документов на аттестацию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обращение заявителя  о проведении аттестации с целью установления первой или высшей квалификационной категории 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должности, которую он не занимает на момент подачи заявления;</a:t>
            </a:r>
            <a:br>
              <a:rPr lang="ru-RU" sz="17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отсутствие в текстах документов фамилии, имени, отчества, должности, места работы педагогического работника, даты присвоения ранее установленной квалификационной категории, подписи и (или) расшифровки подписи педагогического работника</a:t>
            </a: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не предоставление или предоставление не в полном объеме документов, отражающих профессиональные результаты, указанные педагогическим работником в заявлении в качестве оснований для аттестации </a:t>
            </a:r>
            <a:r>
              <a:rPr lang="ru-RU" sz="17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</a:t>
            </a:r>
            <a:r>
              <a:rPr lang="ru-RU" sz="17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соответствии с критериями и показателями, являющимися основанием для установления квалификационных </a:t>
            </a:r>
            <a:r>
              <a:rPr lang="ru-RU" sz="17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категорий;</a:t>
            </a:r>
            <a:r>
              <a:rPr lang="ru-RU" sz="17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7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наличие в документах подчисток, приписок, зачеркнутых слов и исправлений;</a:t>
            </a:r>
            <a:br>
              <a:rPr lang="ru-RU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наличие в документах серьезных повреждений, которые не позволяют однозначно истолковать содержание </a:t>
            </a: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документа;</a:t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неполное заполнение полей в форме заявления, в том числе в интерактивной форме заявления на Едином портале;</a:t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подача запроса о предоставлении услуги и документов в электронной форме с нарушением установленных требований;</a:t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несоблюдение  установленных ст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.11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ФЗ  от  06.04.11 №63ФЗ «Об электронной подписи» условий признания действительности электронной подписи.</a:t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7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7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7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9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982272" cy="55425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Заявление в аттестационную комиссию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проведении аттестации</a:t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целях установления </a:t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высшей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квалификационной категории </a:t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подаются педагогическими работниками,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имеющими (имевшими)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одной из должностей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первую или высшую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квалификационную категорию.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0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62646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2000" b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НОВОЕ:</a:t>
            </a:r>
            <a:r>
              <a:rPr lang="ru-RU" sz="20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п.31  Приказа 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24.03.2023  № 196 «Об утверждении Порядка проведения аттестации педагогических работников организаций, осуществляющих образовательную деятельность».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«Проведение 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педагогических работников, </a:t>
            </a:r>
            <a:r>
              <a:rPr lang="ru-RU" sz="20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государственные награды, почетные звания, ведомственные знаки отличия и иные награды, полученные за достижения в педагогической деятельности, либо являющиеся призерами конкурсов профессионального  мастерства </a:t>
            </a:r>
            <a:r>
              <a:rPr lang="ru-RU" sz="20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0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в целях установления первой и высшей категории осуществляется на основе сведений, подтверждающих наличие у педагогических работников наград, званий, знаков отличия, сведений о награждении за участие в профессиональных конкурсах</a:t>
            </a:r>
            <a:r>
              <a:rPr lang="ru-RU" sz="2000" b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b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Педагогический работник к заявлению на аттестацию прилагает </a:t>
            </a:r>
            <a:r>
              <a:rPr lang="ru-RU" sz="2000" b="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заверенные копии </a:t>
            </a:r>
            <a:r>
              <a:rPr lang="ru-RU" sz="2000" b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подтверждающих  наличие наград, званий, знаков отличия, сведений о награждении за участие в профессиональных конкурсах.</a:t>
            </a:r>
            <a:br>
              <a:rPr lang="ru-RU" sz="2000" b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1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48872" cy="61926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Constantia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effectLst/>
                <a:latin typeface="Constantia" pitchFamily="18" charset="0"/>
              </a:rPr>
              <a:t> 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 п.1.3.1. Приказа Министерства Культуры ВО от 06.10.2023 № 380 «Об утверждении административного регламента государственной услуги по аттестации педагогических работников в сфере культуры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Иной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аттестации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собеседования (по желанию) устанавливается:</a:t>
            </a:r>
            <a:b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руководителей образовательных организаций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ученые степени и звания кандидатов и докторов наук.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6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36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endParaRPr lang="ru-RU" sz="32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188640"/>
            <a:ext cx="7848871" cy="64087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аттестуемый является членом Профсоюза работников культуры:</a:t>
            </a:r>
          </a:p>
          <a:p>
            <a:pPr algn="ctr"/>
            <a:endParaRPr lang="ru-RU" sz="24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СОГЛАШЕНИЯ МЕЖДУ ДЕПАРТАМЕНТОМ КУЛЬТУРЫ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ВЛАДИМИРСКОЙ ОБЛАСТИ И ВЛАДИМИРСКОЙ ОБЛАСТНОЙ ОРГАНИЗАЦИЕЙ ОБЩЕРОССИЙСКОГО ПРОФСОЮЗА РАБОТНИКОВ КУЛЬТУРЫ НА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2022-2024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5.4.11. Для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работников, достигших возраста 55 лет для женщин и 60 лет для мужчин и имеющих стаж педагогической работы не менее 25 лет, процедура аттестации на первую и высшую категорию по их желанию может проводиться: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  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 форме собеседования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этом случае к заявлению прилагаются: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справка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областной организации профсоюза работников культуры, подтверждающая, что работник является членом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профсоюза; б) справка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организации, подтверждающая возраст (с указанием даты рождения) и общий педагогический стаж);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9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8064896" cy="5671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ИЗ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СОГЛАШЕНИЯ МЕЖДУ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МИНИСТЕРСТВОМ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КУЛЬТУРЫ</a:t>
            </a:r>
            <a:endParaRPr lang="ru-RU" sz="1600" dirty="0">
              <a:ea typeface="Calibri"/>
              <a:cs typeface="Times New Roman"/>
            </a:endParaRPr>
          </a:p>
          <a:p>
            <a:pPr algn="ctr"/>
            <a:r>
              <a:rPr lang="ru-RU" sz="1600" b="1" dirty="0">
                <a:latin typeface="Times New Roman"/>
                <a:ea typeface="Calibri"/>
                <a:cs typeface="Times New Roman"/>
              </a:rPr>
              <a:t>ВЛАДИМИРСКОЙ ОБЛАСТИ И ВЛАДИМИРСКОЙ ОБЛАСТНОЙ ОРГАНИЗАЦИЕЙ ОБЩЕРОССИЙСКОГО ПРОФСОЮЗА РАБОТНИКОВ КУЛЬТУРЫ НА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2022-2024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гг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algn="ctr"/>
            <a:endParaRPr lang="ru-RU" sz="1600" dirty="0">
              <a:ea typeface="Calibri"/>
              <a:cs typeface="Times New Roman"/>
            </a:endParaRPr>
          </a:p>
          <a:p>
            <a:pPr marL="457200" indent="-457200" algn="just">
              <a:spcBef>
                <a:spcPts val="480"/>
              </a:spcBef>
              <a:spcAft>
                <a:spcPts val="300"/>
              </a:spcAft>
              <a:buAutoNum type="arabicParenR" startAt="2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- в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упрощенной форме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(в этом случае к заявлению прилагаются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algn="just">
              <a:spcBef>
                <a:spcPts val="480"/>
              </a:spcBef>
              <a:spcAft>
                <a:spcPts val="3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а)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справка Владимирской областной организации общероссийского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профсоюза работников культуры, что работник является членом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профсоюза; </a:t>
            </a:r>
          </a:p>
          <a:p>
            <a:pPr algn="just">
              <a:spcBef>
                <a:spcPts val="480"/>
              </a:spcBef>
              <a:spcAft>
                <a:spcPts val="30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б)справка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образовательной организации, подтверждающая возраст (с указанием даты рождения) и общий педагогический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стаж; </a:t>
            </a:r>
          </a:p>
          <a:p>
            <a:pPr algn="just">
              <a:spcBef>
                <a:spcPts val="480"/>
              </a:spcBef>
              <a:spcAft>
                <a:spcPts val="30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в) ходатайство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руководителя ОО об аттестации педагогических работников в упрощенной форме и документы, отражающие профессиональные достижения за аттестационный период</a:t>
            </a:r>
            <a:r>
              <a:rPr lang="ru-RU" dirty="0">
                <a:latin typeface="Times New Roman"/>
                <a:ea typeface="Calibri"/>
                <a:cs typeface="Times New Roman"/>
              </a:rPr>
              <a:t>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spcBef>
                <a:spcPts val="480"/>
              </a:spcBef>
              <a:spcAft>
                <a:spcPts val="3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г) видео (запись урока или творческого отчета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) предоставляется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по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желанию.</a:t>
            </a:r>
            <a:endParaRPr lang="ru-RU" u="sng" dirty="0">
              <a:ea typeface="Calibri"/>
              <a:cs typeface="Times New Roman"/>
            </a:endParaRPr>
          </a:p>
          <a:p>
            <a:pPr algn="just">
              <a:spcBef>
                <a:spcPts val="480"/>
              </a:spcBef>
              <a:spcAft>
                <a:spcPts val="3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Для положительного решения при прохождении аттестации в таких формах достаточным признаётся результативность педагогической деятельности 80% от минимального необходимого числа баллов.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5568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36647" cy="65527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п.5.4.11. Соглашения между Министерством культуры Владимирской области и Владимирской областной организацией общероссийского профсоюза работников культуры на 2022-2024 гг.</a:t>
            </a:r>
            <a:b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u="sng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Иной порядок аттестации в форме собеседования </a:t>
            </a:r>
            <a:r>
              <a:rPr lang="ru-RU" sz="1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работников(включая концертмейстеров) и руководителей </a:t>
            </a:r>
            <a:r>
              <a:rPr lang="ru-RU" sz="18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 устанавливается для работников </a:t>
            </a:r>
            <a:r>
              <a:rPr lang="ru-RU" sz="1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почетные </a:t>
            </a:r>
            <a: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звания </a:t>
            </a:r>
            <a:r>
              <a:rPr lang="ru-RU" sz="1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8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«Народный учитель</a:t>
            </a:r>
            <a:r>
              <a:rPr lang="ru-RU" sz="18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«Заслуженный учитель», </a:t>
            </a:r>
            <a:r>
              <a:rPr lang="ru-RU" sz="1800" i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«Заслуженный работник культуры», «Заслуженный деятель искусств», «Народный артист», «Заслуженный артист», «Народный художник», «Заслуженный художник», «Почетный работник среднего профессионального образования», «Отличник образования», награждённых государственными наградами, победителей областных и республиканских конкурсов «Учитель года», </a:t>
            </a:r>
            <a:r>
              <a:rPr lang="ru-RU" sz="18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национальных проектов «Образование», педагогических </a:t>
            </a:r>
            <a:r>
              <a:rPr lang="ru-RU" sz="1800" i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ставших победителями Общероссийского конкурса «Лучший преподаватель детской школы искусств», </a:t>
            </a:r>
            <a:r>
              <a:rPr lang="ru-RU" sz="18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награжденных медалью «Педагогическая слава земли Владимирской» и знаком отличия «Знак великого князя Андрея </a:t>
            </a:r>
            <a:r>
              <a:rPr lang="ru-RU" sz="1800" i="1" dirty="0" err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Боголюбского</a:t>
            </a:r>
            <a:r>
              <a:rPr lang="ru-RU" sz="18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 а </a:t>
            </a:r>
            <a:r>
              <a:rPr lang="ru-RU" sz="1800" i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имеющих ученые степени и звания кандидатов </a:t>
            </a:r>
            <a:r>
              <a:rPr lang="ru-RU" sz="18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i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докторов наук.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2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262193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Аттестация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педагогических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работников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включает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анализ документов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предоставленных заявителем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аттестационную комиссию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форме электронного портфолио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отражающих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практические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результаты профессиональной деятельности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педагогического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работника.</a:t>
            </a:r>
            <a:r>
              <a:rPr lang="ru-RU" sz="28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endParaRPr lang="ru-RU" sz="2800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6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5292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Основой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портфолио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являются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материалы, подтверждающие соответствие профессиональной деятельности педагога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критериям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являющимся основаниями для установления квалификационной категории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Критерии утверждены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 и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разработаны с учетом 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должностных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обязанностей и видов образовательных организаций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Распоряжение Департамента культуры Владимирской области от 30.12.2022 № 341 </a:t>
            </a:r>
            <a:r>
              <a:rPr lang="ru-RU" sz="1400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400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Об утверждении </a:t>
            </a:r>
            <a:r>
              <a:rPr lang="ru-RU" sz="140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Оснований для установления педагогическим работникам квалификационной категории (первой или высшей) при проведении аттестации педагогических работников организаций, осуществляющих образовательную деятельность в сфере </a:t>
            </a:r>
            <a:r>
              <a:rPr lang="ru-RU" sz="1400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культуры»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449" y="908720"/>
            <a:ext cx="8136904" cy="46674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Аттестация 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педагогических работников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образовательных организаций </a:t>
            </a:r>
            <a:endParaRPr lang="ru-RU" sz="28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сферы культуры Владимирской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области осуществляется </a:t>
            </a:r>
            <a:endParaRPr lang="ru-RU" sz="28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аттестационной комиссией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Министерства культуры 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Владимирской 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области.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5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190185" cy="51105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3200" b="0" dirty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Проведение </a:t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анализа </a:t>
            </a:r>
            <a: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документов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аттестации </a:t>
            </a:r>
            <a: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осуществляется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группой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специалистов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</a:t>
            </a:r>
            <a: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ведением протокола.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3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6632"/>
            <a:ext cx="4248472" cy="66967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квалификационной категории учитываются следующие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результаты работы: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стабильные  положительные результаты освоения обучающимися образовательных программ по итогам мониторингов и иных форм контроля, проводимых организацией;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у обучающихся способностей к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деятельности;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образования, совершенствование методов обучения и воспитания, транслирование в педагогических коллективах опыта практических результатов своей профессиональной деятельности;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методических объединений педагогических работников организации.</a:t>
            </a:r>
          </a:p>
          <a:p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16632"/>
            <a:ext cx="4680520" cy="66967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установления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высшей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квалификационной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учитываются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следующие практические результаты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достижение обучающимися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положительной динамики результатов освоения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образовательных программ по итогам мониторингов, проводимых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организацией;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и развитие способностей обучающихся  к творческой деятельности, 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также их участия в олимпиадах,</a:t>
            </a: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конкурсах, фестивалях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образования, совершенствование методов обучения и воспитания, и продуктивного использования новых образовательных технологий,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транслирование в педагогических коллективах опыта практических результатов своей профессиональной деятельности,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том числе экспериментальной и инновационной;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активное участие в работе методических объединений педагогических работников организации,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разработке программно-методического сопровождения образовательного процесса, профессиональных конкурсах.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034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90184" cy="62646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Педагогический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работник,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которому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проведении аттестации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отказано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установлении квалификационной категории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вправе обратиться в аттестационную комиссию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заявлением о проведении аттестации на ту же квалификационную категорию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ранее чем </a:t>
            </a:r>
            <a:r>
              <a:rPr lang="ru-RU" sz="28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через год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дня принятия аттестационной комиссией соответствующего решения.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4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758"/>
            <a:ext cx="8784976" cy="66896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700" dirty="0" smtClean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1700" dirty="0" smtClean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24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Исчерпывающий перечень оснований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</a:t>
            </a:r>
            <a:r>
              <a:rPr lang="ru-RU" sz="24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отказа в </a:t>
            </a:r>
            <a:r>
              <a:rPr lang="ru-RU" sz="24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предоставлении </a:t>
            </a:r>
            <a:r>
              <a:rPr lang="ru-RU" sz="24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государственной услуги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u="sng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u="sng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поступление заявления и документов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 педагогического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работника, работающего в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организации,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аттестация педагогических работников которой не отнесена к компетенции аттестационной комиссии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несоответствие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должности педагогического работника в момент принятия решения аттестационной комиссии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должности,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указанной в заявлении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обращение педагогического работника о прекращении государственной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услуги;</a:t>
            </a:r>
            <a:b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увольнение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педагогического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920880" cy="57606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Результатом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проведения процедуры аттестации является: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решение 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аттестационной комиссии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Министерства культуры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 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установлении или отказе в установлении </a:t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первой (высшей) квалификационной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категории, 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издание на основании решения аттестационной комиссии приказа Министерства культуры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 размещение приказа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официальном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сайте Министерства культуры.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Квалификационная </a:t>
            </a: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категория устанавливается </a:t>
            </a: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приказом </a:t>
            </a: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Министерства культуры </a:t>
            </a: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 </a:t>
            </a:r>
            <a:r>
              <a:rPr lang="ru-RU" sz="2000" u="sng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 </a:t>
            </a:r>
            <a:r>
              <a:rPr lang="ru-RU" sz="2000" u="sng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дня вынесения решения аттестационной комиссией.</a:t>
            </a:r>
            <a:r>
              <a:rPr lang="ru-RU" sz="20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8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4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6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12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4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188640"/>
            <a:ext cx="7704856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1600" dirty="0" smtClean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1600" dirty="0" smtClean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Нормативно-правовые </a:t>
            </a:r>
            <a:r>
              <a:rPr lang="ru-RU" sz="16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акты, </a:t>
            </a:r>
            <a:br>
              <a:rPr lang="ru-RU" sz="16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регламентирующие процедуру  </a:t>
            </a:r>
            <a:r>
              <a:rPr lang="ru-RU" sz="1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аттестации педагогических работников </a:t>
            </a:r>
            <a:br>
              <a:rPr lang="ru-RU" sz="1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сферы культуры Владимирской области.</a:t>
            </a:r>
            <a:br>
              <a:rPr lang="ru-RU" sz="1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effectLst/>
                <a:latin typeface="Constantia" pitchFamily="18" charset="0"/>
                <a:ea typeface="Calibri"/>
                <a:cs typeface="Times New Roman"/>
              </a:rPr>
            </a:br>
            <a:endParaRPr lang="ru-RU" sz="14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568952" cy="46805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 Приказ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Минпросвещения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России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от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24.03.2023  № 196 «Об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утверждении Порядка проведения аттестации педагогических работников организаций, осуществляющих образовательную деятельность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400" b="1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Приказ Министерства Культуры ВО от 06.10.2023 № 380 «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утверждении административного регламента государственной услуги по аттестации педагогических работников в сфере культуры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Министерства Культуры ВО от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07.09.2023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342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 организации работы аттестационной комиссии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Министерства культуры Владимирской области».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Распоряжение Департамента культуры Владимирской области от 30.12.2022 № 341 «Об утверждении Оснований для установления педагогическим работникам квалификационной категории (первой или высшей) при проведении аттестации педагогических работников организаций, осуществляющих образовательную деятельность в сфере культуры и находящихся в ведении Владимирской области, педагогических работников муниципальных и частных организаций, осуществляющих образовательную деятельность в сфере культуры».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Соглашение между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Министерством культуры Владимирской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области и Владимирской областной организацией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общероссийского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профсоюза работников культуры на 2022-2024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05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05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68024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6431" y="980728"/>
            <a:ext cx="7608017" cy="3201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и регистрация документов, необходимых для предоставления государственной услуги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5253" y="1640933"/>
            <a:ext cx="3266191" cy="533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заявления педагогического работника, уведомление о дате проведения аттестации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645426" y="1300873"/>
            <a:ext cx="0" cy="3240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92734" y="2564904"/>
            <a:ext cx="3278711" cy="6519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84631" y="1624909"/>
            <a:ext cx="20996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предоставлении государственной услуги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6432" y="3501008"/>
            <a:ext cx="3292408" cy="6729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5254" y="4509120"/>
            <a:ext cx="3287535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аттестационной комиссией,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приказа Министерства культуры ВО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аттестации и размещение его на официальном сайте Министерства в информационно-телекоммуникационной </a:t>
            </a:r>
            <a:endParaRPr lang="en-US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сети «Интернет»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05254" y="260648"/>
            <a:ext cx="759919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14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Блок-схема последовательности действий (этапов)</a:t>
            </a:r>
          </a:p>
          <a:p>
            <a:pPr algn="ctr"/>
            <a:r>
              <a:rPr lang="ru-RU" sz="1600" dirty="0" smtClean="0">
                <a:solidFill>
                  <a:srgbClr val="F14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прохождении аттестации </a:t>
            </a:r>
            <a:endParaRPr lang="ru-RU" sz="1600" dirty="0">
              <a:solidFill>
                <a:srgbClr val="F14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>
            <a:endCxn id="8" idx="0"/>
          </p:cNvCxnSpPr>
          <p:nvPr/>
        </p:nvCxnSpPr>
        <p:spPr>
          <a:xfrm>
            <a:off x="2632089" y="2158277"/>
            <a:ext cx="1" cy="4066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2"/>
            <a:endCxn id="10" idx="0"/>
          </p:cNvCxnSpPr>
          <p:nvPr/>
        </p:nvCxnSpPr>
        <p:spPr>
          <a:xfrm>
            <a:off x="2632090" y="3216839"/>
            <a:ext cx="10546" cy="2841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2"/>
          </p:cNvCxnSpPr>
          <p:nvPr/>
        </p:nvCxnSpPr>
        <p:spPr>
          <a:xfrm>
            <a:off x="2642636" y="4174006"/>
            <a:ext cx="1975" cy="3351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3"/>
          </p:cNvCxnSpPr>
          <p:nvPr/>
        </p:nvCxnSpPr>
        <p:spPr>
          <a:xfrm>
            <a:off x="4271444" y="1907617"/>
            <a:ext cx="221318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05254" y="2564903"/>
            <a:ext cx="32661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всестороннего анализа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педагогического работника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92734" y="3478408"/>
            <a:ext cx="32961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пакета документов педагогического работника для рассмотрения на заседании аттестационной комиссии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190185" cy="53285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2800" dirty="0" smtClean="0">
                <a:effectLst/>
                <a:latin typeface="Constantia" pitchFamily="18" charset="0"/>
              </a:rPr>
              <a:t/>
            </a:r>
            <a:br>
              <a:rPr lang="ru-RU" sz="2800" dirty="0" smtClean="0">
                <a:effectLst/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работника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800" b="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даты поступления </a:t>
            </a:r>
            <a:r>
              <a:rPr lang="ru-RU" sz="2800" b="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</a:t>
            </a:r>
            <a:r>
              <a:rPr lang="ru-RU" sz="2800" b="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документов </a:t>
            </a:r>
            <a:br>
              <a:rPr lang="ru-RU" sz="2800" b="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2800" b="0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и размещения на официальном сайте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приказа Министерства культуры об установлении педагогическому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работнику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или высшей квалификационной категории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превышать 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дней.</a:t>
            </a:r>
            <a:b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3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7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8"/>
            <a:ext cx="7128792" cy="63094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Constantia" pitchFamily="18" charset="0"/>
            </a:endParaRPr>
          </a:p>
          <a:p>
            <a:pPr algn="ctr"/>
            <a:endParaRPr lang="ru-RU" sz="2800" dirty="0" smtClean="0">
              <a:latin typeface="Constantia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установления квалификационной категории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их желанию.</a:t>
            </a: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услуга предоставляется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26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798" y="548680"/>
            <a:ext cx="7344816" cy="57554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3600" dirty="0" smtClean="0">
              <a:latin typeface="Constantia" pitchFamily="18" charset="0"/>
            </a:endParaRPr>
          </a:p>
          <a:p>
            <a:pPr algn="ctr"/>
            <a:endParaRPr lang="ru-RU" sz="3600" dirty="0">
              <a:latin typeface="Constantia" pitchFamily="18" charset="0"/>
            </a:endParaRP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порядком аттестации срок установления квалификационной категории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обозначен</a:t>
            </a: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Constantia" pitchFamily="18" charset="0"/>
            </a:endParaRPr>
          </a:p>
          <a:p>
            <a:pPr algn="ctr"/>
            <a:endParaRPr lang="ru-RU" sz="3200" dirty="0" smtClean="0">
              <a:latin typeface="Constantia" pitchFamily="18" charset="0"/>
            </a:endParaRPr>
          </a:p>
          <a:p>
            <a:pPr algn="ctr"/>
            <a:endParaRPr lang="ru-RU" sz="32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9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</TotalTime>
  <Words>638</Words>
  <Application>Microsoft Office PowerPoint</Application>
  <PresentationFormat>Экран (4:3)</PresentationFormat>
  <Paragraphs>83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 Процедура аттестации  педагогических работников сферы культуры  Владимирской области.   </vt:lpstr>
      <vt:lpstr>Презентация PowerPoint</vt:lpstr>
      <vt:lpstr> Нормативно-правовые акты,  регламентирующие процедуру  аттестации педагогических работников  сферы культуры Владимирской области.  </vt:lpstr>
      <vt:lpstr>Презентация PowerPoint</vt:lpstr>
      <vt:lpstr> Продолжительность аттестации  для педагогического работника  от даты поступления заявления и документов  до подготовки и размещения на официальном сайте приказа Министерства культуры об установлении педагогическому работнику первой или высшей квалификационной категории не должна превышать  90 календарных дней. </vt:lpstr>
      <vt:lpstr>Презентация PowerPoint</vt:lpstr>
      <vt:lpstr>Презентация PowerPoint</vt:lpstr>
      <vt:lpstr>Презентация PowerPoint</vt:lpstr>
      <vt:lpstr>Презентация PowerPoint</vt:lpstr>
      <vt:lpstr> Заявление о проведении аттестации  подаётся педагогическим работником независимо от продолжительности работы в организации,  в том числе в период нахождения  в отпуске по уходу за ребёнком.  Заявитель имеет право отозвать заявление на любом этапе процедуры аттестации до вынесения решения аттестационной комиссией </vt:lpstr>
      <vt:lpstr> Основания для отказа в приёме документов на аттестацию:  - обращение заявителя  о проведении аттестации с целью установления первой или высшей квалификационной категории по должности, которую он не занимает на момент подачи заявления; - отсутствие в текстах документов фамилии, имени, отчества, должности, места работы педагогического работника, даты присвоения ранее установленной квалификационной категории, подписи и (или) расшифровки подписи педагогического работника; - не предоставление или предоставление не в полном объеме документов, отражающих профессиональные результаты, указанные педагогическим работником в заявлении в качестве оснований для аттестации  в соответствии с критериями и показателями, являющимися основанием для установления квалификационных категорий; - наличие в документах подчисток, приписок, зачеркнутых слов и исправлений; - наличие в документах серьезных повреждений, которые не позволяют однозначно истолковать содержание документа; - неполное заполнение полей в форме заявления, в том числе в интерактивной форме заявления на Едином портале; - подача запроса о предоставлении услуги и документов в электронной форме с нарушением установленных требований; - несоблюдение  установленных ст.11 ФЗ  от  06.04.11 №63ФЗ «Об электронной подписи» условий признания действительности электронной подписи.    </vt:lpstr>
      <vt:lpstr> Заявление в аттестационную комиссию о проведении аттестации в целях установления  высшей квалификационной категории  подаются педагогическими работниками, имеющими (имевшими)  по одной из должностей первую или высшую квалификационную категорию. </vt:lpstr>
      <vt:lpstr>НОВОЕ: п.31  Приказа  Минпросвещения России от 24.03.2023  № 196 «Об утверждении Порядка проведения аттестации педагогических работников организаций, осуществляющих образовательную деятельность».  «Проведение аттестации педагогических работников, имеющих государственные награды, почетные звания, ведомственные знаки отличия и иные награды, полученные за достижения в педагогической деятельности, либо являющиеся призерами конкурсов профессионального  мастерства педагогических работников в целях установления первой и высшей категории осуществляется на основе сведений, подтверждающих наличие у педагогических работников наград, званий, знаков отличия, сведений о награждении за участие в профессиональных конкурсах».  ! Педагогический работник к заявлению на аттестацию прилагает заверенные копии документов, подтверждающих  наличие наград, званий, знаков отличия, сведений о награждении за участие в профессиональных конкурсах. </vt:lpstr>
      <vt:lpstr>  Согласно  п.1.3.1. Приказа Министерства Культуры ВО от 06.10.2023 № 380 «Об утверждении административного регламента государственной услуги по аттестации педагогических работников в сфере культуры»  Иной порядок аттестации в форме собеседования (по желанию) устанавливается:  1) для руководителей образовательных организаций,   2) работников, имеющих ученые степени и звания кандидатов и докторов наук.  </vt:lpstr>
      <vt:lpstr>  </vt:lpstr>
      <vt:lpstr>Презентация PowerPoint</vt:lpstr>
      <vt:lpstr>На основании п.5.4.11. Соглашения между Министерством культуры Владимирской области и Владимирской областной организацией общероссийского профсоюза работников культуры на 2022-2024 гг.  Иной порядок аттестации в форме собеседования педагогических работников(включая концертмейстеров) и руководителей образовательных учреждений устанавливается для работников имеющих почетные звания Российской Федерации:   «Народный учитель», «Заслуженный учитель», «Заслуженный работник культуры», «Заслуженный деятель искусств», «Народный артист», «Заслуженный артист», «Народный художник», «Заслуженный художник», «Почетный работник среднего профессионального образования», «Отличник образования», награждённых государственными наградами, победителей областных и республиканских конкурсов «Учитель года», победителей национальных проектов «Образование», педагогических работников, ставших победителями Общероссийского конкурса «Лучший преподаватель детской школы искусств», награжденных медалью «Педагогическая слава земли Владимирской» и знаком отличия «Знак великого князя Андрея Боголюбского»,  а также имеющих ученые степени и звания кандидатов и докторов наук.</vt:lpstr>
      <vt:lpstr> Аттестация педагогических работников  включает анализ документов, предоставленных заявителем  в аттестационную комиссию  в форме электронного портфолио  и отражающих  практические результаты профессиональной деятельности  педагогического работника. </vt:lpstr>
      <vt:lpstr>Основой портфолио являются материалы, подтверждающие соответствие профессиональной деятельности педагога критериям, являющимся основаниями для установления квалификационной категории. Критерии утверждены* и разработаны с учетом  должностных обязанностей и видов образовательных организаций.  *Распоряжение Департамента культуры Владимирской области от 30.12.2022 № 341 «Об утверждении Оснований для установления педагогическим работникам квалификационной категории (первой или высшей) при проведении аттестации педагогических работников организаций, осуществляющих образовательную деятельность в сфере культуры» </vt:lpstr>
      <vt:lpstr>  Проведение  анализа документов по аттестации осуществляется  группой специалистов с ведением протокола. </vt:lpstr>
      <vt:lpstr>Презентация PowerPoint</vt:lpstr>
      <vt:lpstr> Педагогический работник,  которому при проведении аттестации отказано в установлении квалификационной категории, вправе обратиться в аттестационную комиссию  с заявлением о проведении аттестации на ту же квалификационную категорию  не ранее чем через год  со дня принятия аттестационной комиссией соответствующего решения.   </vt:lpstr>
      <vt:lpstr>              Исчерпывающий перечень оснований  для отказа в   предоставлении государственной услуги:  - поступление заявления и документов от педагогического работника, работающего в организации, аттестация педагогических работников которой не отнесена к компетенции аттестационной комиссии;  - несоответствие должности педагогического работника в момент принятия решения аттестационной комиссии должности, указанной в заявлении;  - обращение педагогического работника о прекращении государственной услуги;  - увольнение педагогического работника.</vt:lpstr>
      <vt:lpstr>                                Результатом  проведения процедуры аттестации является:  - решение аттестационной комиссии Министерства культуры об установлении или отказе в установлении  первой (высшей) квалификационной категории,  - издание на основании решения аттестационной комиссии приказа Министерства культуры и -  размещение приказа на официальном сайте Министерства культуры.   Квалификационная категория устанавливается приказом Министерства культуры ВО со дня вынесения решения аттестационной комиссией.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эксперт1</cp:lastModifiedBy>
  <cp:revision>275</cp:revision>
  <dcterms:created xsi:type="dcterms:W3CDTF">2018-11-14T10:32:57Z</dcterms:created>
  <dcterms:modified xsi:type="dcterms:W3CDTF">2024-09-25T08:17:56Z</dcterms:modified>
</cp:coreProperties>
</file>