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9" r:id="rId6"/>
    <p:sldId id="271" r:id="rId7"/>
    <p:sldId id="272" r:id="rId8"/>
    <p:sldId id="273" r:id="rId9"/>
    <p:sldId id="274" r:id="rId10"/>
    <p:sldId id="275" r:id="rId11"/>
    <p:sldId id="276" r:id="rId12"/>
    <p:sldId id="277" r:id="rId13"/>
    <p:sldId id="278" r:id="rId14"/>
    <p:sldId id="279" r:id="rId15"/>
    <p:sldId id="280" r:id="rId16"/>
    <p:sldId id="281" r:id="rId17"/>
    <p:sldId id="282" r:id="rId18"/>
    <p:sldId id="283" r:id="rId19"/>
    <p:sldId id="284" r:id="rId20"/>
    <p:sldId id="285" r:id="rId21"/>
    <p:sldId id="263" r:id="rId22"/>
    <p:sldId id="264" r:id="rId23"/>
    <p:sldId id="265" r:id="rId24"/>
    <p:sldId id="266" r:id="rId25"/>
    <p:sldId id="267" r:id="rId26"/>
    <p:sldId id="262" r:id="rId2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4622" autoAdjust="0"/>
  </p:normalViewPr>
  <p:slideViewPr>
    <p:cSldViewPr>
      <p:cViewPr varScale="1">
        <p:scale>
          <a:sx n="158" d="100"/>
          <a:sy n="158" d="100"/>
        </p:scale>
        <p:origin x="-2184" y="18"/>
      </p:cViewPr>
      <p:guideLst>
        <p:guide orient="horz" pos="2160"/>
        <p:guide pos="2880"/>
      </p:guideLst>
    </p:cSldViewPr>
  </p:slideViewPr>
  <p:outlineViewPr>
    <p:cViewPr>
      <p:scale>
        <a:sx n="33" d="100"/>
        <a:sy n="33" d="100"/>
      </p:scale>
      <p:origin x="36" y="798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TextBox 7"/>
          <p:cNvSpPr txBox="1"/>
          <p:nvPr/>
        </p:nvSpPr>
        <p:spPr>
          <a:xfrm>
            <a:off x="1828800" y="3159760"/>
            <a:ext cx="457200" cy="1034129"/>
          </a:xfrm>
          <a:prstGeom prst="rect">
            <a:avLst/>
          </a:prstGeom>
          <a:noFill/>
        </p:spPr>
        <p:txBody>
          <a:bodyPr wrap="square" lIns="0" tIns="9144" rIns="0" bIns="9144" rtlCol="0" anchor="ctr"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2" name="Title 1"/>
          <p:cNvSpPr>
            <a:spLocks noGrp="1"/>
          </p:cNvSpPr>
          <p:nvPr>
            <p:ph type="ctrTitle"/>
          </p:nvPr>
        </p:nvSpPr>
        <p:spPr>
          <a:xfrm>
            <a:off x="777240" y="1219200"/>
            <a:ext cx="7543800" cy="2152650"/>
          </a:xfrm>
        </p:spPr>
        <p:txBody>
          <a:bodyPr>
            <a:noAutofit/>
          </a:bodyPr>
          <a:lstStyle>
            <a:lvl1pPr>
              <a:defRPr sz="6000">
                <a:solidFill>
                  <a:schemeClr val="tx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2133600" y="3375491"/>
            <a:ext cx="6172200" cy="685800"/>
          </a:xfrm>
        </p:spPr>
        <p:txBody>
          <a:bodyPr anchor="ct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15" name="Date Placeholder 14"/>
          <p:cNvSpPr>
            <a:spLocks noGrp="1"/>
          </p:cNvSpPr>
          <p:nvPr>
            <p:ph type="dt" sz="half" idx="10"/>
          </p:nvPr>
        </p:nvSpPr>
        <p:spPr/>
        <p:txBody>
          <a:bodyPr/>
          <a:lstStyle/>
          <a:p>
            <a:fld id="{A31A8AC7-068E-4651-B759-66D2CB3F393E}" type="datetimeFigureOut">
              <a:rPr lang="ru-RU" smtClean="0"/>
              <a:t>08.09.2025</a:t>
            </a:fld>
            <a:endParaRPr lang="ru-RU"/>
          </a:p>
        </p:txBody>
      </p:sp>
      <p:sp>
        <p:nvSpPr>
          <p:cNvPr id="16" name="Slide Number Placeholder 15"/>
          <p:cNvSpPr>
            <a:spLocks noGrp="1"/>
          </p:cNvSpPr>
          <p:nvPr>
            <p:ph type="sldNum" sz="quarter" idx="11"/>
          </p:nvPr>
        </p:nvSpPr>
        <p:spPr/>
        <p:txBody>
          <a:bodyPr/>
          <a:lstStyle/>
          <a:p>
            <a:fld id="{0A82DF31-D797-4DDB-B20B-B88CB489F9C0}" type="slidenum">
              <a:rPr lang="ru-RU" smtClean="0"/>
              <a:t>‹#›</a:t>
            </a:fld>
            <a:endParaRPr lang="ru-RU"/>
          </a:p>
        </p:txBody>
      </p:sp>
      <p:sp>
        <p:nvSpPr>
          <p:cNvPr id="17" name="Footer Placeholder 16"/>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133600" y="685801"/>
            <a:ext cx="5791200" cy="3505199"/>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A31A8AC7-068E-4651-B759-66D2CB3F393E}" type="datetimeFigureOut">
              <a:rPr lang="ru-RU" smtClean="0"/>
              <a:t>08.09.2025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A82DF31-D797-4DDB-B20B-B88CB489F9C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9600" y="609601"/>
            <a:ext cx="2133600" cy="51816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895600" y="685801"/>
            <a:ext cx="5029200" cy="45720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31A8AC7-068E-4651-B759-66D2CB3F393E}" type="datetimeFigureOut">
              <a:rPr lang="ru-RU" smtClean="0"/>
              <a:t>08.09.2025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A82DF31-D797-4DDB-B20B-B88CB489F9C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Title 12"/>
          <p:cNvSpPr>
            <a:spLocks noGrp="1"/>
          </p:cNvSpPr>
          <p:nvPr>
            <p:ph type="title"/>
          </p:nvPr>
        </p:nvSpPr>
        <p:spPr/>
        <p:txBody>
          <a:bodyPr/>
          <a:lstStyle/>
          <a:p>
            <a:r>
              <a:rPr lang="ru-RU" smtClean="0"/>
              <a:t>Образец заголовка</a:t>
            </a:r>
            <a:endParaRPr lang="en-US"/>
          </a:p>
        </p:txBody>
      </p:sp>
      <p:sp>
        <p:nvSpPr>
          <p:cNvPr id="14" name="Date Placeholder 13"/>
          <p:cNvSpPr>
            <a:spLocks noGrp="1"/>
          </p:cNvSpPr>
          <p:nvPr>
            <p:ph type="dt" sz="half" idx="10"/>
          </p:nvPr>
        </p:nvSpPr>
        <p:spPr/>
        <p:txBody>
          <a:bodyPr/>
          <a:lstStyle/>
          <a:p>
            <a:fld id="{A31A8AC7-068E-4651-B759-66D2CB3F393E}" type="datetimeFigureOut">
              <a:rPr lang="ru-RU" smtClean="0"/>
              <a:t>08.09.2025</a:t>
            </a:fld>
            <a:endParaRPr lang="ru-RU"/>
          </a:p>
        </p:txBody>
      </p:sp>
      <p:sp>
        <p:nvSpPr>
          <p:cNvPr id="15" name="Slide Number Placeholder 14"/>
          <p:cNvSpPr>
            <a:spLocks noGrp="1"/>
          </p:cNvSpPr>
          <p:nvPr>
            <p:ph type="sldNum" sz="quarter" idx="11"/>
          </p:nvPr>
        </p:nvSpPr>
        <p:spPr/>
        <p:txBody>
          <a:bodyPr/>
          <a:lstStyle/>
          <a:p>
            <a:fld id="{0A82DF31-D797-4DDB-B20B-B88CB489F9C0}" type="slidenum">
              <a:rPr lang="ru-RU" smtClean="0"/>
              <a:t>‹#›</a:t>
            </a:fld>
            <a:endParaRPr lang="ru-RU"/>
          </a:p>
        </p:txBody>
      </p:sp>
      <p:sp>
        <p:nvSpPr>
          <p:cNvPr id="16" name="Footer Placeholder 15"/>
          <p:cNvSpPr>
            <a:spLocks noGrp="1"/>
          </p:cNvSpPr>
          <p:nvPr>
            <p:ph type="ftr" sz="quarter" idx="12"/>
          </p:nvPr>
        </p:nvSpPr>
        <p:spPr/>
        <p:txBody>
          <a:bodyPr/>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TextBox 7"/>
          <p:cNvSpPr txBox="1"/>
          <p:nvPr/>
        </p:nvSpPr>
        <p:spPr>
          <a:xfrm>
            <a:off x="4267200" y="4074497"/>
            <a:ext cx="457200" cy="1015663"/>
          </a:xfrm>
          <a:prstGeom prst="rect">
            <a:avLst/>
          </a:prstGeom>
          <a:noFill/>
        </p:spPr>
        <p:txBody>
          <a:bodyPr wrap="square" lIns="0" tIns="0" rIns="0" bIns="0" rtlCol="0" anchor="t"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3" name="Text Placeholder 2"/>
          <p:cNvSpPr>
            <a:spLocks noGrp="1"/>
          </p:cNvSpPr>
          <p:nvPr>
            <p:ph type="body" idx="1"/>
          </p:nvPr>
        </p:nvSpPr>
        <p:spPr>
          <a:xfrm>
            <a:off x="4572000" y="4267368"/>
            <a:ext cx="3733800" cy="731520"/>
          </a:xfrm>
        </p:spPr>
        <p:txBody>
          <a:bodyPr anchor="ctr">
            <a:normAutofit/>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2" name="Date Placeholder 11"/>
          <p:cNvSpPr>
            <a:spLocks noGrp="1"/>
          </p:cNvSpPr>
          <p:nvPr>
            <p:ph type="dt" sz="half" idx="10"/>
          </p:nvPr>
        </p:nvSpPr>
        <p:spPr/>
        <p:txBody>
          <a:bodyPr/>
          <a:lstStyle/>
          <a:p>
            <a:fld id="{A31A8AC7-068E-4651-B759-66D2CB3F393E}" type="datetimeFigureOut">
              <a:rPr lang="ru-RU" smtClean="0"/>
              <a:t>08.09.2025</a:t>
            </a:fld>
            <a:endParaRPr lang="ru-RU"/>
          </a:p>
        </p:txBody>
      </p:sp>
      <p:sp>
        <p:nvSpPr>
          <p:cNvPr id="13" name="Slide Number Placeholder 12"/>
          <p:cNvSpPr>
            <a:spLocks noGrp="1"/>
          </p:cNvSpPr>
          <p:nvPr>
            <p:ph type="sldNum" sz="quarter" idx="11"/>
          </p:nvPr>
        </p:nvSpPr>
        <p:spPr/>
        <p:txBody>
          <a:bodyPr/>
          <a:lstStyle/>
          <a:p>
            <a:fld id="{0A82DF31-D797-4DDB-B20B-B88CB489F9C0}" type="slidenum">
              <a:rPr lang="ru-RU" smtClean="0"/>
              <a:t>‹#›</a:t>
            </a:fld>
            <a:endParaRPr lang="ru-RU"/>
          </a:p>
        </p:txBody>
      </p:sp>
      <p:sp>
        <p:nvSpPr>
          <p:cNvPr id="14" name="Footer Placeholder 13"/>
          <p:cNvSpPr>
            <a:spLocks noGrp="1"/>
          </p:cNvSpPr>
          <p:nvPr>
            <p:ph type="ftr" sz="quarter" idx="12"/>
          </p:nvPr>
        </p:nvSpPr>
        <p:spPr/>
        <p:txBody>
          <a:bodyPr/>
          <a:lstStyle/>
          <a:p>
            <a:endParaRPr lang="ru-RU"/>
          </a:p>
        </p:txBody>
      </p:sp>
      <p:sp>
        <p:nvSpPr>
          <p:cNvPr id="4" name="Title 3"/>
          <p:cNvSpPr>
            <a:spLocks noGrp="1"/>
          </p:cNvSpPr>
          <p:nvPr>
            <p:ph type="title"/>
          </p:nvPr>
        </p:nvSpPr>
        <p:spPr>
          <a:xfrm>
            <a:off x="2286000" y="1905000"/>
            <a:ext cx="6035040" cy="2350008"/>
          </a:xfrm>
        </p:spPr>
        <p:txBody>
          <a:bodyPr/>
          <a:lstStyle>
            <a:lvl1pPr marL="0" algn="l" defTabSz="914400" rtl="0" eaLnBrk="1" latinLnBrk="0" hangingPunct="1">
              <a:spcBef>
                <a:spcPct val="0"/>
              </a:spcBef>
              <a:buNone/>
              <a:defRPr lang="en-US" sz="54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ru-RU" smtClean="0"/>
              <a:t>Образец заголовка</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A31A8AC7-068E-4651-B759-66D2CB3F393E}" type="datetimeFigureOut">
              <a:rPr lang="ru-RU" smtClean="0"/>
              <a:t>08.09.2025</a:t>
            </a:fld>
            <a:endParaRPr lang="ru-RU"/>
          </a:p>
        </p:txBody>
      </p:sp>
      <p:sp>
        <p:nvSpPr>
          <p:cNvPr id="9" name="Slide Number Placeholder 8"/>
          <p:cNvSpPr>
            <a:spLocks noGrp="1"/>
          </p:cNvSpPr>
          <p:nvPr>
            <p:ph type="sldNum" sz="quarter" idx="11"/>
          </p:nvPr>
        </p:nvSpPr>
        <p:spPr/>
        <p:txBody>
          <a:bodyPr/>
          <a:lstStyle/>
          <a:p>
            <a:fld id="{0A82DF31-D797-4DDB-B20B-B88CB489F9C0}" type="slidenum">
              <a:rPr lang="ru-RU" smtClean="0"/>
              <a:t>‹#›</a:t>
            </a:fld>
            <a:endParaRPr lang="ru-RU"/>
          </a:p>
        </p:txBody>
      </p:sp>
      <p:sp>
        <p:nvSpPr>
          <p:cNvPr id="10" name="Footer Placeholder 9"/>
          <p:cNvSpPr>
            <a:spLocks noGrp="1"/>
          </p:cNvSpPr>
          <p:nvPr>
            <p:ph type="ftr" sz="quarter" idx="12"/>
          </p:nvPr>
        </p:nvSpPr>
        <p:spPr/>
        <p:txBody>
          <a:bodyPr/>
          <a:lstStyle/>
          <a:p>
            <a:endParaRPr lang="ru-RU"/>
          </a:p>
        </p:txBody>
      </p:sp>
      <p:sp>
        <p:nvSpPr>
          <p:cNvPr id="11" name="Title 10"/>
          <p:cNvSpPr>
            <a:spLocks noGrp="1"/>
          </p:cNvSpPr>
          <p:nvPr>
            <p:ph type="title"/>
          </p:nvPr>
        </p:nvSpPr>
        <p:spPr/>
        <p:txBody>
          <a:bodyPr/>
          <a:lstStyle/>
          <a:p>
            <a:r>
              <a:rPr lang="ru-RU" smtClean="0"/>
              <a:t>Образец заголовка</a:t>
            </a:r>
            <a:endParaRPr lang="en-US" dirty="0"/>
          </a:p>
        </p:txBody>
      </p:sp>
      <p:sp>
        <p:nvSpPr>
          <p:cNvPr id="5" name="Content Placeholder 4"/>
          <p:cNvSpPr>
            <a:spLocks noGrp="1"/>
          </p:cNvSpPr>
          <p:nvPr>
            <p:ph sz="quarter" idx="13"/>
          </p:nvPr>
        </p:nvSpPr>
        <p:spPr>
          <a:xfrm>
            <a:off x="1344168" y="658368"/>
            <a:ext cx="3273552" cy="34290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Content Placeholder 6"/>
          <p:cNvSpPr>
            <a:spLocks noGrp="1"/>
          </p:cNvSpPr>
          <p:nvPr>
            <p:ph sz="quarter" idx="14"/>
          </p:nvPr>
        </p:nvSpPr>
        <p:spPr>
          <a:xfrm>
            <a:off x="5029200" y="658368"/>
            <a:ext cx="3273552" cy="34321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4112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344168" y="1371600"/>
            <a:ext cx="3276600"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2920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29200" y="1371600"/>
            <a:ext cx="3273552"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TextBox 12"/>
          <p:cNvSpPr txBox="1"/>
          <p:nvPr/>
        </p:nvSpPr>
        <p:spPr>
          <a:xfrm>
            <a:off x="105664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8" name="TextBox 17"/>
          <p:cNvSpPr txBox="1"/>
          <p:nvPr/>
        </p:nvSpPr>
        <p:spPr>
          <a:xfrm>
            <a:off x="478028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2" name="Title 11"/>
          <p:cNvSpPr>
            <a:spLocks noGrp="1"/>
          </p:cNvSpPr>
          <p:nvPr>
            <p:ph type="title"/>
          </p:nvPr>
        </p:nvSpPr>
        <p:spPr/>
        <p:txBody>
          <a:bodyPr/>
          <a:lstStyle/>
          <a:p>
            <a:r>
              <a:rPr lang="ru-RU" smtClean="0"/>
              <a:t>Образец заголовка</a:t>
            </a:r>
            <a:endParaRPr lang="en-US" dirty="0"/>
          </a:p>
        </p:txBody>
      </p:sp>
      <p:sp>
        <p:nvSpPr>
          <p:cNvPr id="14" name="Date Placeholder 13"/>
          <p:cNvSpPr>
            <a:spLocks noGrp="1"/>
          </p:cNvSpPr>
          <p:nvPr>
            <p:ph type="dt" sz="half" idx="10"/>
          </p:nvPr>
        </p:nvSpPr>
        <p:spPr/>
        <p:txBody>
          <a:bodyPr/>
          <a:lstStyle/>
          <a:p>
            <a:fld id="{A31A8AC7-068E-4651-B759-66D2CB3F393E}" type="datetimeFigureOut">
              <a:rPr lang="ru-RU" smtClean="0"/>
              <a:t>08.09.2025</a:t>
            </a:fld>
            <a:endParaRPr lang="ru-RU"/>
          </a:p>
        </p:txBody>
      </p:sp>
      <p:sp>
        <p:nvSpPr>
          <p:cNvPr id="15" name="Slide Number Placeholder 14"/>
          <p:cNvSpPr>
            <a:spLocks noGrp="1"/>
          </p:cNvSpPr>
          <p:nvPr>
            <p:ph type="sldNum" sz="quarter" idx="11"/>
          </p:nvPr>
        </p:nvSpPr>
        <p:spPr/>
        <p:txBody>
          <a:bodyPr/>
          <a:lstStyle/>
          <a:p>
            <a:fld id="{0A82DF31-D797-4DDB-B20B-B88CB489F9C0}" type="slidenum">
              <a:rPr lang="ru-RU" smtClean="0"/>
              <a:t>‹#›</a:t>
            </a:fld>
            <a:endParaRPr lang="ru-RU"/>
          </a:p>
        </p:txBody>
      </p:sp>
      <p:sp>
        <p:nvSpPr>
          <p:cNvPr id="16" name="Footer Placeholder 15"/>
          <p:cNvSpPr>
            <a:spLocks noGrp="1"/>
          </p:cNvSpPr>
          <p:nvPr>
            <p:ph type="ftr" sz="quarter" idx="12"/>
          </p:nvPr>
        </p:nvSpPr>
        <p:spPr/>
        <p:txBody>
          <a:bodyPr/>
          <a:lstStyle/>
          <a:p>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smtClean="0"/>
              <a:t>Образец заголовка</a:t>
            </a:r>
            <a:endParaRPr lang="en-US"/>
          </a:p>
        </p:txBody>
      </p:sp>
      <p:sp>
        <p:nvSpPr>
          <p:cNvPr id="7" name="Date Placeholder 6"/>
          <p:cNvSpPr>
            <a:spLocks noGrp="1"/>
          </p:cNvSpPr>
          <p:nvPr>
            <p:ph type="dt" sz="half" idx="10"/>
          </p:nvPr>
        </p:nvSpPr>
        <p:spPr/>
        <p:txBody>
          <a:bodyPr/>
          <a:lstStyle/>
          <a:p>
            <a:fld id="{A31A8AC7-068E-4651-B759-66D2CB3F393E}" type="datetimeFigureOut">
              <a:rPr lang="ru-RU" smtClean="0"/>
              <a:t>08.09.2025</a:t>
            </a:fld>
            <a:endParaRPr lang="ru-RU"/>
          </a:p>
        </p:txBody>
      </p:sp>
      <p:sp>
        <p:nvSpPr>
          <p:cNvPr id="8" name="Slide Number Placeholder 7"/>
          <p:cNvSpPr>
            <a:spLocks noGrp="1"/>
          </p:cNvSpPr>
          <p:nvPr>
            <p:ph type="sldNum" sz="quarter" idx="11"/>
          </p:nvPr>
        </p:nvSpPr>
        <p:spPr/>
        <p:txBody>
          <a:bodyPr/>
          <a:lstStyle/>
          <a:p>
            <a:fld id="{0A82DF31-D797-4DDB-B20B-B88CB489F9C0}" type="slidenum">
              <a:rPr lang="ru-RU" smtClean="0"/>
              <a:t>‹#›</a:t>
            </a:fld>
            <a:endParaRPr lang="ru-RU"/>
          </a:p>
        </p:txBody>
      </p:sp>
      <p:sp>
        <p:nvSpPr>
          <p:cNvPr id="9" name="Footer Placeholder 8"/>
          <p:cNvSpPr>
            <a:spLocks noGrp="1"/>
          </p:cNvSpPr>
          <p:nvPr>
            <p:ph type="ftr" sz="quarter" idx="12"/>
          </p:nvPr>
        </p:nvSpPr>
        <p:spPr/>
        <p:txBody>
          <a:bodyPr/>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31A8AC7-068E-4651-B759-66D2CB3F393E}" type="datetimeFigureOut">
              <a:rPr lang="ru-RU" smtClean="0"/>
              <a:t>08.09.2025</a:t>
            </a:fld>
            <a:endParaRPr lang="ru-RU"/>
          </a:p>
        </p:txBody>
      </p:sp>
      <p:sp>
        <p:nvSpPr>
          <p:cNvPr id="6" name="Slide Number Placeholder 5"/>
          <p:cNvSpPr>
            <a:spLocks noGrp="1"/>
          </p:cNvSpPr>
          <p:nvPr>
            <p:ph type="sldNum" sz="quarter" idx="11"/>
          </p:nvPr>
        </p:nvSpPr>
        <p:spPr/>
        <p:txBody>
          <a:bodyPr/>
          <a:lstStyle/>
          <a:p>
            <a:fld id="{0A82DF31-D797-4DDB-B20B-B88CB489F9C0}" type="slidenum">
              <a:rPr lang="ru-RU" smtClean="0"/>
              <a:t>‹#›</a:t>
            </a:fld>
            <a:endParaRPr lang="ru-RU"/>
          </a:p>
        </p:txBody>
      </p:sp>
      <p:sp>
        <p:nvSpPr>
          <p:cNvPr id="7" name="Footer Placeholder 6"/>
          <p:cNvSpPr>
            <a:spLocks noGrp="1"/>
          </p:cNvSpPr>
          <p:nvPr>
            <p:ph type="ftr" sz="quarter" idx="12"/>
          </p:nvPr>
        </p:nvSpPr>
        <p:spPr/>
        <p:txBody>
          <a:bodyPr/>
          <a:lstStyle/>
          <a:p>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TextBox 8"/>
          <p:cNvSpPr txBox="1"/>
          <p:nvPr/>
        </p:nvSpPr>
        <p:spPr>
          <a:xfrm>
            <a:off x="5328920" y="1774588"/>
            <a:ext cx="457200" cy="1231106"/>
          </a:xfrm>
          <a:prstGeom prst="rect">
            <a:avLst/>
          </a:prstGeom>
          <a:noFill/>
        </p:spPr>
        <p:txBody>
          <a:bodyPr wrap="square" lIns="0" tIns="0" rIns="0" bIns="0" rtlCol="0" anchor="t" anchorCtr="0">
            <a:spAutoFit/>
          </a:bodyPr>
          <a:lstStyle/>
          <a:p>
            <a:r>
              <a:rPr lang="en-US" sz="8000" dirty="0" smtClean="0">
                <a:effectLst>
                  <a:outerShdw blurRad="38100" dist="38100" dir="2700000" algn="tl">
                    <a:srgbClr val="000000">
                      <a:alpha val="43137"/>
                    </a:srgbClr>
                  </a:outerShdw>
                </a:effectLst>
                <a:latin typeface="+mn-lt"/>
              </a:rPr>
              <a:t>{</a:t>
            </a:r>
            <a:endParaRPr lang="en-US" sz="8000" dirty="0">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838200" y="685801"/>
            <a:ext cx="4343400" cy="3429000"/>
          </a:xfrm>
        </p:spPr>
        <p:txBody>
          <a:bodyPr anchor="ct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5715000" y="685801"/>
            <a:ext cx="2590800" cy="3429000"/>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5" name="Date Placeholder 14"/>
          <p:cNvSpPr>
            <a:spLocks noGrp="1"/>
          </p:cNvSpPr>
          <p:nvPr>
            <p:ph type="dt" sz="half" idx="10"/>
          </p:nvPr>
        </p:nvSpPr>
        <p:spPr/>
        <p:txBody>
          <a:bodyPr/>
          <a:lstStyle/>
          <a:p>
            <a:fld id="{A31A8AC7-068E-4651-B759-66D2CB3F393E}" type="datetimeFigureOut">
              <a:rPr lang="ru-RU" smtClean="0"/>
              <a:t>08.09.2025</a:t>
            </a:fld>
            <a:endParaRPr lang="ru-RU"/>
          </a:p>
        </p:txBody>
      </p:sp>
      <p:sp>
        <p:nvSpPr>
          <p:cNvPr id="16" name="Slide Number Placeholder 15"/>
          <p:cNvSpPr>
            <a:spLocks noGrp="1"/>
          </p:cNvSpPr>
          <p:nvPr>
            <p:ph type="sldNum" sz="quarter" idx="11"/>
          </p:nvPr>
        </p:nvSpPr>
        <p:spPr/>
        <p:txBody>
          <a:bodyPr/>
          <a:lstStyle/>
          <a:p>
            <a:fld id="{0A82DF31-D797-4DDB-B20B-B88CB489F9C0}" type="slidenum">
              <a:rPr lang="ru-RU" smtClean="0"/>
              <a:t>‹#›</a:t>
            </a:fld>
            <a:endParaRPr lang="ru-RU"/>
          </a:p>
        </p:txBody>
      </p:sp>
      <p:sp>
        <p:nvSpPr>
          <p:cNvPr id="17" name="Footer Placeholder 16"/>
          <p:cNvSpPr>
            <a:spLocks noGrp="1"/>
          </p:cNvSpPr>
          <p:nvPr>
            <p:ph type="ftr" sz="quarter" idx="12"/>
          </p:nvPr>
        </p:nvSpPr>
        <p:spPr/>
        <p:txBody>
          <a:bodyPr/>
          <a:lstStyle/>
          <a:p>
            <a:endParaRPr lang="ru-RU"/>
          </a:p>
        </p:txBody>
      </p:sp>
      <p:sp>
        <p:nvSpPr>
          <p:cNvPr id="18" name="Title 17"/>
          <p:cNvSpPr>
            <a:spLocks noGrp="1"/>
          </p:cNvSpPr>
          <p:nvPr>
            <p:ph type="title"/>
          </p:nvPr>
        </p:nvSpPr>
        <p:spPr/>
        <p:txBody>
          <a:bodyPr/>
          <a:lstStyle/>
          <a:p>
            <a:r>
              <a:rPr lang="ru-RU" smtClean="0"/>
              <a:t>Образец заголовка</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219200" y="612775"/>
            <a:ext cx="6705600" cy="2546985"/>
          </a:xfrm>
          <a:effectLst>
            <a:outerShdw blurRad="152400" dist="317500" dir="5400000" sx="90000" sy="-19000" rotWithShape="0">
              <a:prstClr val="black">
                <a:alpha val="15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4" name="Text Placeholder 3"/>
          <p:cNvSpPr>
            <a:spLocks noGrp="1"/>
          </p:cNvSpPr>
          <p:nvPr>
            <p:ph type="body" sz="half" idx="2"/>
          </p:nvPr>
        </p:nvSpPr>
        <p:spPr>
          <a:xfrm>
            <a:off x="2743200" y="3453047"/>
            <a:ext cx="5029200" cy="720804"/>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Box 8"/>
          <p:cNvSpPr txBox="1"/>
          <p:nvPr/>
        </p:nvSpPr>
        <p:spPr>
          <a:xfrm>
            <a:off x="2435352" y="3331464"/>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1" name="Title 10"/>
          <p:cNvSpPr>
            <a:spLocks noGrp="1"/>
          </p:cNvSpPr>
          <p:nvPr>
            <p:ph type="title"/>
          </p:nvPr>
        </p:nvSpPr>
        <p:spPr/>
        <p:txBody>
          <a:bodyPr/>
          <a:lstStyle/>
          <a:p>
            <a:r>
              <a:rPr lang="ru-RU" smtClean="0"/>
              <a:t>Образец заголовка</a:t>
            </a:r>
            <a:endParaRPr lang="en-US"/>
          </a:p>
        </p:txBody>
      </p:sp>
      <p:sp>
        <p:nvSpPr>
          <p:cNvPr id="13" name="Date Placeholder 12"/>
          <p:cNvSpPr>
            <a:spLocks noGrp="1"/>
          </p:cNvSpPr>
          <p:nvPr>
            <p:ph type="dt" sz="half" idx="10"/>
          </p:nvPr>
        </p:nvSpPr>
        <p:spPr/>
        <p:txBody>
          <a:bodyPr/>
          <a:lstStyle/>
          <a:p>
            <a:fld id="{A31A8AC7-068E-4651-B759-66D2CB3F393E}" type="datetimeFigureOut">
              <a:rPr lang="ru-RU" smtClean="0"/>
              <a:t>08.09.2025</a:t>
            </a:fld>
            <a:endParaRPr lang="ru-RU"/>
          </a:p>
        </p:txBody>
      </p:sp>
      <p:sp>
        <p:nvSpPr>
          <p:cNvPr id="14" name="Slide Number Placeholder 13"/>
          <p:cNvSpPr>
            <a:spLocks noGrp="1"/>
          </p:cNvSpPr>
          <p:nvPr>
            <p:ph type="sldNum" sz="quarter" idx="11"/>
          </p:nvPr>
        </p:nvSpPr>
        <p:spPr/>
        <p:txBody>
          <a:bodyPr/>
          <a:lstStyle/>
          <a:p>
            <a:fld id="{0A82DF31-D797-4DDB-B20B-B88CB489F9C0}" type="slidenum">
              <a:rPr lang="ru-RU" smtClean="0"/>
              <a:t>‹#›</a:t>
            </a:fld>
            <a:endParaRPr lang="ru-RU"/>
          </a:p>
        </p:txBody>
      </p:sp>
      <p:sp>
        <p:nvSpPr>
          <p:cNvPr id="15" name="Footer Placeholder 14"/>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a:gsLst>
              <a:gs pos="0">
                <a:schemeClr val="accent6">
                  <a:lumMod val="50000"/>
                  <a:alpha val="36000"/>
                </a:schemeClr>
              </a:gs>
              <a:gs pos="100000">
                <a:schemeClr val="bg2">
                  <a:alpha val="1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rot="19724275">
            <a:off x="1373221" y="1038440"/>
            <a:ext cx="7240620" cy="5706987"/>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rot="17656910">
            <a:off x="-274211" y="1165875"/>
            <a:ext cx="5538472" cy="4480459"/>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19724275">
            <a:off x="3277955" y="116854"/>
            <a:ext cx="6479362" cy="4754757"/>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777240" y="4876800"/>
            <a:ext cx="7543800" cy="914400"/>
          </a:xfrm>
          <a:prstGeom prst="rect">
            <a:avLst/>
          </a:prstGeom>
        </p:spPr>
        <p:txBody>
          <a:bodyPr vert="horz" lIns="91440" tIns="45720" rIns="91440" bIns="45720" rtlCol="0" anchor="b">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2133600" y="685801"/>
            <a:ext cx="6096000" cy="3657599"/>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54738"/>
            <a:ext cx="2133600" cy="365125"/>
          </a:xfrm>
          <a:prstGeom prst="rect">
            <a:avLst/>
          </a:prstGeom>
        </p:spPr>
        <p:txBody>
          <a:bodyPr vert="horz" lIns="91440" tIns="45720" rIns="91440" bIns="45720" rtlCol="0" anchor="t"/>
          <a:lstStyle>
            <a:lvl1pPr algn="r">
              <a:defRPr sz="1100">
                <a:solidFill>
                  <a:schemeClr val="tx1">
                    <a:alpha val="60000"/>
                  </a:schemeClr>
                </a:solidFill>
                <a:effectLst/>
              </a:defRPr>
            </a:lvl1pPr>
          </a:lstStyle>
          <a:p>
            <a:fld id="{A31A8AC7-068E-4651-B759-66D2CB3F393E}" type="datetimeFigureOut">
              <a:rPr lang="ru-RU" smtClean="0"/>
              <a:t>08.09.2025</a:t>
            </a:fld>
            <a:endParaRPr lang="ru-RU"/>
          </a:p>
        </p:txBody>
      </p:sp>
      <p:sp>
        <p:nvSpPr>
          <p:cNvPr id="5" name="Footer Placeholder 4"/>
          <p:cNvSpPr>
            <a:spLocks noGrp="1"/>
          </p:cNvSpPr>
          <p:nvPr>
            <p:ph type="ftr" sz="quarter" idx="3"/>
          </p:nvPr>
        </p:nvSpPr>
        <p:spPr>
          <a:xfrm>
            <a:off x="822960" y="6154738"/>
            <a:ext cx="4572000" cy="365125"/>
          </a:xfrm>
          <a:prstGeom prst="rect">
            <a:avLst/>
          </a:prstGeom>
        </p:spPr>
        <p:txBody>
          <a:bodyPr vert="horz" lIns="91440" tIns="45720" rIns="91440" bIns="45720" rtlCol="0" anchor="t"/>
          <a:lstStyle>
            <a:lvl1pPr algn="l">
              <a:defRPr sz="1100">
                <a:solidFill>
                  <a:schemeClr val="tx1">
                    <a:alpha val="60000"/>
                  </a:schemeClr>
                </a:solidFill>
                <a:effectLst/>
              </a:defRPr>
            </a:lvl1pPr>
          </a:lstStyle>
          <a:p>
            <a:endParaRPr lang="ru-RU"/>
          </a:p>
        </p:txBody>
      </p:sp>
      <p:sp>
        <p:nvSpPr>
          <p:cNvPr id="6" name="Slide Number Placeholder 5"/>
          <p:cNvSpPr>
            <a:spLocks noGrp="1"/>
          </p:cNvSpPr>
          <p:nvPr>
            <p:ph type="sldNum" sz="quarter" idx="4"/>
          </p:nvPr>
        </p:nvSpPr>
        <p:spPr>
          <a:xfrm>
            <a:off x="822960" y="5842000"/>
            <a:ext cx="2133600" cy="304800"/>
          </a:xfrm>
          <a:prstGeom prst="rect">
            <a:avLst/>
          </a:prstGeom>
        </p:spPr>
        <p:txBody>
          <a:bodyPr vert="horz" lIns="91440" tIns="45720" rIns="91440" bIns="9144" rtlCol="0" anchor="b"/>
          <a:lstStyle>
            <a:lvl1pPr algn="l">
              <a:defRPr sz="1600">
                <a:solidFill>
                  <a:schemeClr val="tx1">
                    <a:alpha val="60000"/>
                  </a:schemeClr>
                </a:solidFill>
                <a:effectLst/>
              </a:defRPr>
            </a:lvl1pPr>
          </a:lstStyle>
          <a:p>
            <a:fld id="{0A82DF31-D797-4DDB-B20B-B88CB489F9C0}" type="slidenum">
              <a:rPr lang="ru-RU" smtClean="0"/>
              <a:t>‹#›</a:t>
            </a:fld>
            <a:endParaRPr lang="ru-RU"/>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539552" y="908720"/>
            <a:ext cx="8229600" cy="4608512"/>
          </a:xfrm>
        </p:spPr>
        <p:txBody>
          <a:bodyPr>
            <a:normAutofit fontScale="90000"/>
          </a:bodyPr>
          <a:lstStyle/>
          <a:p>
            <a:pPr algn="ctr"/>
            <a:r>
              <a:rPr lang="ru-RU" dirty="0" smtClean="0">
                <a:solidFill>
                  <a:srgbClr val="FFC000"/>
                </a:solidFill>
              </a:rPr>
              <a:t> Рекомендации</a:t>
            </a:r>
            <a:r>
              <a:rPr lang="ru-RU" dirty="0">
                <a:solidFill>
                  <a:srgbClr val="FFC000"/>
                </a:solidFill>
              </a:rPr>
              <a:t/>
            </a:r>
            <a:br>
              <a:rPr lang="ru-RU" dirty="0">
                <a:solidFill>
                  <a:srgbClr val="FFC000"/>
                </a:solidFill>
              </a:rPr>
            </a:br>
            <a:r>
              <a:rPr lang="ru-RU" dirty="0">
                <a:solidFill>
                  <a:srgbClr val="FFC000"/>
                </a:solidFill>
              </a:rPr>
              <a:t>для исполнительных органов субъектов Российской Федерации в сфере культуры, органов местного самоуправления и учреждений культуры</a:t>
            </a:r>
          </a:p>
        </p:txBody>
      </p:sp>
    </p:spTree>
    <p:extLst>
      <p:ext uri="{BB962C8B-B14F-4D97-AF65-F5344CB8AC3E}">
        <p14:creationId xmlns:p14="http://schemas.microsoft.com/office/powerpoint/2010/main" val="19992645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548680"/>
            <a:ext cx="7543800" cy="4896544"/>
          </a:xfrm>
        </p:spPr>
        <p:txBody>
          <a:bodyPr/>
          <a:lstStyle/>
          <a:p>
            <a:r>
              <a:rPr lang="ru-RU" sz="2000" b="1" dirty="0" smtClean="0">
                <a:effectLst/>
                <a:latin typeface="Times New Roman" panose="02020603050405020304" pitchFamily="18" charset="0"/>
                <a:cs typeface="Times New Roman" panose="02020603050405020304" pitchFamily="18" charset="0"/>
              </a:rPr>
              <a:t>        </a:t>
            </a:r>
            <a:r>
              <a:rPr lang="ru-RU" sz="2000" b="1" dirty="0" smtClean="0">
                <a:solidFill>
                  <a:srgbClr val="FFC000"/>
                </a:solidFill>
                <a:effectLst/>
                <a:latin typeface="Times New Roman" panose="02020603050405020304" pitchFamily="18" charset="0"/>
                <a:cs typeface="Times New Roman" panose="02020603050405020304" pitchFamily="18" charset="0"/>
              </a:rPr>
              <a:t>МЕРЫ ПО ПОВЫШЕНИЮ ПОСЕЩАЕМОСТИ   </a:t>
            </a:r>
            <a:br>
              <a:rPr lang="ru-RU" sz="2000" b="1" dirty="0" smtClean="0">
                <a:solidFill>
                  <a:srgbClr val="FFC000"/>
                </a:solidFill>
                <a:effectLst/>
                <a:latin typeface="Times New Roman" panose="02020603050405020304" pitchFamily="18" charset="0"/>
                <a:cs typeface="Times New Roman" panose="02020603050405020304" pitchFamily="18" charset="0"/>
              </a:rPr>
            </a:br>
            <a:r>
              <a:rPr lang="ru-RU" sz="2000" b="1" dirty="0">
                <a:solidFill>
                  <a:srgbClr val="FFC000"/>
                </a:solidFill>
                <a:effectLst/>
                <a:latin typeface="Times New Roman" panose="02020603050405020304" pitchFamily="18" charset="0"/>
                <a:cs typeface="Times New Roman" panose="02020603050405020304" pitchFamily="18" charset="0"/>
              </a:rPr>
              <a:t> </a:t>
            </a:r>
            <a:r>
              <a:rPr lang="ru-RU" sz="2000" b="1" dirty="0" smtClean="0">
                <a:solidFill>
                  <a:srgbClr val="FFC000"/>
                </a:solidFill>
                <a:effectLst/>
                <a:latin typeface="Times New Roman" panose="02020603050405020304" pitchFamily="18" charset="0"/>
                <a:cs typeface="Times New Roman" panose="02020603050405020304" pitchFamily="18" charset="0"/>
              </a:rPr>
              <a:t>                                         МЕРОПРИЯТИЙ</a:t>
            </a:r>
            <a:br>
              <a:rPr lang="ru-RU" sz="2000" b="1" dirty="0" smtClean="0">
                <a:solidFill>
                  <a:srgbClr val="FFC000"/>
                </a:solidFill>
                <a:effectLst/>
                <a:latin typeface="Times New Roman" panose="02020603050405020304" pitchFamily="18" charset="0"/>
                <a:cs typeface="Times New Roman" panose="02020603050405020304" pitchFamily="18" charset="0"/>
              </a:rPr>
            </a:br>
            <a:r>
              <a:rPr lang="ru-RU" sz="2000" b="1" dirty="0">
                <a:effectLst/>
                <a:latin typeface="Times New Roman" panose="02020603050405020304" pitchFamily="18" charset="0"/>
                <a:cs typeface="Times New Roman" panose="02020603050405020304" pitchFamily="18" charset="0"/>
              </a:rPr>
              <a:t/>
            </a:r>
            <a:br>
              <a:rPr lang="ru-RU" sz="2000" b="1" dirty="0">
                <a:effectLst/>
                <a:latin typeface="Times New Roman" panose="02020603050405020304" pitchFamily="18" charset="0"/>
                <a:cs typeface="Times New Roman" panose="02020603050405020304" pitchFamily="18" charset="0"/>
              </a:rPr>
            </a:br>
            <a:r>
              <a:rPr lang="ru-RU" sz="2000" b="1" dirty="0">
                <a:effectLst/>
                <a:latin typeface="Times New Roman" panose="02020603050405020304" pitchFamily="18" charset="0"/>
                <a:cs typeface="Times New Roman" panose="02020603050405020304" pitchFamily="18" charset="0"/>
              </a:rPr>
              <a:t/>
            </a:r>
            <a:br>
              <a:rPr lang="ru-RU" sz="2000" b="1" dirty="0">
                <a:effectLst/>
                <a:latin typeface="Times New Roman" panose="02020603050405020304" pitchFamily="18" charset="0"/>
                <a:cs typeface="Times New Roman" panose="02020603050405020304" pitchFamily="18" charset="0"/>
              </a:rPr>
            </a:br>
            <a:r>
              <a:rPr lang="ru-RU" sz="1600" b="1" dirty="0" smtClean="0">
                <a:effectLst/>
                <a:latin typeface="Times New Roman" panose="02020603050405020304" pitchFamily="18" charset="0"/>
                <a:cs typeface="Times New Roman" panose="02020603050405020304" pitchFamily="18" charset="0"/>
              </a:rPr>
              <a:t/>
            </a:r>
            <a:br>
              <a:rPr lang="ru-RU" sz="1600" b="1" dirty="0" smtClean="0">
                <a:effectLst/>
                <a:latin typeface="Times New Roman" panose="02020603050405020304" pitchFamily="18" charset="0"/>
                <a:cs typeface="Times New Roman" panose="02020603050405020304" pitchFamily="18" charset="0"/>
              </a:rPr>
            </a:br>
            <a:r>
              <a:rPr lang="ru-RU" sz="1600" b="1" dirty="0">
                <a:effectLst/>
              </a:rPr>
              <a:t>1. Адаптация традиционных культурно-просветительских проектов под задачи программы "Пушкинская карта";</a:t>
            </a:r>
            <a:br>
              <a:rPr lang="ru-RU" sz="1600" b="1" dirty="0">
                <a:effectLst/>
              </a:rPr>
            </a:br>
            <a:r>
              <a:rPr lang="ru-RU" sz="1600" b="1" dirty="0">
                <a:effectLst/>
              </a:rPr>
              <a:t>2. Выездные </a:t>
            </a:r>
            <a:r>
              <a:rPr lang="ru-RU" sz="1600" b="1" dirty="0" smtClean="0">
                <a:effectLst/>
              </a:rPr>
              <a:t>мероприятия </a:t>
            </a:r>
            <a:r>
              <a:rPr lang="ru-RU" sz="1600" b="1" dirty="0">
                <a:effectLst/>
              </a:rPr>
              <a:t>на базах пришкольных лагерей, детских оздоровительных лагерей в летний период</a:t>
            </a:r>
            <a:br>
              <a:rPr lang="ru-RU" sz="1600" b="1" dirty="0">
                <a:effectLst/>
              </a:rPr>
            </a:br>
            <a:r>
              <a:rPr lang="ru-RU" sz="1600" b="1" dirty="0">
                <a:effectLst/>
              </a:rPr>
              <a:t>3. Организация трансферов к месту проведения мероприятий</a:t>
            </a:r>
            <a:br>
              <a:rPr lang="ru-RU" sz="1600" b="1" dirty="0">
                <a:effectLst/>
              </a:rPr>
            </a:br>
            <a:r>
              <a:rPr lang="ru-RU" sz="1600" b="1" dirty="0">
                <a:effectLst/>
              </a:rPr>
              <a:t>4. Выездные выступления на базе площадок школ, </a:t>
            </a:r>
            <a:r>
              <a:rPr lang="ru-RU" sz="1600" b="1" dirty="0" err="1">
                <a:effectLst/>
              </a:rPr>
              <a:t>ССУЗов</a:t>
            </a:r>
            <a:r>
              <a:rPr lang="ru-RU" sz="1600" b="1" dirty="0">
                <a:effectLst/>
              </a:rPr>
              <a:t>, ВУЗов;</a:t>
            </a:r>
            <a:br>
              <a:rPr lang="ru-RU" sz="1600" b="1" dirty="0">
                <a:effectLst/>
              </a:rPr>
            </a:br>
            <a:r>
              <a:rPr lang="ru-RU" sz="1600" b="1" dirty="0">
                <a:effectLst/>
              </a:rPr>
              <a:t>5. </a:t>
            </a:r>
            <a:r>
              <a:rPr lang="ru-RU" sz="1600" b="1" dirty="0" err="1">
                <a:effectLst/>
              </a:rPr>
              <a:t>Внутрирегиональные</a:t>
            </a:r>
            <a:r>
              <a:rPr lang="ru-RU" sz="1600" b="1" dirty="0">
                <a:effectLst/>
              </a:rPr>
              <a:t> гастрольные туры, организация выездных мероприятий в малые города и сельские населенные пункты</a:t>
            </a:r>
            <a:br>
              <a:rPr lang="ru-RU" sz="1600" b="1" dirty="0">
                <a:effectLst/>
              </a:rPr>
            </a:br>
            <a:r>
              <a:rPr lang="ru-RU" sz="1600" b="1" dirty="0">
                <a:effectLst/>
              </a:rPr>
              <a:t/>
            </a:r>
            <a:br>
              <a:rPr lang="ru-RU" sz="1600" b="1" dirty="0">
                <a:effectLst/>
              </a:rPr>
            </a:br>
            <a:r>
              <a:rPr lang="ru-RU" sz="1600" b="1" dirty="0">
                <a:solidFill>
                  <a:srgbClr val="FFC000"/>
                </a:solidFill>
                <a:effectLst/>
              </a:rPr>
              <a:t>Примеры от регионов</a:t>
            </a:r>
            <a:r>
              <a:rPr lang="ru-RU" sz="1600" b="1" dirty="0">
                <a:effectLst/>
              </a:rPr>
              <a:t>:</a:t>
            </a:r>
            <a:br>
              <a:rPr lang="ru-RU" sz="1600" b="1" dirty="0">
                <a:effectLst/>
              </a:rPr>
            </a:br>
            <a:r>
              <a:rPr lang="ru-RU" sz="1600" b="1" dirty="0">
                <a:effectLst/>
              </a:rPr>
              <a:t>Реализация проектов передвижных концертных организаций в муниципальных районах (Республиканский проект "Искусство-селу"- Мордовия")</a:t>
            </a:r>
            <a:endParaRPr lang="ru-RU"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694813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7240" y="2348880"/>
            <a:ext cx="7543800" cy="1800200"/>
          </a:xfrm>
        </p:spPr>
        <p:txBody>
          <a:bodyPr/>
          <a:lstStyle/>
          <a:p>
            <a:r>
              <a:rPr lang="ru-RU" b="1" dirty="0" smtClean="0">
                <a:effectLst/>
              </a:rPr>
              <a:t>        Музеи </a:t>
            </a:r>
            <a:r>
              <a:rPr lang="ru-RU" b="1" dirty="0">
                <a:effectLst/>
              </a:rPr>
              <a:t>и галереи</a:t>
            </a:r>
            <a:r>
              <a:rPr lang="ru-RU" dirty="0">
                <a:effectLst/>
              </a:rPr>
              <a:t/>
            </a:r>
            <a:br>
              <a:rPr lang="ru-RU" dirty="0">
                <a:effectLst/>
              </a:rPr>
            </a:br>
            <a:endParaRPr lang="ru-RU" dirty="0"/>
          </a:p>
        </p:txBody>
      </p:sp>
    </p:spTree>
    <p:extLst>
      <p:ext uri="{BB962C8B-B14F-4D97-AF65-F5344CB8AC3E}">
        <p14:creationId xmlns:p14="http://schemas.microsoft.com/office/powerpoint/2010/main" val="15082943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7240" y="476672"/>
            <a:ext cx="7543800" cy="5832648"/>
          </a:xfrm>
        </p:spPr>
        <p:txBody>
          <a:bodyPr/>
          <a:lstStyle/>
          <a:p>
            <a:r>
              <a:rPr lang="ru-RU" sz="2400" b="1" dirty="0" smtClean="0">
                <a:effectLst/>
                <a:latin typeface="Times New Roman" panose="02020603050405020304" pitchFamily="18" charset="0"/>
                <a:cs typeface="Times New Roman" panose="02020603050405020304" pitchFamily="18" charset="0"/>
              </a:rPr>
              <a:t>                   </a:t>
            </a:r>
            <a:r>
              <a:rPr lang="ru-RU" sz="2400" b="1" dirty="0" smtClean="0">
                <a:solidFill>
                  <a:srgbClr val="FFC000"/>
                </a:solidFill>
                <a:effectLst/>
                <a:latin typeface="Times New Roman" panose="02020603050405020304" pitchFamily="18" charset="0"/>
                <a:cs typeface="Times New Roman" panose="02020603050405020304" pitchFamily="18" charset="0"/>
              </a:rPr>
              <a:t>ФОРМАТЫ МЕРОПРИЯТИЙ                          </a:t>
            </a:r>
            <a:br>
              <a:rPr lang="ru-RU" sz="2400" b="1" dirty="0" smtClean="0">
                <a:solidFill>
                  <a:srgbClr val="FFC000"/>
                </a:solidFill>
                <a:effectLst/>
                <a:latin typeface="Times New Roman" panose="02020603050405020304" pitchFamily="18" charset="0"/>
                <a:cs typeface="Times New Roman" panose="02020603050405020304" pitchFamily="18" charset="0"/>
              </a:rPr>
            </a:br>
            <a:r>
              <a:rPr lang="ru-RU" sz="2400" b="1" dirty="0">
                <a:solidFill>
                  <a:srgbClr val="FFC000"/>
                </a:solidFill>
                <a:effectLst/>
                <a:latin typeface="Times New Roman" panose="02020603050405020304" pitchFamily="18" charset="0"/>
                <a:cs typeface="Times New Roman" panose="02020603050405020304" pitchFamily="18" charset="0"/>
              </a:rPr>
              <a:t> </a:t>
            </a:r>
            <a:r>
              <a:rPr lang="ru-RU" sz="2400" b="1" dirty="0" smtClean="0">
                <a:solidFill>
                  <a:srgbClr val="FFC000"/>
                </a:solidFill>
                <a:effectLst/>
                <a:latin typeface="Times New Roman" panose="02020603050405020304" pitchFamily="18" charset="0"/>
                <a:cs typeface="Times New Roman" panose="02020603050405020304" pitchFamily="18" charset="0"/>
              </a:rPr>
              <a:t>         ДЛЯ  ПРИВЛЕЧЕНИЯ МОЛОДЕЖИ </a:t>
            </a:r>
            <a:br>
              <a:rPr lang="ru-RU" sz="2400" b="1" dirty="0" smtClean="0">
                <a:solidFill>
                  <a:srgbClr val="FFC000"/>
                </a:solidFill>
                <a:effectLst/>
                <a:latin typeface="Times New Roman" panose="02020603050405020304" pitchFamily="18" charset="0"/>
                <a:cs typeface="Times New Roman" panose="02020603050405020304" pitchFamily="18" charset="0"/>
              </a:rPr>
            </a:br>
            <a:r>
              <a:rPr lang="ru-RU" sz="2400" b="1" dirty="0" smtClean="0">
                <a:solidFill>
                  <a:srgbClr val="FFC000"/>
                </a:solidFill>
                <a:effectLst/>
                <a:latin typeface="Times New Roman" panose="02020603050405020304" pitchFamily="18" charset="0"/>
                <a:cs typeface="Times New Roman" panose="02020603050405020304" pitchFamily="18" charset="0"/>
              </a:rPr>
              <a:t>                   К УЧАСТИЮ В ПРОГРАММЕ</a:t>
            </a:r>
            <a:r>
              <a:rPr lang="ru-RU" sz="1800" b="1" dirty="0" smtClean="0">
                <a:effectLst/>
                <a:latin typeface="Times New Roman" panose="02020603050405020304" pitchFamily="18" charset="0"/>
                <a:cs typeface="Times New Roman" panose="02020603050405020304" pitchFamily="18" charset="0"/>
              </a:rPr>
              <a:t/>
            </a:r>
            <a:br>
              <a:rPr lang="ru-RU" sz="1800" b="1" dirty="0" smtClean="0">
                <a:effectLst/>
                <a:latin typeface="Times New Roman" panose="02020603050405020304" pitchFamily="18" charset="0"/>
                <a:cs typeface="Times New Roman" panose="02020603050405020304" pitchFamily="18" charset="0"/>
              </a:rPr>
            </a:br>
            <a:r>
              <a:rPr lang="ru-RU" sz="1800" b="1" dirty="0" smtClean="0">
                <a:effectLst/>
                <a:latin typeface="Times New Roman" panose="02020603050405020304" pitchFamily="18" charset="0"/>
                <a:cs typeface="Times New Roman" panose="02020603050405020304" pitchFamily="18" charset="0"/>
              </a:rPr>
              <a:t/>
            </a:r>
            <a:br>
              <a:rPr lang="ru-RU" sz="1800" b="1" dirty="0" smtClean="0">
                <a:effectLst/>
                <a:latin typeface="Times New Roman" panose="02020603050405020304" pitchFamily="18" charset="0"/>
                <a:cs typeface="Times New Roman" panose="02020603050405020304" pitchFamily="18" charset="0"/>
              </a:rPr>
            </a:br>
            <a:r>
              <a:rPr lang="ru-RU" sz="1800" b="1" dirty="0" smtClean="0">
                <a:effectLst/>
                <a:latin typeface="Times New Roman" panose="02020603050405020304" pitchFamily="18" charset="0"/>
                <a:cs typeface="Times New Roman" panose="02020603050405020304" pitchFamily="18" charset="0"/>
              </a:rPr>
              <a:t/>
            </a:r>
            <a:br>
              <a:rPr lang="ru-RU" sz="1800" b="1" dirty="0" smtClean="0">
                <a:effectLst/>
                <a:latin typeface="Times New Roman" panose="02020603050405020304" pitchFamily="18" charset="0"/>
                <a:cs typeface="Times New Roman" panose="02020603050405020304" pitchFamily="18" charset="0"/>
              </a:rPr>
            </a:br>
            <a:r>
              <a:rPr lang="ru-RU" sz="2000" b="1" dirty="0">
                <a:effectLst/>
                <a:latin typeface="Times New Roman" panose="02020603050405020304" pitchFamily="18" charset="0"/>
                <a:cs typeface="Times New Roman" panose="02020603050405020304" pitchFamily="18" charset="0"/>
              </a:rPr>
              <a:t>1. Выставки и экспозиции; </a:t>
            </a:r>
            <a:br>
              <a:rPr lang="ru-RU" sz="2000" b="1" dirty="0">
                <a:effectLst/>
                <a:latin typeface="Times New Roman" panose="02020603050405020304" pitchFamily="18" charset="0"/>
                <a:cs typeface="Times New Roman" panose="02020603050405020304" pitchFamily="18" charset="0"/>
              </a:rPr>
            </a:br>
            <a:r>
              <a:rPr lang="ru-RU" sz="2000" b="1" dirty="0">
                <a:effectLst/>
                <a:latin typeface="Times New Roman" panose="02020603050405020304" pitchFamily="18" charset="0"/>
                <a:cs typeface="Times New Roman" panose="02020603050405020304" pitchFamily="18" charset="0"/>
              </a:rPr>
              <a:t>2. Экскурсии по выставкам и экспозициям;</a:t>
            </a:r>
            <a:br>
              <a:rPr lang="ru-RU" sz="2000" b="1" dirty="0">
                <a:effectLst/>
                <a:latin typeface="Times New Roman" panose="02020603050405020304" pitchFamily="18" charset="0"/>
                <a:cs typeface="Times New Roman" panose="02020603050405020304" pitchFamily="18" charset="0"/>
              </a:rPr>
            </a:br>
            <a:r>
              <a:rPr lang="ru-RU" sz="2000" b="1" dirty="0">
                <a:effectLst/>
                <a:latin typeface="Times New Roman" panose="02020603050405020304" pitchFamily="18" charset="0"/>
                <a:cs typeface="Times New Roman" panose="02020603050405020304" pitchFamily="18" charset="0"/>
              </a:rPr>
              <a:t>3. Лекторий с деятелями культуры и искусства;</a:t>
            </a:r>
            <a:br>
              <a:rPr lang="ru-RU" sz="2000" b="1" dirty="0">
                <a:effectLst/>
                <a:latin typeface="Times New Roman" panose="02020603050405020304" pitchFamily="18" charset="0"/>
                <a:cs typeface="Times New Roman" panose="02020603050405020304" pitchFamily="18" charset="0"/>
              </a:rPr>
            </a:br>
            <a:r>
              <a:rPr lang="ru-RU" sz="2000" b="1" dirty="0">
                <a:effectLst/>
                <a:latin typeface="Times New Roman" panose="02020603050405020304" pitchFamily="18" charset="0"/>
                <a:cs typeface="Times New Roman" panose="02020603050405020304" pitchFamily="18" charset="0"/>
              </a:rPr>
              <a:t>4. Литературно-музыкальные гостиные</a:t>
            </a:r>
            <a:r>
              <a:rPr lang="ru-RU" sz="2000" b="1" dirty="0" smtClean="0">
                <a:effectLst/>
                <a:latin typeface="Times New Roman" panose="02020603050405020304" pitchFamily="18" charset="0"/>
                <a:cs typeface="Times New Roman" panose="02020603050405020304" pitchFamily="18" charset="0"/>
              </a:rPr>
              <a:t>.</a:t>
            </a:r>
            <a:br>
              <a:rPr lang="ru-RU" sz="2000" b="1" dirty="0" smtClean="0">
                <a:effectLst/>
                <a:latin typeface="Times New Roman" panose="02020603050405020304" pitchFamily="18" charset="0"/>
                <a:cs typeface="Times New Roman" panose="02020603050405020304" pitchFamily="18" charset="0"/>
              </a:rPr>
            </a:br>
            <a:r>
              <a:rPr lang="ru-RU" sz="2000" b="1" dirty="0">
                <a:effectLst/>
                <a:latin typeface="Times New Roman" panose="02020603050405020304" pitchFamily="18" charset="0"/>
                <a:cs typeface="Times New Roman" panose="02020603050405020304" pitchFamily="18" charset="0"/>
              </a:rPr>
              <a:t/>
            </a:r>
            <a:br>
              <a:rPr lang="ru-RU" sz="2000" b="1" dirty="0">
                <a:effectLst/>
                <a:latin typeface="Times New Roman" panose="02020603050405020304" pitchFamily="18" charset="0"/>
                <a:cs typeface="Times New Roman" panose="02020603050405020304" pitchFamily="18" charset="0"/>
              </a:rPr>
            </a:br>
            <a:r>
              <a:rPr lang="ru-RU" sz="1800" b="1" dirty="0" smtClean="0">
                <a:effectLst/>
              </a:rPr>
              <a:t/>
            </a:r>
            <a:br>
              <a:rPr lang="ru-RU" sz="1800" b="1" dirty="0" smtClean="0">
                <a:effectLst/>
              </a:rPr>
            </a:br>
            <a:r>
              <a:rPr lang="ru-RU" sz="1800" b="1" dirty="0">
                <a:effectLst/>
              </a:rPr>
              <a:t/>
            </a:r>
            <a:br>
              <a:rPr lang="ru-RU" sz="1800" b="1" dirty="0">
                <a:effectLst/>
              </a:rPr>
            </a:br>
            <a:r>
              <a:rPr lang="ru-RU" sz="1800" b="1" dirty="0" smtClean="0">
                <a:effectLst/>
              </a:rPr>
              <a:t/>
            </a:r>
            <a:br>
              <a:rPr lang="ru-RU" sz="1800" b="1" dirty="0" smtClean="0">
                <a:effectLst/>
              </a:rPr>
            </a:br>
            <a:r>
              <a:rPr lang="ru-RU" sz="1800" b="1" dirty="0">
                <a:effectLst/>
              </a:rPr>
              <a:t/>
            </a:r>
            <a:br>
              <a:rPr lang="ru-RU" sz="1800" b="1" dirty="0">
                <a:effectLst/>
              </a:rPr>
            </a:br>
            <a:r>
              <a:rPr lang="ru-RU" sz="1800" b="1" dirty="0" smtClean="0">
                <a:effectLst/>
              </a:rPr>
              <a:t/>
            </a:r>
            <a:br>
              <a:rPr lang="ru-RU" sz="1800" b="1" dirty="0" smtClean="0">
                <a:effectLst/>
              </a:rPr>
            </a:br>
            <a:r>
              <a:rPr lang="ru-RU" sz="1800" b="1" dirty="0">
                <a:effectLst/>
              </a:rPr>
              <a:t/>
            </a:r>
            <a:br>
              <a:rPr lang="ru-RU" sz="1800" b="1" dirty="0">
                <a:effectLst/>
              </a:rPr>
            </a:br>
            <a:r>
              <a:rPr lang="ru-RU" sz="1800" b="1" dirty="0" smtClean="0">
                <a:effectLst/>
              </a:rPr>
              <a:t/>
            </a:r>
            <a:br>
              <a:rPr lang="ru-RU" sz="1800" b="1" dirty="0" smtClean="0">
                <a:effectLst/>
              </a:rPr>
            </a:br>
            <a:r>
              <a:rPr lang="ru-RU" sz="1800" b="1" dirty="0">
                <a:effectLst/>
              </a:rPr>
              <a:t/>
            </a:r>
            <a:br>
              <a:rPr lang="ru-RU" sz="1800" b="1" dirty="0">
                <a:effectLst/>
              </a:rPr>
            </a:br>
            <a:r>
              <a:rPr lang="ru-RU" sz="1800" b="1" dirty="0" smtClean="0">
                <a:effectLst/>
              </a:rPr>
              <a:t/>
            </a:r>
            <a:br>
              <a:rPr lang="ru-RU" sz="1800" b="1" dirty="0" smtClean="0">
                <a:effectLst/>
              </a:rPr>
            </a:br>
            <a:endParaRPr lang="ru-RU"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61567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7240" y="548680"/>
            <a:ext cx="7543800" cy="5242520"/>
          </a:xfrm>
        </p:spPr>
        <p:txBody>
          <a:bodyPr/>
          <a:lstStyle/>
          <a:p>
            <a:r>
              <a:rPr lang="ru-RU" sz="2000" b="1" dirty="0" smtClean="0">
                <a:effectLst/>
                <a:latin typeface="Times New Roman" panose="02020603050405020304" pitchFamily="18" charset="0"/>
                <a:cs typeface="Times New Roman" panose="02020603050405020304" pitchFamily="18" charset="0"/>
              </a:rPr>
              <a:t>        </a:t>
            </a:r>
            <a:r>
              <a:rPr lang="ru-RU" sz="2000" b="1" dirty="0" smtClean="0">
                <a:solidFill>
                  <a:srgbClr val="FFC000"/>
                </a:solidFill>
                <a:effectLst/>
                <a:latin typeface="Times New Roman" panose="02020603050405020304" pitchFamily="18" charset="0"/>
                <a:cs typeface="Times New Roman" panose="02020603050405020304" pitchFamily="18" charset="0"/>
              </a:rPr>
              <a:t>МЕРЫ ПО ПОВЫШЕНИЮ ПОСЕЩАЕМОСТИ  </a:t>
            </a:r>
            <a:br>
              <a:rPr lang="ru-RU" sz="2000" b="1" dirty="0" smtClean="0">
                <a:solidFill>
                  <a:srgbClr val="FFC000"/>
                </a:solidFill>
                <a:effectLst/>
                <a:latin typeface="Times New Roman" panose="02020603050405020304" pitchFamily="18" charset="0"/>
                <a:cs typeface="Times New Roman" panose="02020603050405020304" pitchFamily="18" charset="0"/>
              </a:rPr>
            </a:br>
            <a:r>
              <a:rPr lang="ru-RU" sz="2000" b="1" dirty="0">
                <a:solidFill>
                  <a:srgbClr val="FFC000"/>
                </a:solidFill>
                <a:effectLst/>
                <a:latin typeface="Times New Roman" panose="02020603050405020304" pitchFamily="18" charset="0"/>
                <a:cs typeface="Times New Roman" panose="02020603050405020304" pitchFamily="18" charset="0"/>
              </a:rPr>
              <a:t> </a:t>
            </a:r>
            <a:r>
              <a:rPr lang="ru-RU" sz="2000" b="1" dirty="0" smtClean="0">
                <a:solidFill>
                  <a:srgbClr val="FFC000"/>
                </a:solidFill>
                <a:effectLst/>
                <a:latin typeface="Times New Roman" panose="02020603050405020304" pitchFamily="18" charset="0"/>
                <a:cs typeface="Times New Roman" panose="02020603050405020304" pitchFamily="18" charset="0"/>
              </a:rPr>
              <a:t>                                     МЕРОПРИЯТИЙ</a:t>
            </a:r>
            <a:r>
              <a:rPr lang="ru-RU" sz="1800" b="1" dirty="0" smtClean="0">
                <a:effectLst/>
                <a:latin typeface="Times New Roman" panose="02020603050405020304" pitchFamily="18" charset="0"/>
                <a:cs typeface="Times New Roman" panose="02020603050405020304" pitchFamily="18" charset="0"/>
              </a:rPr>
              <a:t/>
            </a:r>
            <a:br>
              <a:rPr lang="ru-RU" sz="1800" b="1" dirty="0" smtClean="0">
                <a:effectLst/>
                <a:latin typeface="Times New Roman" panose="02020603050405020304" pitchFamily="18" charset="0"/>
                <a:cs typeface="Times New Roman" panose="02020603050405020304" pitchFamily="18" charset="0"/>
              </a:rPr>
            </a:br>
            <a:r>
              <a:rPr lang="ru-RU" sz="1800" b="1" dirty="0">
                <a:effectLst/>
              </a:rPr>
              <a:t>1. Адаптация традиционных культурно-просветительских проектов под задачи программы "Пушкинская карта"</a:t>
            </a:r>
            <a:br>
              <a:rPr lang="ru-RU" sz="1800" b="1" dirty="0">
                <a:effectLst/>
              </a:rPr>
            </a:br>
            <a:r>
              <a:rPr lang="ru-RU" sz="1800" b="1" dirty="0">
                <a:effectLst/>
              </a:rPr>
              <a:t>2. Единые билеты и </a:t>
            </a:r>
            <a:r>
              <a:rPr lang="ru-RU" sz="1800" b="1" dirty="0" smtClean="0">
                <a:effectLst/>
              </a:rPr>
              <a:t>абонементы </a:t>
            </a:r>
            <a:r>
              <a:rPr lang="ru-RU" sz="1800" b="1" dirty="0">
                <a:effectLst/>
              </a:rPr>
              <a:t>на экспозиции музейных комплексов</a:t>
            </a:r>
            <a:br>
              <a:rPr lang="ru-RU" sz="1800" b="1" dirty="0">
                <a:effectLst/>
              </a:rPr>
            </a:br>
            <a:r>
              <a:rPr lang="ru-RU" sz="1800" b="1" dirty="0">
                <a:effectLst/>
              </a:rPr>
              <a:t>3. Выездные </a:t>
            </a:r>
            <a:r>
              <a:rPr lang="ru-RU" sz="1800" b="1" dirty="0" smtClean="0">
                <a:effectLst/>
              </a:rPr>
              <a:t>мероприятия </a:t>
            </a:r>
            <a:r>
              <a:rPr lang="ru-RU" sz="1800" b="1" dirty="0">
                <a:effectLst/>
              </a:rPr>
              <a:t>на базах пришкольных лагерей, детских оздоровительных лагерей в летний период</a:t>
            </a:r>
            <a:br>
              <a:rPr lang="ru-RU" sz="1800" b="1" dirty="0">
                <a:effectLst/>
              </a:rPr>
            </a:br>
            <a:r>
              <a:rPr lang="ru-RU" sz="1800" b="1" dirty="0">
                <a:effectLst/>
              </a:rPr>
              <a:t>4. Организация трансферов к месту проведения мероприятий</a:t>
            </a:r>
            <a:br>
              <a:rPr lang="ru-RU" sz="1800" b="1" dirty="0">
                <a:effectLst/>
              </a:rPr>
            </a:br>
            <a:r>
              <a:rPr lang="ru-RU" sz="1800" b="1" dirty="0">
                <a:effectLst/>
              </a:rPr>
              <a:t>5. Продление часов работы музеев и галерей, проведение выставок с планированием наиболее удобного времени по проведению мероприятия;</a:t>
            </a:r>
            <a:br>
              <a:rPr lang="ru-RU" sz="1800" b="1" dirty="0">
                <a:effectLst/>
              </a:rPr>
            </a:br>
            <a:r>
              <a:rPr lang="ru-RU" sz="1800" b="1" dirty="0">
                <a:effectLst/>
              </a:rPr>
              <a:t/>
            </a:r>
            <a:br>
              <a:rPr lang="ru-RU" sz="1800" b="1" dirty="0">
                <a:effectLst/>
              </a:rPr>
            </a:br>
            <a:r>
              <a:rPr lang="ru-RU" sz="1800" b="1" dirty="0">
                <a:solidFill>
                  <a:srgbClr val="FFC000"/>
                </a:solidFill>
                <a:effectLst/>
              </a:rPr>
              <a:t>Примеры от регионов:</a:t>
            </a:r>
            <a:r>
              <a:rPr lang="ru-RU" sz="1800" b="1" dirty="0">
                <a:effectLst/>
              </a:rPr>
              <a:t/>
            </a:r>
            <a:br>
              <a:rPr lang="ru-RU" sz="1800" b="1" dirty="0">
                <a:effectLst/>
              </a:rPr>
            </a:br>
            <a:r>
              <a:rPr lang="ru-RU" sz="1800" b="1" dirty="0">
                <a:effectLst/>
              </a:rPr>
              <a:t>Реализация проектов передвижных музеев, в муниципальных районах (Республиканский проект "Искусство-селу"- Мордовия");</a:t>
            </a:r>
            <a:r>
              <a:rPr lang="ru-RU" sz="1800" b="1" dirty="0" smtClean="0">
                <a:effectLst/>
                <a:latin typeface="Times New Roman" panose="02020603050405020304" pitchFamily="18" charset="0"/>
                <a:cs typeface="Times New Roman" panose="02020603050405020304" pitchFamily="18" charset="0"/>
              </a:rPr>
              <a:t/>
            </a:r>
            <a:br>
              <a:rPr lang="ru-RU" sz="1800" b="1" dirty="0" smtClean="0">
                <a:effectLst/>
                <a:latin typeface="Times New Roman" panose="02020603050405020304" pitchFamily="18" charset="0"/>
                <a:cs typeface="Times New Roman" panose="02020603050405020304" pitchFamily="18" charset="0"/>
              </a:rPr>
            </a:br>
            <a:endParaRPr lang="ru-RU"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0612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2060848"/>
            <a:ext cx="7543800" cy="2498576"/>
          </a:xfrm>
        </p:spPr>
        <p:txBody>
          <a:bodyPr/>
          <a:lstStyle/>
          <a:p>
            <a:r>
              <a:rPr lang="ru-RU" b="1" dirty="0" smtClean="0">
                <a:effectLst/>
              </a:rPr>
              <a:t>     Образовательные   </a:t>
            </a:r>
            <a:br>
              <a:rPr lang="ru-RU" b="1" dirty="0" smtClean="0">
                <a:effectLst/>
              </a:rPr>
            </a:br>
            <a:r>
              <a:rPr lang="ru-RU" b="1" dirty="0">
                <a:effectLst/>
              </a:rPr>
              <a:t> </a:t>
            </a:r>
            <a:r>
              <a:rPr lang="ru-RU" b="1" dirty="0" smtClean="0">
                <a:effectLst/>
              </a:rPr>
              <a:t>        учреждения </a:t>
            </a:r>
            <a:r>
              <a:rPr lang="ru-RU" dirty="0">
                <a:effectLst/>
              </a:rPr>
              <a:t/>
            </a:r>
            <a:br>
              <a:rPr lang="ru-RU" dirty="0">
                <a:effectLst/>
              </a:rPr>
            </a:br>
            <a:endParaRPr lang="ru-RU" dirty="0"/>
          </a:p>
        </p:txBody>
      </p:sp>
    </p:spTree>
    <p:extLst>
      <p:ext uri="{BB962C8B-B14F-4D97-AF65-F5344CB8AC3E}">
        <p14:creationId xmlns:p14="http://schemas.microsoft.com/office/powerpoint/2010/main" val="22278926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7240" y="836712"/>
            <a:ext cx="7543800" cy="4954488"/>
          </a:xfrm>
        </p:spPr>
        <p:txBody>
          <a:bodyPr/>
          <a:lstStyle/>
          <a:p>
            <a:r>
              <a:rPr lang="ru-RU" sz="2000" b="1" dirty="0" smtClean="0">
                <a:effectLst/>
                <a:latin typeface="Times New Roman" panose="02020603050405020304" pitchFamily="18" charset="0"/>
                <a:cs typeface="Times New Roman" panose="02020603050405020304" pitchFamily="18" charset="0"/>
              </a:rPr>
              <a:t>    </a:t>
            </a:r>
            <a:r>
              <a:rPr lang="ru-RU" sz="2000" b="1" dirty="0" smtClean="0">
                <a:solidFill>
                  <a:srgbClr val="FFC000"/>
                </a:solidFill>
                <a:effectLst/>
                <a:latin typeface="Times New Roman" panose="02020603050405020304" pitchFamily="18" charset="0"/>
                <a:cs typeface="Times New Roman" panose="02020603050405020304" pitchFamily="18" charset="0"/>
              </a:rPr>
              <a:t>ФОРМАТЫ МЕРОПРИЯТИЙ ДЛЯ ПРИВЛЕЧЕНИЯ    </a:t>
            </a:r>
            <a:br>
              <a:rPr lang="ru-RU" sz="2000" b="1" dirty="0" smtClean="0">
                <a:solidFill>
                  <a:srgbClr val="FFC000"/>
                </a:solidFill>
                <a:effectLst/>
                <a:latin typeface="Times New Roman" panose="02020603050405020304" pitchFamily="18" charset="0"/>
                <a:cs typeface="Times New Roman" panose="02020603050405020304" pitchFamily="18" charset="0"/>
              </a:rPr>
            </a:br>
            <a:r>
              <a:rPr lang="ru-RU" sz="2000" b="1" dirty="0">
                <a:solidFill>
                  <a:srgbClr val="FFC000"/>
                </a:solidFill>
                <a:effectLst/>
                <a:latin typeface="Times New Roman" panose="02020603050405020304" pitchFamily="18" charset="0"/>
                <a:cs typeface="Times New Roman" panose="02020603050405020304" pitchFamily="18" charset="0"/>
              </a:rPr>
              <a:t> </a:t>
            </a:r>
            <a:r>
              <a:rPr lang="ru-RU" sz="2000" b="1" dirty="0" smtClean="0">
                <a:solidFill>
                  <a:srgbClr val="FFC000"/>
                </a:solidFill>
                <a:effectLst/>
                <a:latin typeface="Times New Roman" panose="02020603050405020304" pitchFamily="18" charset="0"/>
                <a:cs typeface="Times New Roman" panose="02020603050405020304" pitchFamily="18" charset="0"/>
              </a:rPr>
              <a:t>          МОЛОДЕЖИ К УЧАСТИЮ В ПРОГРАММЕ</a:t>
            </a:r>
            <a:r>
              <a:rPr lang="ru-RU" sz="2000" b="1" dirty="0" smtClean="0">
                <a:effectLst/>
                <a:latin typeface="Times New Roman" panose="02020603050405020304" pitchFamily="18" charset="0"/>
                <a:cs typeface="Times New Roman" panose="02020603050405020304" pitchFamily="18" charset="0"/>
              </a:rPr>
              <a:t/>
            </a:r>
            <a:br>
              <a:rPr lang="ru-RU" sz="2000" b="1" dirty="0" smtClean="0">
                <a:effectLst/>
                <a:latin typeface="Times New Roman" panose="02020603050405020304" pitchFamily="18" charset="0"/>
                <a:cs typeface="Times New Roman" panose="02020603050405020304" pitchFamily="18" charset="0"/>
              </a:rPr>
            </a:br>
            <a:r>
              <a:rPr lang="ru-RU" sz="1600" b="1" dirty="0" smtClean="0">
                <a:effectLst/>
                <a:latin typeface="Times New Roman" panose="02020603050405020304" pitchFamily="18" charset="0"/>
                <a:cs typeface="Times New Roman" panose="02020603050405020304" pitchFamily="18" charset="0"/>
              </a:rPr>
              <a:t/>
            </a:r>
            <a:br>
              <a:rPr lang="ru-RU" sz="1600" b="1" dirty="0" smtClean="0">
                <a:effectLst/>
                <a:latin typeface="Times New Roman" panose="02020603050405020304" pitchFamily="18" charset="0"/>
                <a:cs typeface="Times New Roman" panose="02020603050405020304" pitchFamily="18" charset="0"/>
              </a:rPr>
            </a:br>
            <a:r>
              <a:rPr lang="ru-RU" sz="1600" b="1" dirty="0" smtClean="0">
                <a:effectLst/>
              </a:rPr>
              <a:t>1. Тематические экскурсии;</a:t>
            </a:r>
            <a:br>
              <a:rPr lang="ru-RU" sz="1600" b="1" dirty="0" smtClean="0">
                <a:effectLst/>
              </a:rPr>
            </a:br>
            <a:r>
              <a:rPr lang="ru-RU" sz="1600" b="1" dirty="0" smtClean="0">
                <a:effectLst/>
              </a:rPr>
              <a:t>2. Театрализованные представления;</a:t>
            </a:r>
            <a:br>
              <a:rPr lang="ru-RU" sz="1600" b="1" dirty="0" smtClean="0">
                <a:effectLst/>
              </a:rPr>
            </a:br>
            <a:r>
              <a:rPr lang="ru-RU" sz="1600" b="1" dirty="0" smtClean="0">
                <a:effectLst/>
              </a:rPr>
              <a:t>3. Лектории с деятелями культуры и искусства</a:t>
            </a:r>
            <a:br>
              <a:rPr lang="ru-RU" sz="1600" b="1" dirty="0" smtClean="0">
                <a:effectLst/>
              </a:rPr>
            </a:br>
            <a:r>
              <a:rPr lang="ru-RU" sz="1600" b="1" dirty="0" smtClean="0">
                <a:effectLst/>
              </a:rPr>
              <a:t/>
            </a:r>
            <a:br>
              <a:rPr lang="ru-RU" sz="1600" b="1" dirty="0" smtClean="0">
                <a:effectLst/>
              </a:rPr>
            </a:br>
            <a:r>
              <a:rPr lang="ru-RU" sz="1600" b="1" dirty="0" smtClean="0">
                <a:effectLst/>
              </a:rPr>
              <a:t/>
            </a:r>
            <a:br>
              <a:rPr lang="ru-RU" sz="1600" b="1" dirty="0" smtClean="0">
                <a:effectLst/>
              </a:rPr>
            </a:br>
            <a:r>
              <a:rPr lang="ru-RU" sz="1600" b="1" dirty="0" smtClean="0">
                <a:effectLst/>
              </a:rPr>
              <a:t/>
            </a:r>
            <a:br>
              <a:rPr lang="ru-RU" sz="1600" b="1" dirty="0" smtClean="0">
                <a:effectLst/>
              </a:rPr>
            </a:br>
            <a:r>
              <a:rPr lang="ru-RU" sz="1600" b="1" dirty="0">
                <a:effectLst/>
              </a:rPr>
              <a:t/>
            </a:r>
            <a:br>
              <a:rPr lang="ru-RU" sz="1600" b="1" dirty="0">
                <a:effectLst/>
              </a:rPr>
            </a:br>
            <a:r>
              <a:rPr lang="ru-RU" sz="1600" b="1" dirty="0" smtClean="0">
                <a:effectLst/>
              </a:rPr>
              <a:t/>
            </a:r>
            <a:br>
              <a:rPr lang="ru-RU" sz="1600" b="1" dirty="0" smtClean="0">
                <a:effectLst/>
              </a:rPr>
            </a:br>
            <a:r>
              <a:rPr lang="ru-RU" sz="1600" b="1" dirty="0">
                <a:effectLst/>
              </a:rPr>
              <a:t/>
            </a:r>
            <a:br>
              <a:rPr lang="ru-RU" sz="1600" b="1" dirty="0">
                <a:effectLst/>
              </a:rPr>
            </a:br>
            <a:r>
              <a:rPr lang="ru-RU" sz="1600" b="1" dirty="0" smtClean="0">
                <a:effectLst/>
              </a:rPr>
              <a:t/>
            </a:r>
            <a:br>
              <a:rPr lang="ru-RU" sz="1600" b="1" dirty="0" smtClean="0">
                <a:effectLst/>
              </a:rPr>
            </a:br>
            <a:r>
              <a:rPr lang="ru-RU" sz="1600" b="1" dirty="0" smtClean="0">
                <a:effectLst/>
              </a:rPr>
              <a:t/>
            </a:r>
            <a:br>
              <a:rPr lang="ru-RU" sz="1600" b="1" dirty="0" smtClean="0">
                <a:effectLst/>
              </a:rPr>
            </a:br>
            <a:r>
              <a:rPr lang="ru-RU" sz="1600" b="1" dirty="0" smtClean="0">
                <a:effectLst/>
              </a:rPr>
              <a:t/>
            </a:r>
            <a:br>
              <a:rPr lang="ru-RU" sz="1600" b="1" dirty="0" smtClean="0">
                <a:effectLst/>
              </a:rPr>
            </a:br>
            <a:r>
              <a:rPr lang="ru-RU" sz="1600" b="1" dirty="0" smtClean="0">
                <a:effectLst/>
              </a:rPr>
              <a:t/>
            </a:r>
            <a:br>
              <a:rPr lang="ru-RU" sz="1600" b="1" dirty="0" smtClean="0">
                <a:effectLst/>
              </a:rPr>
            </a:br>
            <a:r>
              <a:rPr lang="ru-RU" sz="1600" b="1" dirty="0" smtClean="0">
                <a:effectLst/>
              </a:rPr>
              <a:t/>
            </a:r>
            <a:br>
              <a:rPr lang="ru-RU" sz="1600" b="1" dirty="0" smtClean="0">
                <a:effectLst/>
              </a:rPr>
            </a:br>
            <a:r>
              <a:rPr lang="ru-RU" sz="1600" b="1" dirty="0" smtClean="0">
                <a:effectLst/>
              </a:rPr>
              <a:t/>
            </a:r>
            <a:br>
              <a:rPr lang="ru-RU" sz="1600" b="1" dirty="0" smtClean="0">
                <a:effectLst/>
              </a:rPr>
            </a:br>
            <a:endParaRPr lang="ru-RU"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97391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7240" y="476672"/>
            <a:ext cx="7543800" cy="5314528"/>
          </a:xfrm>
        </p:spPr>
        <p:txBody>
          <a:bodyPr/>
          <a:lstStyle/>
          <a:p>
            <a:r>
              <a:rPr lang="ru-RU" sz="2000" b="1" dirty="0" smtClean="0">
                <a:effectLst/>
                <a:latin typeface="Times New Roman" panose="02020603050405020304" pitchFamily="18" charset="0"/>
                <a:cs typeface="Times New Roman" panose="02020603050405020304" pitchFamily="18" charset="0"/>
              </a:rPr>
              <a:t>        </a:t>
            </a:r>
            <a:r>
              <a:rPr lang="ru-RU" sz="2000" b="1" dirty="0" smtClean="0">
                <a:solidFill>
                  <a:srgbClr val="FFC000"/>
                </a:solidFill>
                <a:effectLst/>
                <a:latin typeface="Times New Roman" panose="02020603050405020304" pitchFamily="18" charset="0"/>
                <a:cs typeface="Times New Roman" panose="02020603050405020304" pitchFamily="18" charset="0"/>
              </a:rPr>
              <a:t>МЕРЫ ПО ПОВЫШЕНИЮ ПОСЕЩАЕМОСТИ  </a:t>
            </a:r>
            <a:br>
              <a:rPr lang="ru-RU" sz="2000" b="1" dirty="0" smtClean="0">
                <a:solidFill>
                  <a:srgbClr val="FFC000"/>
                </a:solidFill>
                <a:effectLst/>
                <a:latin typeface="Times New Roman" panose="02020603050405020304" pitchFamily="18" charset="0"/>
                <a:cs typeface="Times New Roman" panose="02020603050405020304" pitchFamily="18" charset="0"/>
              </a:rPr>
            </a:br>
            <a:r>
              <a:rPr lang="ru-RU" sz="2000" b="1" dirty="0">
                <a:solidFill>
                  <a:srgbClr val="FFC000"/>
                </a:solidFill>
                <a:effectLst/>
                <a:latin typeface="Times New Roman" panose="02020603050405020304" pitchFamily="18" charset="0"/>
                <a:cs typeface="Times New Roman" panose="02020603050405020304" pitchFamily="18" charset="0"/>
              </a:rPr>
              <a:t> </a:t>
            </a:r>
            <a:r>
              <a:rPr lang="ru-RU" sz="2000" b="1" dirty="0" smtClean="0">
                <a:solidFill>
                  <a:srgbClr val="FFC000"/>
                </a:solidFill>
                <a:effectLst/>
                <a:latin typeface="Times New Roman" panose="02020603050405020304" pitchFamily="18" charset="0"/>
                <a:cs typeface="Times New Roman" panose="02020603050405020304" pitchFamily="18" charset="0"/>
              </a:rPr>
              <a:t>                                          МЕРОПРИЯТИЙ</a:t>
            </a:r>
            <a:r>
              <a:rPr lang="ru-RU" sz="2000" b="1" dirty="0" smtClean="0">
                <a:effectLst/>
                <a:latin typeface="Times New Roman" panose="02020603050405020304" pitchFamily="18" charset="0"/>
                <a:cs typeface="Times New Roman" panose="02020603050405020304" pitchFamily="18" charset="0"/>
              </a:rPr>
              <a:t/>
            </a:r>
            <a:br>
              <a:rPr lang="ru-RU" sz="2000" b="1" dirty="0" smtClean="0">
                <a:effectLst/>
                <a:latin typeface="Times New Roman" panose="02020603050405020304" pitchFamily="18" charset="0"/>
                <a:cs typeface="Times New Roman" panose="02020603050405020304" pitchFamily="18" charset="0"/>
              </a:rPr>
            </a:br>
            <a:r>
              <a:rPr lang="ru-RU" sz="1600" b="1" dirty="0" smtClean="0">
                <a:effectLst/>
                <a:latin typeface="Times New Roman" panose="02020603050405020304" pitchFamily="18" charset="0"/>
                <a:cs typeface="Times New Roman" panose="02020603050405020304" pitchFamily="18" charset="0"/>
              </a:rPr>
              <a:t/>
            </a:r>
            <a:br>
              <a:rPr lang="ru-RU" sz="1600" b="1" dirty="0" smtClean="0">
                <a:effectLst/>
                <a:latin typeface="Times New Roman" panose="02020603050405020304" pitchFamily="18" charset="0"/>
                <a:cs typeface="Times New Roman" panose="02020603050405020304" pitchFamily="18" charset="0"/>
              </a:rPr>
            </a:br>
            <a:r>
              <a:rPr lang="ru-RU" sz="1600" b="1" dirty="0">
                <a:effectLst/>
              </a:rPr>
              <a:t>1. Адаптация традиционных культурно-просветительских проектов под задачи программы "Пушкинская карта"</a:t>
            </a:r>
            <a:br>
              <a:rPr lang="ru-RU" sz="1600" b="1" dirty="0">
                <a:effectLst/>
              </a:rPr>
            </a:br>
            <a:r>
              <a:rPr lang="ru-RU" sz="1600" b="1" dirty="0">
                <a:effectLst/>
              </a:rPr>
              <a:t>2. Выездные </a:t>
            </a:r>
            <a:r>
              <a:rPr lang="ru-RU" sz="1600" b="1" dirty="0" smtClean="0">
                <a:effectLst/>
              </a:rPr>
              <a:t>мероприятия </a:t>
            </a:r>
            <a:r>
              <a:rPr lang="ru-RU" sz="1600" b="1" dirty="0">
                <a:effectLst/>
              </a:rPr>
              <a:t>на базах пришкольных лагерей, детских оздоровительных лагерей в летний период</a:t>
            </a:r>
            <a:br>
              <a:rPr lang="ru-RU" sz="1600" b="1" dirty="0">
                <a:effectLst/>
              </a:rPr>
            </a:br>
            <a:r>
              <a:rPr lang="ru-RU" sz="1600" b="1" dirty="0">
                <a:effectLst/>
              </a:rPr>
              <a:t>3. Организация трансферов к месту проведения мероприятий</a:t>
            </a:r>
            <a:br>
              <a:rPr lang="ru-RU" sz="1600" b="1" dirty="0">
                <a:effectLst/>
              </a:rPr>
            </a:br>
            <a:r>
              <a:rPr lang="ru-RU" sz="1600" b="1" dirty="0">
                <a:effectLst/>
              </a:rPr>
              <a:t>4. Выездные выступления на базе площадок школ, </a:t>
            </a:r>
            <a:r>
              <a:rPr lang="ru-RU" sz="1600" b="1" dirty="0" err="1">
                <a:effectLst/>
              </a:rPr>
              <a:t>ССУЗов</a:t>
            </a:r>
            <a:r>
              <a:rPr lang="ru-RU" sz="1600" b="1" dirty="0">
                <a:effectLst/>
              </a:rPr>
              <a:t>, </a:t>
            </a:r>
            <a:r>
              <a:rPr lang="ru-RU" sz="1600" b="1" dirty="0" smtClean="0">
                <a:effectLst/>
              </a:rPr>
              <a:t>ВУЗов.</a:t>
            </a:r>
            <a:r>
              <a:rPr lang="ru-RU" sz="1600" b="1" dirty="0" smtClean="0">
                <a:effectLst/>
                <a:latin typeface="Times New Roman" panose="02020603050405020304" pitchFamily="18" charset="0"/>
                <a:cs typeface="Times New Roman" panose="02020603050405020304" pitchFamily="18" charset="0"/>
              </a:rPr>
              <a:t/>
            </a:r>
            <a:br>
              <a:rPr lang="ru-RU" sz="1600" b="1" dirty="0" smtClean="0">
                <a:effectLst/>
                <a:latin typeface="Times New Roman" panose="02020603050405020304" pitchFamily="18" charset="0"/>
                <a:cs typeface="Times New Roman" panose="02020603050405020304" pitchFamily="18" charset="0"/>
              </a:rPr>
            </a:br>
            <a:r>
              <a:rPr lang="ru-RU" sz="1600" b="1" dirty="0" smtClean="0">
                <a:effectLst/>
                <a:latin typeface="Times New Roman" panose="02020603050405020304" pitchFamily="18" charset="0"/>
                <a:cs typeface="Times New Roman" panose="02020603050405020304" pitchFamily="18" charset="0"/>
              </a:rPr>
              <a:t/>
            </a:r>
            <a:br>
              <a:rPr lang="ru-RU" sz="1600" b="1" dirty="0" smtClean="0">
                <a:effectLst/>
                <a:latin typeface="Times New Roman" panose="02020603050405020304" pitchFamily="18" charset="0"/>
                <a:cs typeface="Times New Roman" panose="02020603050405020304" pitchFamily="18" charset="0"/>
              </a:rPr>
            </a:br>
            <a:r>
              <a:rPr lang="ru-RU" sz="1600" b="1" dirty="0">
                <a:effectLst/>
                <a:latin typeface="Times New Roman" panose="02020603050405020304" pitchFamily="18" charset="0"/>
                <a:cs typeface="Times New Roman" panose="02020603050405020304" pitchFamily="18" charset="0"/>
              </a:rPr>
              <a:t/>
            </a:r>
            <a:br>
              <a:rPr lang="ru-RU" sz="1600" b="1" dirty="0">
                <a:effectLst/>
                <a:latin typeface="Times New Roman" panose="02020603050405020304" pitchFamily="18" charset="0"/>
                <a:cs typeface="Times New Roman" panose="02020603050405020304" pitchFamily="18" charset="0"/>
              </a:rPr>
            </a:br>
            <a:r>
              <a:rPr lang="ru-RU" sz="1600" b="1" dirty="0" smtClean="0">
                <a:effectLst/>
                <a:latin typeface="Times New Roman" panose="02020603050405020304" pitchFamily="18" charset="0"/>
                <a:cs typeface="Times New Roman" panose="02020603050405020304" pitchFamily="18" charset="0"/>
              </a:rPr>
              <a:t/>
            </a:r>
            <a:br>
              <a:rPr lang="ru-RU" sz="1600" b="1" dirty="0" smtClean="0">
                <a:effectLst/>
                <a:latin typeface="Times New Roman" panose="02020603050405020304" pitchFamily="18" charset="0"/>
                <a:cs typeface="Times New Roman" panose="02020603050405020304" pitchFamily="18" charset="0"/>
              </a:rPr>
            </a:br>
            <a:r>
              <a:rPr lang="ru-RU" sz="1600" b="1" dirty="0">
                <a:effectLst/>
                <a:latin typeface="Times New Roman" panose="02020603050405020304" pitchFamily="18" charset="0"/>
                <a:cs typeface="Times New Roman" panose="02020603050405020304" pitchFamily="18" charset="0"/>
              </a:rPr>
              <a:t/>
            </a:r>
            <a:br>
              <a:rPr lang="ru-RU" sz="1600" b="1" dirty="0">
                <a:effectLst/>
                <a:latin typeface="Times New Roman" panose="02020603050405020304" pitchFamily="18" charset="0"/>
                <a:cs typeface="Times New Roman" panose="02020603050405020304" pitchFamily="18" charset="0"/>
              </a:rPr>
            </a:br>
            <a:r>
              <a:rPr lang="ru-RU" sz="1600" b="1" dirty="0" smtClean="0">
                <a:effectLst/>
                <a:latin typeface="Times New Roman" panose="02020603050405020304" pitchFamily="18" charset="0"/>
                <a:cs typeface="Times New Roman" panose="02020603050405020304" pitchFamily="18" charset="0"/>
              </a:rPr>
              <a:t/>
            </a:r>
            <a:br>
              <a:rPr lang="ru-RU" sz="1600" b="1" dirty="0" smtClean="0">
                <a:effectLst/>
                <a:latin typeface="Times New Roman" panose="02020603050405020304" pitchFamily="18" charset="0"/>
                <a:cs typeface="Times New Roman" panose="02020603050405020304" pitchFamily="18" charset="0"/>
              </a:rPr>
            </a:br>
            <a:r>
              <a:rPr lang="ru-RU" sz="1600" b="1" dirty="0">
                <a:effectLst/>
                <a:latin typeface="Times New Roman" panose="02020603050405020304" pitchFamily="18" charset="0"/>
                <a:cs typeface="Times New Roman" panose="02020603050405020304" pitchFamily="18" charset="0"/>
              </a:rPr>
              <a:t/>
            </a:r>
            <a:br>
              <a:rPr lang="ru-RU" sz="1600" b="1" dirty="0">
                <a:effectLst/>
                <a:latin typeface="Times New Roman" panose="02020603050405020304" pitchFamily="18" charset="0"/>
                <a:cs typeface="Times New Roman" panose="02020603050405020304" pitchFamily="18" charset="0"/>
              </a:rPr>
            </a:br>
            <a:r>
              <a:rPr lang="ru-RU" sz="1600" b="1" dirty="0" smtClean="0">
                <a:effectLst/>
                <a:latin typeface="Times New Roman" panose="02020603050405020304" pitchFamily="18" charset="0"/>
                <a:cs typeface="Times New Roman" panose="02020603050405020304" pitchFamily="18" charset="0"/>
              </a:rPr>
              <a:t/>
            </a:r>
            <a:br>
              <a:rPr lang="ru-RU" sz="1600" b="1" dirty="0" smtClean="0">
                <a:effectLst/>
                <a:latin typeface="Times New Roman" panose="02020603050405020304" pitchFamily="18" charset="0"/>
                <a:cs typeface="Times New Roman" panose="02020603050405020304" pitchFamily="18" charset="0"/>
              </a:rPr>
            </a:br>
            <a:r>
              <a:rPr lang="ru-RU" sz="1600" b="1" dirty="0" smtClean="0">
                <a:effectLst/>
                <a:latin typeface="Times New Roman" panose="02020603050405020304" pitchFamily="18" charset="0"/>
                <a:cs typeface="Times New Roman" panose="02020603050405020304" pitchFamily="18" charset="0"/>
              </a:rPr>
              <a:t/>
            </a:r>
            <a:br>
              <a:rPr lang="ru-RU" sz="1600" b="1" dirty="0" smtClean="0">
                <a:effectLst/>
                <a:latin typeface="Times New Roman" panose="02020603050405020304" pitchFamily="18" charset="0"/>
                <a:cs typeface="Times New Roman" panose="02020603050405020304" pitchFamily="18" charset="0"/>
              </a:rPr>
            </a:br>
            <a:r>
              <a:rPr lang="ru-RU" sz="1600" b="1" dirty="0">
                <a:effectLst/>
                <a:latin typeface="Times New Roman" panose="02020603050405020304" pitchFamily="18" charset="0"/>
                <a:cs typeface="Times New Roman" panose="02020603050405020304" pitchFamily="18" charset="0"/>
              </a:rPr>
              <a:t/>
            </a:r>
            <a:br>
              <a:rPr lang="ru-RU" sz="1600" b="1" dirty="0">
                <a:effectLst/>
                <a:latin typeface="Times New Roman" panose="02020603050405020304" pitchFamily="18" charset="0"/>
                <a:cs typeface="Times New Roman" panose="02020603050405020304" pitchFamily="18" charset="0"/>
              </a:rPr>
            </a:br>
            <a:r>
              <a:rPr lang="ru-RU" sz="1600" b="1" dirty="0" smtClean="0">
                <a:effectLst/>
                <a:latin typeface="Times New Roman" panose="02020603050405020304" pitchFamily="18" charset="0"/>
                <a:cs typeface="Times New Roman" panose="02020603050405020304" pitchFamily="18" charset="0"/>
              </a:rPr>
              <a:t/>
            </a:r>
            <a:br>
              <a:rPr lang="ru-RU" sz="1600" b="1" dirty="0" smtClean="0">
                <a:effectLst/>
                <a:latin typeface="Times New Roman" panose="02020603050405020304" pitchFamily="18" charset="0"/>
                <a:cs typeface="Times New Roman" panose="02020603050405020304" pitchFamily="18" charset="0"/>
              </a:rPr>
            </a:br>
            <a:endParaRPr lang="ru-RU"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862650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7240" y="2420888"/>
            <a:ext cx="7543800" cy="2016224"/>
          </a:xfrm>
        </p:spPr>
        <p:txBody>
          <a:bodyPr/>
          <a:lstStyle/>
          <a:p>
            <a:r>
              <a:rPr lang="ru-RU" b="1" dirty="0" smtClean="0">
                <a:effectLst/>
              </a:rPr>
              <a:t>                 Театры</a:t>
            </a:r>
            <a:r>
              <a:rPr lang="ru-RU" dirty="0">
                <a:effectLst/>
              </a:rPr>
              <a:t/>
            </a:r>
            <a:br>
              <a:rPr lang="ru-RU" dirty="0">
                <a:effectLst/>
              </a:rPr>
            </a:br>
            <a:endParaRPr lang="ru-RU" dirty="0"/>
          </a:p>
        </p:txBody>
      </p:sp>
    </p:spTree>
    <p:extLst>
      <p:ext uri="{BB962C8B-B14F-4D97-AF65-F5344CB8AC3E}">
        <p14:creationId xmlns:p14="http://schemas.microsoft.com/office/powerpoint/2010/main" val="31388271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7240" y="908720"/>
            <a:ext cx="7543800" cy="4882480"/>
          </a:xfrm>
        </p:spPr>
        <p:txBody>
          <a:bodyPr/>
          <a:lstStyle/>
          <a:p>
            <a:r>
              <a:rPr lang="ru-RU" sz="2000" b="1" dirty="0" smtClean="0">
                <a:solidFill>
                  <a:srgbClr val="FFC000"/>
                </a:solidFill>
                <a:effectLst/>
                <a:latin typeface="Times New Roman" panose="02020603050405020304" pitchFamily="18" charset="0"/>
                <a:cs typeface="Times New Roman" panose="02020603050405020304" pitchFamily="18" charset="0"/>
              </a:rPr>
              <a:t>     ФОРМАТЫ МЕРОПРИЯТИЙ ДЛЯ ПРИВЛЕЧЕНИЯ   </a:t>
            </a:r>
            <a:br>
              <a:rPr lang="ru-RU" sz="2000" b="1" dirty="0" smtClean="0">
                <a:solidFill>
                  <a:srgbClr val="FFC000"/>
                </a:solidFill>
                <a:effectLst/>
                <a:latin typeface="Times New Roman" panose="02020603050405020304" pitchFamily="18" charset="0"/>
                <a:cs typeface="Times New Roman" panose="02020603050405020304" pitchFamily="18" charset="0"/>
              </a:rPr>
            </a:br>
            <a:r>
              <a:rPr lang="ru-RU" sz="2000" b="1" dirty="0">
                <a:solidFill>
                  <a:srgbClr val="FFC000"/>
                </a:solidFill>
                <a:effectLst/>
                <a:latin typeface="Times New Roman" panose="02020603050405020304" pitchFamily="18" charset="0"/>
                <a:cs typeface="Times New Roman" panose="02020603050405020304" pitchFamily="18" charset="0"/>
              </a:rPr>
              <a:t> </a:t>
            </a:r>
            <a:r>
              <a:rPr lang="ru-RU" sz="2000" b="1" dirty="0" smtClean="0">
                <a:solidFill>
                  <a:srgbClr val="FFC000"/>
                </a:solidFill>
                <a:effectLst/>
                <a:latin typeface="Times New Roman" panose="02020603050405020304" pitchFamily="18" charset="0"/>
                <a:cs typeface="Times New Roman" panose="02020603050405020304" pitchFamily="18" charset="0"/>
              </a:rPr>
              <a:t>          МОЛОДЕЖИ К УЧАСТИЮ В ПРОГРАММЕ</a:t>
            </a:r>
            <a:r>
              <a:rPr lang="ru-RU" sz="1800" b="1" dirty="0" smtClean="0">
                <a:effectLst/>
                <a:latin typeface="Times New Roman" panose="02020603050405020304" pitchFamily="18" charset="0"/>
                <a:cs typeface="Times New Roman" panose="02020603050405020304" pitchFamily="18" charset="0"/>
              </a:rPr>
              <a:t/>
            </a:r>
            <a:br>
              <a:rPr lang="ru-RU" sz="1800" b="1" dirty="0" smtClean="0">
                <a:effectLst/>
                <a:latin typeface="Times New Roman" panose="02020603050405020304" pitchFamily="18" charset="0"/>
                <a:cs typeface="Times New Roman" panose="02020603050405020304" pitchFamily="18" charset="0"/>
              </a:rPr>
            </a:br>
            <a:r>
              <a:rPr lang="ru-RU" sz="1800" b="1" dirty="0" smtClean="0">
                <a:effectLst/>
                <a:latin typeface="Times New Roman" panose="02020603050405020304" pitchFamily="18" charset="0"/>
                <a:cs typeface="Times New Roman" panose="02020603050405020304" pitchFamily="18" charset="0"/>
              </a:rPr>
              <a:t/>
            </a:r>
            <a:br>
              <a:rPr lang="ru-RU" sz="1800" b="1" dirty="0" smtClean="0">
                <a:effectLst/>
                <a:latin typeface="Times New Roman" panose="02020603050405020304" pitchFamily="18" charset="0"/>
                <a:cs typeface="Times New Roman" panose="02020603050405020304" pitchFamily="18" charset="0"/>
              </a:rPr>
            </a:br>
            <a:r>
              <a:rPr lang="ru-RU" sz="1800" b="1" dirty="0" smtClean="0">
                <a:effectLst/>
                <a:latin typeface="Times New Roman" panose="02020603050405020304" pitchFamily="18" charset="0"/>
                <a:cs typeface="Times New Roman" panose="02020603050405020304" pitchFamily="18" charset="0"/>
              </a:rPr>
              <a:t>1</a:t>
            </a:r>
            <a:r>
              <a:rPr lang="ru-RU" sz="1800" b="1" dirty="0">
                <a:effectLst/>
                <a:latin typeface="Times New Roman" panose="02020603050405020304" pitchFamily="18" charset="0"/>
                <a:cs typeface="Times New Roman" panose="02020603050405020304" pitchFamily="18" charset="0"/>
              </a:rPr>
              <a:t>. Спектакли;                                                                                                                                                     </a:t>
            </a:r>
            <a:r>
              <a:rPr lang="ru-RU" sz="1800" b="1" dirty="0" smtClean="0">
                <a:effectLst/>
                <a:latin typeface="Times New Roman" panose="02020603050405020304" pitchFamily="18" charset="0"/>
                <a:cs typeface="Times New Roman" panose="02020603050405020304" pitchFamily="18" charset="0"/>
              </a:rPr>
              <a:t>2.Тематические </a:t>
            </a:r>
            <a:r>
              <a:rPr lang="ru-RU" sz="1800" b="1" dirty="0">
                <a:effectLst/>
                <a:latin typeface="Times New Roman" panose="02020603050405020304" pitchFamily="18" charset="0"/>
                <a:cs typeface="Times New Roman" panose="02020603050405020304" pitchFamily="18" charset="0"/>
              </a:rPr>
              <a:t>экскурсии ("</a:t>
            </a:r>
            <a:r>
              <a:rPr lang="ru-RU" sz="1800" b="1" dirty="0" err="1">
                <a:effectLst/>
                <a:latin typeface="Times New Roman" panose="02020603050405020304" pitchFamily="18" charset="0"/>
                <a:cs typeface="Times New Roman" panose="02020603050405020304" pitchFamily="18" charset="0"/>
              </a:rPr>
              <a:t>Закулисье</a:t>
            </a:r>
            <a:r>
              <a:rPr lang="ru-RU" sz="1800" b="1" dirty="0">
                <a:effectLst/>
                <a:latin typeface="Times New Roman" panose="02020603050405020304" pitchFamily="18" charset="0"/>
                <a:cs typeface="Times New Roman" panose="02020603050405020304" pitchFamily="18" charset="0"/>
              </a:rPr>
              <a:t>",  "История танца", "</a:t>
            </a:r>
            <a:r>
              <a:rPr lang="ru-RU" sz="1800" b="1" dirty="0" err="1">
                <a:effectLst/>
                <a:latin typeface="Times New Roman" panose="02020603050405020304" pitchFamily="18" charset="0"/>
                <a:cs typeface="Times New Roman" panose="02020603050405020304" pitchFamily="18" charset="0"/>
              </a:rPr>
              <a:t>Взляд</a:t>
            </a:r>
            <a:r>
              <a:rPr lang="ru-RU" sz="1800" b="1" dirty="0">
                <a:effectLst/>
                <a:latin typeface="Times New Roman" panose="02020603050405020304" pitchFamily="18" charset="0"/>
                <a:cs typeface="Times New Roman" panose="02020603050405020304" pitchFamily="18" charset="0"/>
              </a:rPr>
              <a:t> со стороны"...);</a:t>
            </a:r>
            <a:r>
              <a:rPr lang="ru-RU" sz="1800" dirty="0">
                <a:effectLst/>
                <a:latin typeface="Times New Roman" panose="02020603050405020304" pitchFamily="18" charset="0"/>
                <a:cs typeface="Times New Roman" panose="02020603050405020304" pitchFamily="18" charset="0"/>
              </a:rPr>
              <a:t/>
            </a:r>
            <a:br>
              <a:rPr lang="ru-RU" sz="1800" dirty="0">
                <a:effectLst/>
                <a:latin typeface="Times New Roman" panose="02020603050405020304" pitchFamily="18" charset="0"/>
                <a:cs typeface="Times New Roman" panose="02020603050405020304" pitchFamily="18" charset="0"/>
              </a:rPr>
            </a:br>
            <a:r>
              <a:rPr lang="ru-RU" sz="1800" b="1" dirty="0" smtClean="0">
                <a:effectLst/>
                <a:latin typeface="Times New Roman" panose="02020603050405020304" pitchFamily="18" charset="0"/>
                <a:cs typeface="Times New Roman" panose="02020603050405020304" pitchFamily="18" charset="0"/>
              </a:rPr>
              <a:t>3. </a:t>
            </a:r>
            <a:r>
              <a:rPr lang="ru-RU" sz="1800" b="1" dirty="0">
                <a:effectLst/>
                <a:latin typeface="Times New Roman" panose="02020603050405020304" pitchFamily="18" charset="0"/>
                <a:cs typeface="Times New Roman" panose="02020603050405020304" pitchFamily="18" charset="0"/>
              </a:rPr>
              <a:t>Литературно-музыкальные гостиные.</a:t>
            </a:r>
            <a:br>
              <a:rPr lang="ru-RU" sz="1800" b="1" dirty="0">
                <a:effectLst/>
                <a:latin typeface="Times New Roman" panose="02020603050405020304" pitchFamily="18" charset="0"/>
                <a:cs typeface="Times New Roman" panose="02020603050405020304" pitchFamily="18" charset="0"/>
              </a:rPr>
            </a:br>
            <a:r>
              <a:rPr lang="ru-RU" sz="1800" b="1" dirty="0" smtClean="0">
                <a:effectLst/>
                <a:latin typeface="Times New Roman" panose="02020603050405020304" pitchFamily="18" charset="0"/>
                <a:cs typeface="Times New Roman" panose="02020603050405020304" pitchFamily="18" charset="0"/>
              </a:rPr>
              <a:t/>
            </a:r>
            <a:br>
              <a:rPr lang="ru-RU" sz="1800" b="1" dirty="0" smtClean="0">
                <a:effectLst/>
                <a:latin typeface="Times New Roman" panose="02020603050405020304" pitchFamily="18" charset="0"/>
                <a:cs typeface="Times New Roman" panose="02020603050405020304" pitchFamily="18" charset="0"/>
              </a:rPr>
            </a:br>
            <a:r>
              <a:rPr lang="ru-RU" sz="1800" b="1" dirty="0">
                <a:effectLst/>
                <a:latin typeface="Times New Roman" panose="02020603050405020304" pitchFamily="18" charset="0"/>
                <a:cs typeface="Times New Roman" panose="02020603050405020304" pitchFamily="18" charset="0"/>
              </a:rPr>
              <a:t/>
            </a:r>
            <a:br>
              <a:rPr lang="ru-RU" sz="1800" b="1" dirty="0">
                <a:effectLst/>
                <a:latin typeface="Times New Roman" panose="02020603050405020304" pitchFamily="18" charset="0"/>
                <a:cs typeface="Times New Roman" panose="02020603050405020304" pitchFamily="18" charset="0"/>
              </a:rPr>
            </a:br>
            <a:r>
              <a:rPr lang="ru-RU" sz="1800" b="1" dirty="0" smtClean="0">
                <a:effectLst/>
                <a:latin typeface="Times New Roman" panose="02020603050405020304" pitchFamily="18" charset="0"/>
                <a:cs typeface="Times New Roman" panose="02020603050405020304" pitchFamily="18" charset="0"/>
              </a:rPr>
              <a:t/>
            </a:r>
            <a:br>
              <a:rPr lang="ru-RU" sz="1800" b="1" dirty="0" smtClean="0">
                <a:effectLst/>
                <a:latin typeface="Times New Roman" panose="02020603050405020304" pitchFamily="18" charset="0"/>
                <a:cs typeface="Times New Roman" panose="02020603050405020304" pitchFamily="18" charset="0"/>
              </a:rPr>
            </a:br>
            <a:r>
              <a:rPr lang="ru-RU" sz="1200" b="1" dirty="0">
                <a:effectLst/>
                <a:latin typeface="Times New Roman" panose="02020603050405020304" pitchFamily="18" charset="0"/>
                <a:cs typeface="Times New Roman" panose="02020603050405020304" pitchFamily="18" charset="0"/>
              </a:rPr>
              <a:t/>
            </a:r>
            <a:br>
              <a:rPr lang="ru-RU" sz="1200" b="1" dirty="0">
                <a:effectLst/>
                <a:latin typeface="Times New Roman" panose="02020603050405020304" pitchFamily="18" charset="0"/>
                <a:cs typeface="Times New Roman" panose="02020603050405020304" pitchFamily="18" charset="0"/>
              </a:rPr>
            </a:br>
            <a:r>
              <a:rPr lang="ru-RU" sz="1200" b="1" dirty="0" smtClean="0">
                <a:effectLst/>
                <a:latin typeface="Times New Roman" panose="02020603050405020304" pitchFamily="18" charset="0"/>
                <a:cs typeface="Times New Roman" panose="02020603050405020304" pitchFamily="18" charset="0"/>
              </a:rPr>
              <a:t/>
            </a:r>
            <a:br>
              <a:rPr lang="ru-RU" sz="1200" b="1" dirty="0" smtClean="0">
                <a:effectLst/>
                <a:latin typeface="Times New Roman" panose="02020603050405020304" pitchFamily="18" charset="0"/>
                <a:cs typeface="Times New Roman" panose="02020603050405020304" pitchFamily="18" charset="0"/>
              </a:rPr>
            </a:br>
            <a:r>
              <a:rPr lang="ru-RU" sz="1200" b="1" dirty="0">
                <a:effectLst/>
                <a:latin typeface="Times New Roman" panose="02020603050405020304" pitchFamily="18" charset="0"/>
                <a:cs typeface="Times New Roman" panose="02020603050405020304" pitchFamily="18" charset="0"/>
              </a:rPr>
              <a:t/>
            </a:r>
            <a:br>
              <a:rPr lang="ru-RU" sz="1200" b="1" dirty="0">
                <a:effectLst/>
                <a:latin typeface="Times New Roman" panose="02020603050405020304" pitchFamily="18" charset="0"/>
                <a:cs typeface="Times New Roman" panose="02020603050405020304" pitchFamily="18" charset="0"/>
              </a:rPr>
            </a:br>
            <a:r>
              <a:rPr lang="ru-RU" sz="1200" b="1" dirty="0" smtClean="0">
                <a:effectLst/>
                <a:latin typeface="Times New Roman" panose="02020603050405020304" pitchFamily="18" charset="0"/>
                <a:cs typeface="Times New Roman" panose="02020603050405020304" pitchFamily="18" charset="0"/>
              </a:rPr>
              <a:t/>
            </a:r>
            <a:br>
              <a:rPr lang="ru-RU" sz="1200" b="1" dirty="0" smtClean="0">
                <a:effectLst/>
                <a:latin typeface="Times New Roman" panose="02020603050405020304" pitchFamily="18" charset="0"/>
                <a:cs typeface="Times New Roman" panose="02020603050405020304" pitchFamily="18" charset="0"/>
              </a:rPr>
            </a:br>
            <a:r>
              <a:rPr lang="ru-RU" sz="1200" b="1" dirty="0">
                <a:effectLst/>
                <a:latin typeface="Times New Roman" panose="02020603050405020304" pitchFamily="18" charset="0"/>
                <a:cs typeface="Times New Roman" panose="02020603050405020304" pitchFamily="18" charset="0"/>
              </a:rPr>
              <a:t/>
            </a:r>
            <a:br>
              <a:rPr lang="ru-RU" sz="1200" b="1" dirty="0">
                <a:effectLst/>
                <a:latin typeface="Times New Roman" panose="02020603050405020304" pitchFamily="18" charset="0"/>
                <a:cs typeface="Times New Roman" panose="02020603050405020304" pitchFamily="18" charset="0"/>
              </a:rPr>
            </a:br>
            <a:r>
              <a:rPr lang="ru-RU" sz="1200" b="1" dirty="0" smtClean="0">
                <a:effectLst/>
                <a:latin typeface="Times New Roman" panose="02020603050405020304" pitchFamily="18" charset="0"/>
                <a:cs typeface="Times New Roman" panose="02020603050405020304" pitchFamily="18" charset="0"/>
              </a:rPr>
              <a:t/>
            </a:r>
            <a:br>
              <a:rPr lang="ru-RU" sz="1200" b="1" dirty="0" smtClean="0">
                <a:effectLst/>
                <a:latin typeface="Times New Roman" panose="02020603050405020304" pitchFamily="18" charset="0"/>
                <a:cs typeface="Times New Roman" panose="02020603050405020304" pitchFamily="18" charset="0"/>
              </a:rPr>
            </a:br>
            <a:r>
              <a:rPr lang="ru-RU" sz="1200" b="1" dirty="0">
                <a:effectLst/>
                <a:latin typeface="Times New Roman" panose="02020603050405020304" pitchFamily="18" charset="0"/>
                <a:cs typeface="Times New Roman" panose="02020603050405020304" pitchFamily="18" charset="0"/>
              </a:rPr>
              <a:t/>
            </a:r>
            <a:br>
              <a:rPr lang="ru-RU" sz="1200" b="1" dirty="0">
                <a:effectLst/>
                <a:latin typeface="Times New Roman" panose="02020603050405020304" pitchFamily="18" charset="0"/>
                <a:cs typeface="Times New Roman" panose="02020603050405020304" pitchFamily="18" charset="0"/>
              </a:rPr>
            </a:br>
            <a:r>
              <a:rPr lang="ru-RU" sz="1200" b="1" dirty="0" smtClean="0">
                <a:effectLst/>
                <a:latin typeface="Times New Roman" panose="02020603050405020304" pitchFamily="18" charset="0"/>
                <a:cs typeface="Times New Roman" panose="02020603050405020304" pitchFamily="18" charset="0"/>
              </a:rPr>
              <a:t/>
            </a:r>
            <a:br>
              <a:rPr lang="ru-RU" sz="1200" b="1" dirty="0" smtClean="0">
                <a:effectLst/>
                <a:latin typeface="Times New Roman" panose="02020603050405020304" pitchFamily="18" charset="0"/>
                <a:cs typeface="Times New Roman" panose="02020603050405020304" pitchFamily="18" charset="0"/>
              </a:rPr>
            </a:br>
            <a:r>
              <a:rPr lang="ru-RU" sz="1200" b="1" dirty="0">
                <a:effectLst/>
                <a:latin typeface="Times New Roman" panose="02020603050405020304" pitchFamily="18" charset="0"/>
                <a:cs typeface="Times New Roman" panose="02020603050405020304" pitchFamily="18" charset="0"/>
              </a:rPr>
              <a:t/>
            </a:r>
            <a:br>
              <a:rPr lang="ru-RU" sz="1200" b="1" dirty="0">
                <a:effectLst/>
                <a:latin typeface="Times New Roman" panose="02020603050405020304" pitchFamily="18" charset="0"/>
                <a:cs typeface="Times New Roman" panose="02020603050405020304" pitchFamily="18" charset="0"/>
              </a:rPr>
            </a:br>
            <a:r>
              <a:rPr lang="ru-RU" sz="1200" b="1" dirty="0" smtClean="0">
                <a:effectLst/>
                <a:latin typeface="Times New Roman" panose="02020603050405020304" pitchFamily="18" charset="0"/>
                <a:cs typeface="Times New Roman" panose="02020603050405020304" pitchFamily="18" charset="0"/>
              </a:rPr>
              <a:t/>
            </a:r>
            <a:br>
              <a:rPr lang="ru-RU" sz="1200" b="1" dirty="0" smtClean="0">
                <a:effectLst/>
                <a:latin typeface="Times New Roman" panose="02020603050405020304" pitchFamily="18" charset="0"/>
                <a:cs typeface="Times New Roman" panose="02020603050405020304" pitchFamily="18" charset="0"/>
              </a:rPr>
            </a:br>
            <a:endParaRPr lang="ru-RU"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74706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7240" y="764704"/>
            <a:ext cx="7543800" cy="5328592"/>
          </a:xfrm>
        </p:spPr>
        <p:txBody>
          <a:bodyPr/>
          <a:lstStyle/>
          <a:p>
            <a:r>
              <a:rPr lang="ru-RU" sz="2000" b="1" dirty="0" smtClean="0">
                <a:solidFill>
                  <a:srgbClr val="FFC000"/>
                </a:solidFill>
                <a:effectLst/>
                <a:latin typeface="Times New Roman" panose="02020603050405020304" pitchFamily="18" charset="0"/>
                <a:cs typeface="Times New Roman" panose="02020603050405020304" pitchFamily="18" charset="0"/>
              </a:rPr>
              <a:t>        МЕРЫ ПО ПОВЫШЕНИЮ ПОСЕЩАЕМОСТИ  </a:t>
            </a:r>
            <a:br>
              <a:rPr lang="ru-RU" sz="2000" b="1" dirty="0" smtClean="0">
                <a:solidFill>
                  <a:srgbClr val="FFC000"/>
                </a:solidFill>
                <a:effectLst/>
                <a:latin typeface="Times New Roman" panose="02020603050405020304" pitchFamily="18" charset="0"/>
                <a:cs typeface="Times New Roman" panose="02020603050405020304" pitchFamily="18" charset="0"/>
              </a:rPr>
            </a:br>
            <a:r>
              <a:rPr lang="ru-RU" sz="2000" b="1" dirty="0">
                <a:solidFill>
                  <a:srgbClr val="FFC000"/>
                </a:solidFill>
                <a:effectLst/>
                <a:latin typeface="Times New Roman" panose="02020603050405020304" pitchFamily="18" charset="0"/>
                <a:cs typeface="Times New Roman" panose="02020603050405020304" pitchFamily="18" charset="0"/>
              </a:rPr>
              <a:t>  </a:t>
            </a:r>
            <a:r>
              <a:rPr lang="ru-RU" sz="2000" b="1" dirty="0" smtClean="0">
                <a:solidFill>
                  <a:srgbClr val="FFC000"/>
                </a:solidFill>
                <a:effectLst/>
                <a:latin typeface="Times New Roman" panose="02020603050405020304" pitchFamily="18" charset="0"/>
                <a:cs typeface="Times New Roman" panose="02020603050405020304" pitchFamily="18" charset="0"/>
              </a:rPr>
              <a:t>                                       МЕРОПРИЯТИЙ</a:t>
            </a:r>
            <a:r>
              <a:rPr lang="ru-RU" sz="1800" b="1" dirty="0" smtClean="0">
                <a:effectLst/>
                <a:latin typeface="Times New Roman" panose="02020603050405020304" pitchFamily="18" charset="0"/>
                <a:cs typeface="Times New Roman" panose="02020603050405020304" pitchFamily="18" charset="0"/>
              </a:rPr>
              <a:t/>
            </a:r>
            <a:br>
              <a:rPr lang="ru-RU" sz="1800" b="1" dirty="0" smtClean="0">
                <a:effectLst/>
                <a:latin typeface="Times New Roman" panose="02020603050405020304" pitchFamily="18" charset="0"/>
                <a:cs typeface="Times New Roman" panose="02020603050405020304" pitchFamily="18" charset="0"/>
              </a:rPr>
            </a:br>
            <a:r>
              <a:rPr lang="ru-RU" sz="1800" b="1" dirty="0" smtClean="0">
                <a:effectLst/>
                <a:latin typeface="Times New Roman" panose="02020603050405020304" pitchFamily="18" charset="0"/>
                <a:cs typeface="Times New Roman" panose="02020603050405020304" pitchFamily="18" charset="0"/>
              </a:rPr>
              <a:t/>
            </a:r>
            <a:br>
              <a:rPr lang="ru-RU" sz="1800" b="1" dirty="0" smtClean="0">
                <a:effectLst/>
                <a:latin typeface="Times New Roman" panose="02020603050405020304" pitchFamily="18" charset="0"/>
                <a:cs typeface="Times New Roman" panose="02020603050405020304" pitchFamily="18" charset="0"/>
              </a:rPr>
            </a:br>
            <a:r>
              <a:rPr lang="ru-RU" sz="1800" b="1" dirty="0">
                <a:effectLst/>
                <a:latin typeface="Times New Roman" panose="02020603050405020304" pitchFamily="18" charset="0"/>
                <a:cs typeface="Times New Roman" panose="02020603050405020304" pitchFamily="18" charset="0"/>
              </a:rPr>
              <a:t/>
            </a:r>
            <a:br>
              <a:rPr lang="ru-RU" sz="1800" b="1" dirty="0">
                <a:effectLst/>
                <a:latin typeface="Times New Roman" panose="02020603050405020304" pitchFamily="18" charset="0"/>
                <a:cs typeface="Times New Roman" panose="02020603050405020304" pitchFamily="18" charset="0"/>
              </a:rPr>
            </a:br>
            <a:r>
              <a:rPr lang="ru-RU" sz="1800" b="1" dirty="0">
                <a:effectLst/>
                <a:latin typeface="Times New Roman" panose="02020603050405020304" pitchFamily="18" charset="0"/>
                <a:cs typeface="Times New Roman" panose="02020603050405020304" pitchFamily="18" charset="0"/>
              </a:rPr>
              <a:t>1. Адаптация традиционных культурно-просветительских проектов под задачи программы "Пушкинская карта"</a:t>
            </a:r>
            <a:br>
              <a:rPr lang="ru-RU" sz="1800" b="1" dirty="0">
                <a:effectLst/>
                <a:latin typeface="Times New Roman" panose="02020603050405020304" pitchFamily="18" charset="0"/>
                <a:cs typeface="Times New Roman" panose="02020603050405020304" pitchFamily="18" charset="0"/>
              </a:rPr>
            </a:br>
            <a:r>
              <a:rPr lang="ru-RU" sz="1800" b="1" dirty="0">
                <a:effectLst/>
                <a:latin typeface="Times New Roman" panose="02020603050405020304" pitchFamily="18" charset="0"/>
                <a:cs typeface="Times New Roman" panose="02020603050405020304" pitchFamily="18" charset="0"/>
              </a:rPr>
              <a:t>2. Выездные </a:t>
            </a:r>
            <a:r>
              <a:rPr lang="ru-RU" sz="1800" b="1" dirty="0" smtClean="0">
                <a:effectLst/>
                <a:latin typeface="Times New Roman" panose="02020603050405020304" pitchFamily="18" charset="0"/>
                <a:cs typeface="Times New Roman" panose="02020603050405020304" pitchFamily="18" charset="0"/>
              </a:rPr>
              <a:t>мероприятия </a:t>
            </a:r>
            <a:r>
              <a:rPr lang="ru-RU" sz="1800" b="1" dirty="0">
                <a:effectLst/>
                <a:latin typeface="Times New Roman" panose="02020603050405020304" pitchFamily="18" charset="0"/>
                <a:cs typeface="Times New Roman" panose="02020603050405020304" pitchFamily="18" charset="0"/>
              </a:rPr>
              <a:t>на базах пришкольных лагерей, детских оздоровительных лагерей в летний период</a:t>
            </a:r>
            <a:br>
              <a:rPr lang="ru-RU" sz="1800" b="1" dirty="0">
                <a:effectLst/>
                <a:latin typeface="Times New Roman" panose="02020603050405020304" pitchFamily="18" charset="0"/>
                <a:cs typeface="Times New Roman" panose="02020603050405020304" pitchFamily="18" charset="0"/>
              </a:rPr>
            </a:br>
            <a:r>
              <a:rPr lang="ru-RU" sz="1800" b="1" dirty="0">
                <a:effectLst/>
                <a:latin typeface="Times New Roman" panose="02020603050405020304" pitchFamily="18" charset="0"/>
                <a:cs typeface="Times New Roman" panose="02020603050405020304" pitchFamily="18" charset="0"/>
              </a:rPr>
              <a:t>3. Организация трансферов к месту проведения мероприятий</a:t>
            </a:r>
            <a:br>
              <a:rPr lang="ru-RU" sz="1800" b="1" dirty="0">
                <a:effectLst/>
                <a:latin typeface="Times New Roman" panose="02020603050405020304" pitchFamily="18" charset="0"/>
                <a:cs typeface="Times New Roman" panose="02020603050405020304" pitchFamily="18" charset="0"/>
              </a:rPr>
            </a:br>
            <a:r>
              <a:rPr lang="ru-RU" sz="1800" b="1" dirty="0">
                <a:effectLst/>
                <a:latin typeface="Times New Roman" panose="02020603050405020304" pitchFamily="18" charset="0"/>
                <a:cs typeface="Times New Roman" panose="02020603050405020304" pitchFamily="18" charset="0"/>
              </a:rPr>
              <a:t>4. Выездные выступления на базе площадок школ, </a:t>
            </a:r>
            <a:r>
              <a:rPr lang="ru-RU" sz="1800" b="1" dirty="0" err="1">
                <a:effectLst/>
                <a:latin typeface="Times New Roman" panose="02020603050405020304" pitchFamily="18" charset="0"/>
                <a:cs typeface="Times New Roman" panose="02020603050405020304" pitchFamily="18" charset="0"/>
              </a:rPr>
              <a:t>ССУЗов</a:t>
            </a:r>
            <a:r>
              <a:rPr lang="ru-RU" sz="1800" b="1" dirty="0">
                <a:effectLst/>
                <a:latin typeface="Times New Roman" panose="02020603050405020304" pitchFamily="18" charset="0"/>
                <a:cs typeface="Times New Roman" panose="02020603050405020304" pitchFamily="18" charset="0"/>
              </a:rPr>
              <a:t>, ВУЗов;</a:t>
            </a:r>
            <a:br>
              <a:rPr lang="ru-RU" sz="1800" b="1" dirty="0">
                <a:effectLst/>
                <a:latin typeface="Times New Roman" panose="02020603050405020304" pitchFamily="18" charset="0"/>
                <a:cs typeface="Times New Roman" panose="02020603050405020304" pitchFamily="18" charset="0"/>
              </a:rPr>
            </a:br>
            <a:r>
              <a:rPr lang="ru-RU" sz="1800" b="1" dirty="0">
                <a:effectLst/>
                <a:latin typeface="Times New Roman" panose="02020603050405020304" pitchFamily="18" charset="0"/>
                <a:cs typeface="Times New Roman" panose="02020603050405020304" pitchFamily="18" charset="0"/>
              </a:rPr>
              <a:t>5. </a:t>
            </a:r>
            <a:r>
              <a:rPr lang="ru-RU" sz="1800" b="1" dirty="0" smtClean="0">
                <a:effectLst/>
                <a:latin typeface="Times New Roman" panose="02020603050405020304" pitchFamily="18" charset="0"/>
                <a:cs typeface="Times New Roman" panose="02020603050405020304" pitchFamily="18" charset="0"/>
              </a:rPr>
              <a:t>Внутри региональные </a:t>
            </a:r>
            <a:r>
              <a:rPr lang="ru-RU" sz="1800" b="1" dirty="0">
                <a:effectLst/>
                <a:latin typeface="Times New Roman" panose="02020603050405020304" pitchFamily="18" charset="0"/>
                <a:cs typeface="Times New Roman" panose="02020603050405020304" pitchFamily="18" charset="0"/>
              </a:rPr>
              <a:t>гастрольные туры, организация выездных мероприятий в малые города и сельские населенные пункты</a:t>
            </a:r>
            <a:r>
              <a:rPr lang="ru-RU" sz="1800" dirty="0">
                <a:effectLst/>
                <a:latin typeface="Times New Roman" panose="02020603050405020304" pitchFamily="18" charset="0"/>
                <a:cs typeface="Times New Roman" panose="02020603050405020304" pitchFamily="18" charset="0"/>
              </a:rPr>
              <a:t/>
            </a:r>
            <a:br>
              <a:rPr lang="ru-RU" sz="1800" dirty="0">
                <a:effectLst/>
                <a:latin typeface="Times New Roman" panose="02020603050405020304" pitchFamily="18" charset="0"/>
                <a:cs typeface="Times New Roman" panose="02020603050405020304" pitchFamily="18" charset="0"/>
              </a:rPr>
            </a:br>
            <a:r>
              <a:rPr lang="ru-RU" sz="1800" b="1" dirty="0">
                <a:effectLst/>
                <a:latin typeface="Times New Roman" panose="02020603050405020304" pitchFamily="18" charset="0"/>
                <a:cs typeface="Times New Roman" panose="02020603050405020304" pitchFamily="18" charset="0"/>
              </a:rPr>
              <a:t/>
            </a:r>
            <a:br>
              <a:rPr lang="ru-RU" sz="1800" b="1" dirty="0">
                <a:effectLst/>
                <a:latin typeface="Times New Roman" panose="02020603050405020304" pitchFamily="18" charset="0"/>
                <a:cs typeface="Times New Roman" panose="02020603050405020304" pitchFamily="18" charset="0"/>
              </a:rPr>
            </a:br>
            <a:r>
              <a:rPr lang="ru-RU" sz="1800" b="1" dirty="0">
                <a:solidFill>
                  <a:srgbClr val="FFC000"/>
                </a:solidFill>
                <a:effectLst/>
                <a:latin typeface="Times New Roman" panose="02020603050405020304" pitchFamily="18" charset="0"/>
                <a:cs typeface="Times New Roman" panose="02020603050405020304" pitchFamily="18" charset="0"/>
              </a:rPr>
              <a:t>Примеры от регионов:</a:t>
            </a:r>
            <a:r>
              <a:rPr lang="ru-RU" sz="1800" b="1" dirty="0">
                <a:effectLst/>
                <a:latin typeface="Times New Roman" panose="02020603050405020304" pitchFamily="18" charset="0"/>
                <a:cs typeface="Times New Roman" panose="02020603050405020304" pitchFamily="18" charset="0"/>
              </a:rPr>
              <a:t/>
            </a:r>
            <a:br>
              <a:rPr lang="ru-RU" sz="1800" b="1" dirty="0">
                <a:effectLst/>
                <a:latin typeface="Times New Roman" panose="02020603050405020304" pitchFamily="18" charset="0"/>
                <a:cs typeface="Times New Roman" panose="02020603050405020304" pitchFamily="18" charset="0"/>
              </a:rPr>
            </a:br>
            <a:r>
              <a:rPr lang="ru-RU" sz="1800" b="1" dirty="0">
                <a:effectLst/>
                <a:latin typeface="Times New Roman" panose="02020603050405020304" pitchFamily="18" charset="0"/>
                <a:cs typeface="Times New Roman" panose="02020603050405020304" pitchFamily="18" charset="0"/>
              </a:rPr>
              <a:t>Реализация проектов передвижных театров в муниципальных районах (Республиканский проект "Искусство-селу"- Мордовия</a:t>
            </a:r>
            <a:r>
              <a:rPr lang="ru-RU" sz="1800" b="1" dirty="0" smtClean="0">
                <a:effectLst/>
                <a:latin typeface="Times New Roman" panose="02020603050405020304" pitchFamily="18" charset="0"/>
                <a:cs typeface="Times New Roman" panose="02020603050405020304" pitchFamily="18" charset="0"/>
              </a:rPr>
              <a:t>")</a:t>
            </a:r>
            <a:br>
              <a:rPr lang="ru-RU" sz="1800" b="1" dirty="0" smtClean="0">
                <a:effectLst/>
                <a:latin typeface="Times New Roman" panose="02020603050405020304" pitchFamily="18" charset="0"/>
                <a:cs typeface="Times New Roman" panose="02020603050405020304" pitchFamily="18" charset="0"/>
              </a:rPr>
            </a:br>
            <a:r>
              <a:rPr lang="ru-RU" sz="1800" b="1" dirty="0">
                <a:effectLst/>
                <a:latin typeface="Times New Roman" panose="02020603050405020304" pitchFamily="18" charset="0"/>
                <a:cs typeface="Times New Roman" panose="02020603050405020304" pitchFamily="18" charset="0"/>
              </a:rPr>
              <a:t/>
            </a:r>
            <a:br>
              <a:rPr lang="ru-RU" sz="1800" b="1" dirty="0">
                <a:effectLst/>
                <a:latin typeface="Times New Roman" panose="02020603050405020304" pitchFamily="18" charset="0"/>
                <a:cs typeface="Times New Roman" panose="02020603050405020304" pitchFamily="18" charset="0"/>
              </a:rPr>
            </a:br>
            <a:r>
              <a:rPr lang="ru-RU" sz="1800" b="1" dirty="0" smtClean="0">
                <a:effectLst/>
                <a:latin typeface="Times New Roman" panose="02020603050405020304" pitchFamily="18" charset="0"/>
                <a:cs typeface="Times New Roman" panose="02020603050405020304" pitchFamily="18" charset="0"/>
              </a:rPr>
              <a:t/>
            </a:r>
            <a:br>
              <a:rPr lang="ru-RU" sz="1800" b="1" dirty="0" smtClean="0">
                <a:effectLst/>
                <a:latin typeface="Times New Roman" panose="02020603050405020304" pitchFamily="18" charset="0"/>
                <a:cs typeface="Times New Roman" panose="02020603050405020304" pitchFamily="18" charset="0"/>
              </a:rPr>
            </a:br>
            <a:endParaRPr lang="ru-RU"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48546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492896"/>
            <a:ext cx="8229600" cy="1156990"/>
          </a:xfrm>
        </p:spPr>
        <p:txBody>
          <a:bodyPr>
            <a:normAutofit fontScale="90000"/>
          </a:bodyPr>
          <a:lstStyle/>
          <a:p>
            <a:pPr algn="ctr"/>
            <a:r>
              <a:rPr lang="ru-RU" b="1" dirty="0"/>
              <a:t>Библиотеки</a:t>
            </a:r>
            <a:r>
              <a:rPr lang="ru-RU" dirty="0"/>
              <a:t/>
            </a:r>
            <a:br>
              <a:rPr lang="ru-RU" dirty="0"/>
            </a:br>
            <a:endParaRPr lang="ru-RU" dirty="0"/>
          </a:p>
        </p:txBody>
      </p:sp>
    </p:spTree>
    <p:extLst>
      <p:ext uri="{BB962C8B-B14F-4D97-AF65-F5344CB8AC3E}">
        <p14:creationId xmlns:p14="http://schemas.microsoft.com/office/powerpoint/2010/main" val="10581943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1844824"/>
            <a:ext cx="7543800" cy="2376264"/>
          </a:xfrm>
        </p:spPr>
        <p:txBody>
          <a:bodyPr/>
          <a:lstStyle/>
          <a:p>
            <a:pPr algn="ctr"/>
            <a:r>
              <a:rPr lang="ru-RU" sz="4000" dirty="0" smtClean="0">
                <a:solidFill>
                  <a:srgbClr val="FFC000"/>
                </a:solidFill>
                <a:latin typeface="Times New Roman" panose="02020603050405020304" pitchFamily="18" charset="0"/>
                <a:cs typeface="Times New Roman" panose="02020603050405020304" pitchFamily="18" charset="0"/>
              </a:rPr>
              <a:t>ОБЩИЕ МЕТОДИЧЕСКИЕ РЕКОМЕНДАЦИИ ДЛЯ УЧРЕЖДЕНИЙ КУЛЬТУРЫ </a:t>
            </a:r>
            <a:endParaRPr lang="ru-RU" sz="4000" dirty="0">
              <a:solidFill>
                <a:srgbClr val="FFC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0138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7240" y="260648"/>
            <a:ext cx="7543800" cy="6480720"/>
          </a:xfrm>
        </p:spPr>
        <p:txBody>
          <a:bodyPr/>
          <a:lstStyle/>
          <a:p>
            <a:r>
              <a:rPr lang="ru-RU" sz="1200" b="1" dirty="0" smtClean="0">
                <a:solidFill>
                  <a:srgbClr val="FFC000"/>
                </a:solidFill>
                <a:effectLst/>
                <a:latin typeface="Times New Roman" panose="02020603050405020304" pitchFamily="18" charset="0"/>
                <a:cs typeface="Times New Roman" panose="02020603050405020304" pitchFamily="18" charset="0"/>
              </a:rPr>
              <a:t>                 ВЗАИМОДЕЙСТВИЕ С ОРГАНАМИ ИСПОЛНИТЕЛЬНОЙ ВЛАСТИ,    ОБРАЗОВАТЕЛЬНЫМИ   ОРГАНИЗАЦИЯМИ,  МОЛОДЕЖНЫМИ ДВИЖЕНИЯМИ И ПР. </a:t>
            </a:r>
            <a:br>
              <a:rPr lang="ru-RU" sz="1200" b="1" dirty="0" smtClean="0">
                <a:solidFill>
                  <a:srgbClr val="FFC000"/>
                </a:solidFill>
                <a:effectLst/>
                <a:latin typeface="Times New Roman" panose="02020603050405020304" pitchFamily="18" charset="0"/>
                <a:cs typeface="Times New Roman" panose="02020603050405020304" pitchFamily="18" charset="0"/>
              </a:rPr>
            </a:br>
            <a:r>
              <a:rPr lang="ru-RU" sz="1200" b="1" dirty="0" smtClean="0">
                <a:effectLst/>
                <a:latin typeface="Times New Roman" panose="02020603050405020304" pitchFamily="18" charset="0"/>
                <a:cs typeface="Times New Roman" panose="02020603050405020304" pitchFamily="18" charset="0"/>
              </a:rPr>
              <a:t>1</a:t>
            </a:r>
            <a:r>
              <a:rPr lang="ru-RU" sz="1200" b="1" dirty="0">
                <a:effectLst/>
                <a:latin typeface="Times New Roman" panose="02020603050405020304" pitchFamily="18" charset="0"/>
                <a:cs typeface="Times New Roman" panose="02020603050405020304" pitchFamily="18" charset="0"/>
              </a:rPr>
              <a:t>. Межведомственное взаимодействие РОИВ в сфере культуры, в сфере образования, в сфере молодежной политики с целью расширения возможностей информирования целевой аудитории (в </a:t>
            </a:r>
            <a:r>
              <a:rPr lang="ru-RU" sz="1200" b="1" dirty="0" err="1">
                <a:effectLst/>
                <a:latin typeface="Times New Roman" panose="02020603050405020304" pitchFamily="18" charset="0"/>
                <a:cs typeface="Times New Roman" panose="02020603050405020304" pitchFamily="18" charset="0"/>
              </a:rPr>
              <a:t>т.ч</a:t>
            </a:r>
            <a:r>
              <a:rPr lang="ru-RU" sz="1200" b="1" dirty="0">
                <a:effectLst/>
                <a:latin typeface="Times New Roman" panose="02020603050405020304" pitchFamily="18" charset="0"/>
                <a:cs typeface="Times New Roman" panose="02020603050405020304" pitchFamily="18" charset="0"/>
              </a:rPr>
              <a:t>. проведение совещаний с руководителями / заместителями руководителей образовательных организаций с целью дальнейшего доведения информации о программе в рамках родительских собраний с родителями обучающихся, являющихся целевой аудиторией программы)</a:t>
            </a:r>
            <a:br>
              <a:rPr lang="ru-RU" sz="1200" b="1" dirty="0">
                <a:effectLst/>
                <a:latin typeface="Times New Roman" panose="02020603050405020304" pitchFamily="18" charset="0"/>
                <a:cs typeface="Times New Roman" panose="02020603050405020304" pitchFamily="18" charset="0"/>
              </a:rPr>
            </a:br>
            <a:r>
              <a:rPr lang="ru-RU" sz="1200" b="1" dirty="0">
                <a:effectLst/>
                <a:latin typeface="Times New Roman" panose="02020603050405020304" pitchFamily="18" charset="0"/>
                <a:cs typeface="Times New Roman" panose="02020603050405020304" pitchFamily="18" charset="0"/>
              </a:rPr>
              <a:t>2. Взаимодействие с молодежными движениями "РДДМ", "РДШ", "Движение первых", "</a:t>
            </a:r>
            <a:r>
              <a:rPr lang="ru-RU" sz="1200" b="1" dirty="0" err="1">
                <a:effectLst/>
                <a:latin typeface="Times New Roman" panose="02020603050405020304" pitchFamily="18" charset="0"/>
                <a:cs typeface="Times New Roman" panose="02020603050405020304" pitchFamily="18" charset="0"/>
              </a:rPr>
              <a:t>Юнармия</a:t>
            </a:r>
            <a:r>
              <a:rPr lang="ru-RU" sz="1200" b="1" dirty="0">
                <a:effectLst/>
                <a:latin typeface="Times New Roman" panose="02020603050405020304" pitchFamily="18" charset="0"/>
                <a:cs typeface="Times New Roman" panose="02020603050405020304" pitchFamily="18" charset="0"/>
              </a:rPr>
              <a:t>", "Волонтеры культуры" с целью популяризации "Пушкинской карты" и расширения возможностей информирования целевой аудитории </a:t>
            </a:r>
            <a:br>
              <a:rPr lang="ru-RU" sz="1200" b="1" dirty="0">
                <a:effectLst/>
                <a:latin typeface="Times New Roman" panose="02020603050405020304" pitchFamily="18" charset="0"/>
                <a:cs typeface="Times New Roman" panose="02020603050405020304" pitchFamily="18" charset="0"/>
              </a:rPr>
            </a:br>
            <a:r>
              <a:rPr lang="ru-RU" sz="1200" b="1" dirty="0">
                <a:effectLst/>
                <a:latin typeface="Times New Roman" panose="02020603050405020304" pitchFamily="18" charset="0"/>
                <a:cs typeface="Times New Roman" panose="02020603050405020304" pitchFamily="18" charset="0"/>
              </a:rPr>
              <a:t>3. Взаимодействие с организациями, предоставляющими туристический сервис и услуги, в целях информирования граждан, посещающих регион в туристических целях, о проводимых мероприятиях, а также включения в программы туров мероприятий по "Пушкинской карте"</a:t>
            </a:r>
            <a:br>
              <a:rPr lang="ru-RU" sz="1200" b="1" dirty="0">
                <a:effectLst/>
                <a:latin typeface="Times New Roman" panose="02020603050405020304" pitchFamily="18" charset="0"/>
                <a:cs typeface="Times New Roman" panose="02020603050405020304" pitchFamily="18" charset="0"/>
              </a:rPr>
            </a:br>
            <a:r>
              <a:rPr lang="ru-RU" sz="1200" b="1" dirty="0">
                <a:effectLst/>
                <a:latin typeface="Times New Roman" panose="02020603050405020304" pitchFamily="18" charset="0"/>
                <a:cs typeface="Times New Roman" panose="02020603050405020304" pitchFamily="18" charset="0"/>
              </a:rPr>
              <a:t>4. Посещение представителями государственных и муниципальных учреждений культуры образовательных организаций с представлением актуальных мероприятий, доступных к посещению по "Пушкинской карте", в том числе в рамках классных часов и родительских собраний</a:t>
            </a:r>
            <a:br>
              <a:rPr lang="ru-RU" sz="1200" b="1" dirty="0">
                <a:effectLst/>
                <a:latin typeface="Times New Roman" panose="02020603050405020304" pitchFamily="18" charset="0"/>
                <a:cs typeface="Times New Roman" panose="02020603050405020304" pitchFamily="18" charset="0"/>
              </a:rPr>
            </a:br>
            <a:r>
              <a:rPr lang="ru-RU" sz="1200" b="1" dirty="0">
                <a:effectLst/>
                <a:latin typeface="Times New Roman" panose="02020603050405020304" pitchFamily="18" charset="0"/>
                <a:cs typeface="Times New Roman" panose="02020603050405020304" pitchFamily="18" charset="0"/>
              </a:rPr>
              <a:t>5. Организация мероприятий учреждениями культуры в </a:t>
            </a:r>
            <a:r>
              <a:rPr lang="ru-RU" sz="1200" b="1" dirty="0" smtClean="0">
                <a:effectLst/>
                <a:latin typeface="Times New Roman" panose="02020603050405020304" pitchFamily="18" charset="0"/>
                <a:cs typeface="Times New Roman" panose="02020603050405020304" pitchFamily="18" charset="0"/>
              </a:rPr>
              <a:t>соответствии </a:t>
            </a:r>
            <a:r>
              <a:rPr lang="ru-RU" sz="1200" b="1" dirty="0">
                <a:effectLst/>
                <a:latin typeface="Times New Roman" panose="02020603050405020304" pitchFamily="18" charset="0"/>
                <a:cs typeface="Times New Roman" panose="02020603050405020304" pitchFamily="18" charset="0"/>
              </a:rPr>
              <a:t>с тематиками программ образовательных учреждений</a:t>
            </a:r>
            <a:br>
              <a:rPr lang="ru-RU" sz="1200" b="1" dirty="0">
                <a:effectLst/>
                <a:latin typeface="Times New Roman" panose="02020603050405020304" pitchFamily="18" charset="0"/>
                <a:cs typeface="Times New Roman" panose="02020603050405020304" pitchFamily="18" charset="0"/>
              </a:rPr>
            </a:br>
            <a:r>
              <a:rPr lang="ru-RU" sz="1200" b="1" dirty="0">
                <a:effectLst/>
                <a:latin typeface="Times New Roman" panose="02020603050405020304" pitchFamily="18" charset="0"/>
                <a:cs typeface="Times New Roman" panose="02020603050405020304" pitchFamily="18" charset="0"/>
              </a:rPr>
              <a:t>6. Заключение соглашений о сотрудничестве между учреждениями культуры и образовательными организациями</a:t>
            </a:r>
            <a:br>
              <a:rPr lang="ru-RU" sz="1200" b="1" dirty="0">
                <a:effectLst/>
                <a:latin typeface="Times New Roman" panose="02020603050405020304" pitchFamily="18" charset="0"/>
                <a:cs typeface="Times New Roman" panose="02020603050405020304" pitchFamily="18" charset="0"/>
              </a:rPr>
            </a:br>
            <a:r>
              <a:rPr lang="ru-RU" sz="1200" b="1" dirty="0">
                <a:effectLst/>
                <a:latin typeface="Times New Roman" panose="02020603050405020304" pitchFamily="18" charset="0"/>
                <a:cs typeface="Times New Roman" panose="02020603050405020304" pitchFamily="18" charset="0"/>
              </a:rPr>
              <a:t>7. Привлечение педагогических работников образовательных организаций в качестве кураторов в целях </a:t>
            </a:r>
            <a:r>
              <a:rPr lang="ru-RU" sz="1200" b="1" dirty="0" smtClean="0">
                <a:effectLst/>
                <a:latin typeface="Times New Roman" panose="02020603050405020304" pitchFamily="18" charset="0"/>
                <a:cs typeface="Times New Roman" panose="02020603050405020304" pitchFamily="18" charset="0"/>
              </a:rPr>
              <a:t>продвижения </a:t>
            </a:r>
            <a:r>
              <a:rPr lang="ru-RU" sz="1200" b="1" dirty="0">
                <a:effectLst/>
                <a:latin typeface="Times New Roman" panose="02020603050405020304" pitchFamily="18" charset="0"/>
                <a:cs typeface="Times New Roman" panose="02020603050405020304" pitchFamily="18" charset="0"/>
              </a:rPr>
              <a:t>мероприятий "Пушкинской </a:t>
            </a:r>
            <a:r>
              <a:rPr lang="ru-RU" sz="1200" b="1" dirty="0" smtClean="0">
                <a:effectLst/>
                <a:latin typeface="Times New Roman" panose="02020603050405020304" pitchFamily="18" charset="0"/>
                <a:cs typeface="Times New Roman" panose="02020603050405020304" pitchFamily="18" charset="0"/>
              </a:rPr>
              <a:t>карты« в </a:t>
            </a:r>
            <a:r>
              <a:rPr lang="ru-RU" sz="1200" b="1" dirty="0">
                <a:effectLst/>
                <a:latin typeface="Times New Roman" panose="02020603050405020304" pitchFamily="18" charset="0"/>
                <a:cs typeface="Times New Roman" panose="02020603050405020304" pitchFamily="18" charset="0"/>
              </a:rPr>
              <a:t>организации коллективных посещений и приобретении билетов через портал "</a:t>
            </a:r>
            <a:r>
              <a:rPr lang="ru-RU" sz="1200" b="1" dirty="0" err="1">
                <a:effectLst/>
                <a:latin typeface="Times New Roman" panose="02020603050405020304" pitchFamily="18" charset="0"/>
                <a:cs typeface="Times New Roman" panose="02020603050405020304" pitchFamily="18" charset="0"/>
              </a:rPr>
              <a:t>Госуслуги.Культура</a:t>
            </a:r>
            <a:r>
              <a:rPr lang="ru-RU" sz="1200" b="1" dirty="0">
                <a:effectLst/>
                <a:latin typeface="Times New Roman" panose="02020603050405020304" pitchFamily="18" charset="0"/>
                <a:cs typeface="Times New Roman" panose="02020603050405020304" pitchFamily="18" charset="0"/>
              </a:rPr>
              <a:t>"</a:t>
            </a:r>
            <a:br>
              <a:rPr lang="ru-RU" sz="1200" b="1" dirty="0">
                <a:effectLst/>
                <a:latin typeface="Times New Roman" panose="02020603050405020304" pitchFamily="18" charset="0"/>
                <a:cs typeface="Times New Roman" panose="02020603050405020304" pitchFamily="18" charset="0"/>
              </a:rPr>
            </a:br>
            <a:r>
              <a:rPr lang="ru-RU" sz="1200" b="1" dirty="0">
                <a:effectLst/>
                <a:latin typeface="Times New Roman" panose="02020603050405020304" pitchFamily="18" charset="0"/>
                <a:cs typeface="Times New Roman" panose="02020603050405020304" pitchFamily="18" charset="0"/>
              </a:rPr>
              <a:t>8. Адресная помощь представителям образовательных организаций при организации коллективных посещений и приобретении билетов через портал "</a:t>
            </a:r>
            <a:r>
              <a:rPr lang="ru-RU" sz="1200" b="1" dirty="0" err="1">
                <a:effectLst/>
                <a:latin typeface="Times New Roman" panose="02020603050405020304" pitchFamily="18" charset="0"/>
                <a:cs typeface="Times New Roman" panose="02020603050405020304" pitchFamily="18" charset="0"/>
              </a:rPr>
              <a:t>Госуслуги.Культура</a:t>
            </a:r>
            <a:r>
              <a:rPr lang="ru-RU" sz="1200" b="1" dirty="0">
                <a:effectLst/>
                <a:latin typeface="Times New Roman" panose="02020603050405020304" pitchFamily="18" charset="0"/>
                <a:cs typeface="Times New Roman" panose="02020603050405020304" pitchFamily="18" charset="0"/>
              </a:rPr>
              <a:t>"</a:t>
            </a:r>
            <a:br>
              <a:rPr lang="ru-RU" sz="1200" b="1" dirty="0">
                <a:effectLst/>
                <a:latin typeface="Times New Roman" panose="02020603050405020304" pitchFamily="18" charset="0"/>
                <a:cs typeface="Times New Roman" panose="02020603050405020304" pitchFamily="18" charset="0"/>
              </a:rPr>
            </a:br>
            <a:r>
              <a:rPr lang="ru-RU" sz="1200" b="1" dirty="0">
                <a:effectLst/>
                <a:latin typeface="Times New Roman" panose="02020603050405020304" pitchFamily="18" charset="0"/>
                <a:cs typeface="Times New Roman" panose="02020603050405020304" pitchFamily="18" charset="0"/>
              </a:rPr>
              <a:t>9. Обсуждение программы «Пушкинская карта», обмен опытом, в рамках традиционных региональных конференций, форумов</a:t>
            </a:r>
            <a:br>
              <a:rPr lang="ru-RU" sz="1200" b="1" dirty="0">
                <a:effectLst/>
                <a:latin typeface="Times New Roman" panose="02020603050405020304" pitchFamily="18" charset="0"/>
                <a:cs typeface="Times New Roman" panose="02020603050405020304" pitchFamily="18" charset="0"/>
              </a:rPr>
            </a:br>
            <a:r>
              <a:rPr lang="ru-RU" sz="1200" b="1" dirty="0">
                <a:effectLst/>
                <a:latin typeface="Times New Roman" panose="02020603050405020304" pitchFamily="18" charset="0"/>
                <a:cs typeface="Times New Roman" panose="02020603050405020304" pitchFamily="18" charset="0"/>
              </a:rPr>
              <a:t>10. Реализация проекта "</a:t>
            </a:r>
            <a:r>
              <a:rPr lang="ru-RU" sz="1200" b="1" dirty="0" err="1">
                <a:effectLst/>
                <a:latin typeface="Times New Roman" panose="02020603050405020304" pitchFamily="18" charset="0"/>
                <a:cs typeface="Times New Roman" panose="02020603050405020304" pitchFamily="18" charset="0"/>
              </a:rPr>
              <a:t>Амбассадоры</a:t>
            </a:r>
            <a:r>
              <a:rPr lang="ru-RU" sz="1200" b="1" dirty="0">
                <a:effectLst/>
                <a:latin typeface="Times New Roman" panose="02020603050405020304" pitchFamily="18" charset="0"/>
                <a:cs typeface="Times New Roman" panose="02020603050405020304" pitchFamily="18" charset="0"/>
              </a:rPr>
              <a:t> "Пушкинской карты"</a:t>
            </a:r>
            <a:br>
              <a:rPr lang="ru-RU" sz="1200" b="1" dirty="0">
                <a:effectLst/>
                <a:latin typeface="Times New Roman" panose="02020603050405020304" pitchFamily="18" charset="0"/>
                <a:cs typeface="Times New Roman" panose="02020603050405020304" pitchFamily="18" charset="0"/>
              </a:rPr>
            </a:br>
            <a:r>
              <a:rPr lang="ru-RU" sz="1200" b="1" dirty="0">
                <a:effectLst/>
                <a:latin typeface="Times New Roman" panose="02020603050405020304" pitchFamily="18" charset="0"/>
                <a:cs typeface="Times New Roman" panose="02020603050405020304" pitchFamily="18" charset="0"/>
              </a:rPr>
              <a:t/>
            </a:r>
            <a:br>
              <a:rPr lang="ru-RU" sz="1200" b="1" dirty="0">
                <a:effectLst/>
                <a:latin typeface="Times New Roman" panose="02020603050405020304" pitchFamily="18" charset="0"/>
                <a:cs typeface="Times New Roman" panose="02020603050405020304" pitchFamily="18" charset="0"/>
              </a:rPr>
            </a:br>
            <a:r>
              <a:rPr lang="ru-RU" sz="1200" b="1" dirty="0">
                <a:solidFill>
                  <a:srgbClr val="FFC000"/>
                </a:solidFill>
                <a:effectLst/>
                <a:latin typeface="Times New Roman" panose="02020603050405020304" pitchFamily="18" charset="0"/>
                <a:cs typeface="Times New Roman" panose="02020603050405020304" pitchFamily="18" charset="0"/>
              </a:rPr>
              <a:t>Примеры от регионов: </a:t>
            </a:r>
            <a:r>
              <a:rPr lang="ru-RU" sz="1200" b="1" dirty="0">
                <a:effectLst/>
                <a:latin typeface="Times New Roman" panose="02020603050405020304" pitchFamily="18" charset="0"/>
                <a:cs typeface="Times New Roman" panose="02020603050405020304" pitchFamily="18" charset="0"/>
              </a:rPr>
              <a:t/>
            </a:r>
            <a:br>
              <a:rPr lang="ru-RU" sz="1200" b="1" dirty="0">
                <a:effectLst/>
                <a:latin typeface="Times New Roman" panose="02020603050405020304" pitchFamily="18" charset="0"/>
                <a:cs typeface="Times New Roman" panose="02020603050405020304" pitchFamily="18" charset="0"/>
              </a:rPr>
            </a:br>
            <a:r>
              <a:rPr lang="ru-RU" sz="1200" b="1" dirty="0">
                <a:effectLst/>
                <a:latin typeface="Times New Roman" panose="02020603050405020304" pitchFamily="18" charset="0"/>
                <a:cs typeface="Times New Roman" panose="02020603050405020304" pitchFamily="18" charset="0"/>
              </a:rPr>
              <a:t>Проект "</a:t>
            </a:r>
            <a:r>
              <a:rPr lang="ru-RU" sz="1200" b="1" dirty="0" err="1">
                <a:effectLst/>
                <a:latin typeface="Times New Roman" panose="02020603050405020304" pitchFamily="18" charset="0"/>
                <a:cs typeface="Times New Roman" panose="02020603050405020304" pitchFamily="18" charset="0"/>
              </a:rPr>
              <a:t>Амбассадоры</a:t>
            </a:r>
            <a:r>
              <a:rPr lang="ru-RU" sz="1200" b="1" dirty="0">
                <a:effectLst/>
                <a:latin typeface="Times New Roman" panose="02020603050405020304" pitchFamily="18" charset="0"/>
                <a:cs typeface="Times New Roman" panose="02020603050405020304" pitchFamily="18" charset="0"/>
              </a:rPr>
              <a:t> Пушкинской карты" (Тюменская область, https://vk.com/ambassadorpushk)</a:t>
            </a:r>
            <a:br>
              <a:rPr lang="ru-RU" sz="1200" b="1" dirty="0">
                <a:effectLst/>
                <a:latin typeface="Times New Roman" panose="02020603050405020304" pitchFamily="18" charset="0"/>
                <a:cs typeface="Times New Roman" panose="02020603050405020304" pitchFamily="18" charset="0"/>
              </a:rPr>
            </a:br>
            <a:r>
              <a:rPr lang="ru-RU" sz="1200" b="1" dirty="0">
                <a:effectLst/>
                <a:latin typeface="Times New Roman" panose="02020603050405020304" pitchFamily="18" charset="0"/>
                <a:cs typeface="Times New Roman" panose="02020603050405020304" pitchFamily="18" charset="0"/>
              </a:rPr>
              <a:t>Проект "</a:t>
            </a:r>
            <a:r>
              <a:rPr lang="ru-RU" sz="1200" b="1" dirty="0" err="1">
                <a:effectLst/>
                <a:latin typeface="Times New Roman" panose="02020603050405020304" pitchFamily="18" charset="0"/>
                <a:cs typeface="Times New Roman" panose="02020603050405020304" pitchFamily="18" charset="0"/>
              </a:rPr>
              <a:t>Амбассадоры</a:t>
            </a:r>
            <a:r>
              <a:rPr lang="ru-RU" sz="1200" b="1" dirty="0">
                <a:effectLst/>
                <a:latin typeface="Times New Roman" panose="02020603050405020304" pitchFamily="18" charset="0"/>
                <a:cs typeface="Times New Roman" panose="02020603050405020304" pitchFamily="18" charset="0"/>
              </a:rPr>
              <a:t> Пушкинской карты"(Ростовская область)</a:t>
            </a:r>
            <a:r>
              <a:rPr lang="ru-RU" sz="1200" dirty="0">
                <a:effectLst/>
                <a:latin typeface="Times New Roman" panose="02020603050405020304" pitchFamily="18" charset="0"/>
                <a:cs typeface="Times New Roman" panose="02020603050405020304" pitchFamily="18" charset="0"/>
              </a:rPr>
              <a:t/>
            </a:r>
            <a:br>
              <a:rPr lang="ru-RU" sz="1200" dirty="0">
                <a:effectLst/>
                <a:latin typeface="Times New Roman" panose="02020603050405020304" pitchFamily="18" charset="0"/>
                <a:cs typeface="Times New Roman" panose="02020603050405020304" pitchFamily="18" charset="0"/>
              </a:rPr>
            </a:br>
            <a:r>
              <a:rPr lang="ru-RU" sz="1200" b="1" dirty="0">
                <a:effectLst/>
                <a:latin typeface="Times New Roman" panose="02020603050405020304" pitchFamily="18" charset="0"/>
                <a:cs typeface="Times New Roman" panose="02020603050405020304" pitchFamily="18" charset="0"/>
              </a:rPr>
              <a:t> </a:t>
            </a:r>
            <a:r>
              <a:rPr lang="ru-RU" sz="1300" dirty="0">
                <a:effectLst/>
                <a:latin typeface="Times New Roman" panose="02020603050405020304" pitchFamily="18" charset="0"/>
                <a:cs typeface="Times New Roman" panose="02020603050405020304" pitchFamily="18" charset="0"/>
              </a:rPr>
              <a:t/>
            </a:r>
            <a:br>
              <a:rPr lang="ru-RU" sz="1300" dirty="0">
                <a:effectLst/>
                <a:latin typeface="Times New Roman" panose="02020603050405020304" pitchFamily="18" charset="0"/>
                <a:cs typeface="Times New Roman" panose="02020603050405020304" pitchFamily="18" charset="0"/>
              </a:rPr>
            </a:br>
            <a:r>
              <a:rPr lang="ru-RU" sz="1200" b="1" dirty="0">
                <a:effectLst/>
                <a:latin typeface="Times New Roman" panose="02020603050405020304" pitchFamily="18" charset="0"/>
                <a:cs typeface="Times New Roman" panose="02020603050405020304" pitchFamily="18" charset="0"/>
              </a:rPr>
              <a:t> </a:t>
            </a:r>
            <a:r>
              <a:rPr lang="ru-RU" sz="1200" dirty="0">
                <a:effectLst/>
                <a:latin typeface="Times New Roman" panose="02020603050405020304" pitchFamily="18" charset="0"/>
                <a:cs typeface="Times New Roman" panose="02020603050405020304" pitchFamily="18" charset="0"/>
              </a:rPr>
              <a:t/>
            </a:r>
            <a:br>
              <a:rPr lang="ru-RU" sz="1200" dirty="0">
                <a:effectLst/>
                <a:latin typeface="Times New Roman" panose="02020603050405020304" pitchFamily="18" charset="0"/>
                <a:cs typeface="Times New Roman" panose="02020603050405020304" pitchFamily="18" charset="0"/>
              </a:rPr>
            </a:br>
            <a:endParaRPr lang="ru-RU"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1307938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7240" y="0"/>
            <a:ext cx="7543800" cy="6597352"/>
          </a:xfrm>
        </p:spPr>
        <p:txBody>
          <a:bodyPr/>
          <a:lstStyle/>
          <a:p>
            <a:r>
              <a:rPr lang="ru-RU" sz="1400" b="1" dirty="0" smtClean="0">
                <a:effectLst/>
                <a:latin typeface="Times New Roman" panose="02020603050405020304" pitchFamily="18" charset="0"/>
                <a:cs typeface="Times New Roman" panose="02020603050405020304" pitchFamily="18" charset="0"/>
              </a:rPr>
              <a:t>   </a:t>
            </a:r>
            <a:r>
              <a:rPr lang="ru-RU" sz="1400" b="1" dirty="0" smtClean="0">
                <a:solidFill>
                  <a:srgbClr val="FFC000"/>
                </a:solidFill>
                <a:effectLst/>
                <a:latin typeface="Times New Roman" panose="02020603050405020304" pitchFamily="18" charset="0"/>
                <a:cs typeface="Times New Roman" panose="02020603050405020304" pitchFamily="18" charset="0"/>
              </a:rPr>
              <a:t>ФОРМАТЫ И СПОСОБЫ ИНФОРМАЦИОННОГО ПРОДВИЖЕНИЯ ПРОГРАММЫ     </a:t>
            </a:r>
            <a:br>
              <a:rPr lang="ru-RU" sz="1400" b="1" dirty="0" smtClean="0">
                <a:solidFill>
                  <a:srgbClr val="FFC000"/>
                </a:solidFill>
                <a:effectLst/>
                <a:latin typeface="Times New Roman" panose="02020603050405020304" pitchFamily="18" charset="0"/>
                <a:cs typeface="Times New Roman" panose="02020603050405020304" pitchFamily="18" charset="0"/>
              </a:rPr>
            </a:br>
            <a:r>
              <a:rPr lang="ru-RU" sz="1400" b="1" dirty="0">
                <a:solidFill>
                  <a:srgbClr val="FFC000"/>
                </a:solidFill>
                <a:effectLst/>
                <a:latin typeface="Times New Roman" panose="02020603050405020304" pitchFamily="18" charset="0"/>
                <a:cs typeface="Times New Roman" panose="02020603050405020304" pitchFamily="18" charset="0"/>
              </a:rPr>
              <a:t> </a:t>
            </a:r>
            <a:r>
              <a:rPr lang="ru-RU" sz="1400" b="1" dirty="0" smtClean="0">
                <a:solidFill>
                  <a:srgbClr val="FFC000"/>
                </a:solidFill>
                <a:effectLst/>
                <a:latin typeface="Times New Roman" panose="02020603050405020304" pitchFamily="18" charset="0"/>
                <a:cs typeface="Times New Roman" panose="02020603050405020304" pitchFamily="18" charset="0"/>
              </a:rPr>
              <a:t>              «ПУШКИНСКАЯ КАРТА» И МЕРОПРИЯТИЙ В РАМКАХ ПРОГРАММЫ   </a:t>
            </a:r>
            <a:br>
              <a:rPr lang="ru-RU" sz="1400" b="1" dirty="0" smtClean="0">
                <a:solidFill>
                  <a:srgbClr val="FFC000"/>
                </a:solidFill>
                <a:effectLst/>
                <a:latin typeface="Times New Roman" panose="02020603050405020304" pitchFamily="18" charset="0"/>
                <a:cs typeface="Times New Roman" panose="02020603050405020304" pitchFamily="18" charset="0"/>
              </a:rPr>
            </a:br>
            <a:r>
              <a:rPr lang="ru-RU" sz="1400" b="1" dirty="0">
                <a:solidFill>
                  <a:srgbClr val="FFC000"/>
                </a:solidFill>
                <a:effectLst/>
                <a:latin typeface="Times New Roman" panose="02020603050405020304" pitchFamily="18" charset="0"/>
                <a:cs typeface="Times New Roman" panose="02020603050405020304" pitchFamily="18" charset="0"/>
              </a:rPr>
              <a:t> </a:t>
            </a:r>
            <a:r>
              <a:rPr lang="ru-RU" sz="1400" b="1" dirty="0" smtClean="0">
                <a:solidFill>
                  <a:srgbClr val="FFC000"/>
                </a:solidFill>
                <a:effectLst/>
                <a:latin typeface="Times New Roman" panose="02020603050405020304" pitchFamily="18" charset="0"/>
                <a:cs typeface="Times New Roman" panose="02020603050405020304" pitchFamily="18" charset="0"/>
              </a:rPr>
              <a:t>                                                         «ПУШКИНСКАЯ КАРТА»</a:t>
            </a:r>
            <a:br>
              <a:rPr lang="ru-RU" sz="1400" b="1" dirty="0" smtClean="0">
                <a:solidFill>
                  <a:srgbClr val="FFC000"/>
                </a:solidFill>
                <a:effectLst/>
                <a:latin typeface="Times New Roman" panose="02020603050405020304" pitchFamily="18" charset="0"/>
                <a:cs typeface="Times New Roman" panose="02020603050405020304" pitchFamily="18" charset="0"/>
              </a:rPr>
            </a:br>
            <a:r>
              <a:rPr lang="ru-RU" sz="1400" b="1" dirty="0" smtClean="0">
                <a:effectLst/>
                <a:latin typeface="Times New Roman" panose="02020603050405020304" pitchFamily="18" charset="0"/>
                <a:cs typeface="Times New Roman" panose="02020603050405020304" pitchFamily="18" charset="0"/>
              </a:rPr>
              <a:t>1</a:t>
            </a:r>
            <a:r>
              <a:rPr lang="ru-RU" sz="1400" b="1" dirty="0">
                <a:effectLst/>
                <a:latin typeface="Times New Roman" panose="02020603050405020304" pitchFamily="18" charset="0"/>
                <a:cs typeface="Times New Roman" panose="02020603050405020304" pitchFamily="18" charset="0"/>
              </a:rPr>
              <a:t>. Размещение информации о программе "Пушкинская карта" и актуальных мероприятиях программы на официальных сайтах региональных и муниципальных органов исполнительной власти в сфере культуры, образования, молодежной политики и пр., учреждений </a:t>
            </a:r>
            <a:r>
              <a:rPr lang="ru-RU" sz="1400" b="1" dirty="0" smtClean="0">
                <a:effectLst/>
                <a:latin typeface="Times New Roman" panose="02020603050405020304" pitchFamily="18" charset="0"/>
                <a:cs typeface="Times New Roman" panose="02020603050405020304" pitchFamily="18" charset="0"/>
              </a:rPr>
              <a:t>культуры</a:t>
            </a:r>
            <a:r>
              <a:rPr lang="ru-RU" sz="1400" b="1" dirty="0">
                <a:effectLst/>
                <a:latin typeface="Times New Roman" panose="02020603050405020304" pitchFamily="18" charset="0"/>
                <a:cs typeface="Times New Roman" panose="02020603050405020304" pitchFamily="18" charset="0"/>
              </a:rPr>
              <a:t>, образовательных организаций (школ, СПО, ВУЗов), в том числе сводных муниципальных / региональных афиш и сводной афиши по мероприятиям в РФ (https://www.culture.ru/afisha/russia/pushkinskaya-karta)</a:t>
            </a:r>
            <a:br>
              <a:rPr lang="ru-RU" sz="1400" b="1" dirty="0">
                <a:effectLst/>
                <a:latin typeface="Times New Roman" panose="02020603050405020304" pitchFamily="18" charset="0"/>
                <a:cs typeface="Times New Roman" panose="02020603050405020304" pitchFamily="18" charset="0"/>
              </a:rPr>
            </a:br>
            <a:r>
              <a:rPr lang="ru-RU" sz="1400" b="1" dirty="0">
                <a:effectLst/>
                <a:latin typeface="Times New Roman" panose="02020603050405020304" pitchFamily="18" charset="0"/>
                <a:cs typeface="Times New Roman" panose="02020603050405020304" pitchFamily="18" charset="0"/>
              </a:rPr>
              <a:t>2. Размещение информации о программе "Пушкинская карта"  и актуальных мероприятиях программы в социальных сетях и официальных каналах региональных и муниципальных органов исполнительной власти в сфере культуры, образования, молодежной политики и пр., учреждений </a:t>
            </a:r>
            <a:r>
              <a:rPr lang="ru-RU" sz="1400" b="1" dirty="0" smtClean="0">
                <a:effectLst/>
                <a:latin typeface="Times New Roman" panose="02020603050405020304" pitchFamily="18" charset="0"/>
                <a:cs typeface="Times New Roman" panose="02020603050405020304" pitchFamily="18" charset="0"/>
              </a:rPr>
              <a:t>культуры</a:t>
            </a:r>
            <a:r>
              <a:rPr lang="ru-RU" sz="1400" b="1" dirty="0">
                <a:effectLst/>
                <a:latin typeface="Times New Roman" panose="02020603050405020304" pitchFamily="18" charset="0"/>
                <a:cs typeface="Times New Roman" panose="02020603050405020304" pitchFamily="18" charset="0"/>
              </a:rPr>
              <a:t>, образовательных организаций (школ, организаций </a:t>
            </a:r>
            <a:r>
              <a:rPr lang="ru-RU" sz="1400" b="1" dirty="0" err="1">
                <a:effectLst/>
                <a:latin typeface="Times New Roman" panose="02020603050405020304" pitchFamily="18" charset="0"/>
                <a:cs typeface="Times New Roman" panose="02020603050405020304" pitchFamily="18" charset="0"/>
              </a:rPr>
              <a:t>ССУЗов</a:t>
            </a:r>
            <a:r>
              <a:rPr lang="ru-RU" sz="1400" b="1" dirty="0">
                <a:effectLst/>
                <a:latin typeface="Times New Roman" panose="02020603050405020304" pitchFamily="18" charset="0"/>
                <a:cs typeface="Times New Roman" panose="02020603050405020304" pitchFamily="18" charset="0"/>
              </a:rPr>
              <a:t>, ВУЗов),  в том числе сводных муниципальных / региональных афиш и сводной афиши по мероприятиям в РФ (https://www.culture.ru/afisha/russia/pushkinskaya-karta)</a:t>
            </a:r>
            <a:br>
              <a:rPr lang="ru-RU" sz="1400" b="1" dirty="0">
                <a:effectLst/>
                <a:latin typeface="Times New Roman" panose="02020603050405020304" pitchFamily="18" charset="0"/>
                <a:cs typeface="Times New Roman" panose="02020603050405020304" pitchFamily="18" charset="0"/>
              </a:rPr>
            </a:br>
            <a:r>
              <a:rPr lang="ru-RU" sz="1400" b="1" dirty="0">
                <a:effectLst/>
                <a:latin typeface="Times New Roman" panose="02020603050405020304" pitchFamily="18" charset="0"/>
                <a:cs typeface="Times New Roman" panose="02020603050405020304" pitchFamily="18" charset="0"/>
              </a:rPr>
              <a:t>3. Создание тематических региональных / муниципальных телеграмм-каналов, посвященных "Пушкинской карте" (реклама предстоящих событий, описание мероприятий, ответы на вопросы о порядке получения и использования "Пушкинской карты" и пр.)</a:t>
            </a:r>
            <a:br>
              <a:rPr lang="ru-RU" sz="1400" b="1" dirty="0">
                <a:effectLst/>
                <a:latin typeface="Times New Roman" panose="02020603050405020304" pitchFamily="18" charset="0"/>
                <a:cs typeface="Times New Roman" panose="02020603050405020304" pitchFamily="18" charset="0"/>
              </a:rPr>
            </a:br>
            <a:r>
              <a:rPr lang="ru-RU" sz="1400" b="1" dirty="0">
                <a:effectLst/>
                <a:latin typeface="Times New Roman" panose="02020603050405020304" pitchFamily="18" charset="0"/>
                <a:cs typeface="Times New Roman" panose="02020603050405020304" pitchFamily="18" charset="0"/>
              </a:rPr>
              <a:t>4. Адресная e-</a:t>
            </a:r>
            <a:r>
              <a:rPr lang="ru-RU" sz="1400" b="1" dirty="0" err="1">
                <a:effectLst/>
                <a:latin typeface="Times New Roman" panose="02020603050405020304" pitchFamily="18" charset="0"/>
                <a:cs typeface="Times New Roman" panose="02020603050405020304" pitchFamily="18" charset="0"/>
              </a:rPr>
              <a:t>mail</a:t>
            </a:r>
            <a:r>
              <a:rPr lang="ru-RU" sz="1400" b="1" dirty="0">
                <a:effectLst/>
                <a:latin typeface="Times New Roman" panose="02020603050405020304" pitchFamily="18" charset="0"/>
                <a:cs typeface="Times New Roman" panose="02020603050405020304" pitchFamily="18" charset="0"/>
              </a:rPr>
              <a:t> рассылка по учебным заведениям (школы, ССУЗы, ВУЗы);</a:t>
            </a:r>
            <a:br>
              <a:rPr lang="ru-RU" sz="1400" b="1" dirty="0">
                <a:effectLst/>
                <a:latin typeface="Times New Roman" panose="02020603050405020304" pitchFamily="18" charset="0"/>
                <a:cs typeface="Times New Roman" panose="02020603050405020304" pitchFamily="18" charset="0"/>
              </a:rPr>
            </a:br>
            <a:r>
              <a:rPr lang="ru-RU" sz="1400" b="1" dirty="0">
                <a:effectLst/>
                <a:latin typeface="Times New Roman" panose="02020603050405020304" pitchFamily="18" charset="0"/>
                <a:cs typeface="Times New Roman" panose="02020603050405020304" pitchFamily="18" charset="0"/>
              </a:rPr>
              <a:t>5. Наружная реклама:</a:t>
            </a:r>
            <a:br>
              <a:rPr lang="ru-RU" sz="1400" b="1" dirty="0">
                <a:effectLst/>
                <a:latin typeface="Times New Roman" panose="02020603050405020304" pitchFamily="18" charset="0"/>
                <a:cs typeface="Times New Roman" panose="02020603050405020304" pitchFamily="18" charset="0"/>
              </a:rPr>
            </a:br>
            <a:r>
              <a:rPr lang="ru-RU" sz="1400" b="1" dirty="0">
                <a:effectLst/>
                <a:latin typeface="Times New Roman" panose="02020603050405020304" pitchFamily="18" charset="0"/>
                <a:cs typeface="Times New Roman" panose="02020603050405020304" pitchFamily="18" charset="0"/>
              </a:rPr>
              <a:t>- </a:t>
            </a:r>
            <a:r>
              <a:rPr lang="ru-RU" sz="1400" b="1" dirty="0" err="1">
                <a:effectLst/>
                <a:latin typeface="Times New Roman" panose="02020603050405020304" pitchFamily="18" charset="0"/>
                <a:cs typeface="Times New Roman" panose="02020603050405020304" pitchFamily="18" charset="0"/>
              </a:rPr>
              <a:t>билборды</a:t>
            </a:r>
            <a:r>
              <a:rPr lang="ru-RU" sz="1400" b="1" dirty="0">
                <a:effectLst/>
                <a:latin typeface="Times New Roman" panose="02020603050405020304" pitchFamily="18" charset="0"/>
                <a:cs typeface="Times New Roman" panose="02020603050405020304" pitchFamily="18" charset="0"/>
              </a:rPr>
              <a:t> и </a:t>
            </a:r>
            <a:r>
              <a:rPr lang="ru-RU" sz="1400" b="1" dirty="0" err="1">
                <a:effectLst/>
                <a:latin typeface="Times New Roman" panose="02020603050405020304" pitchFamily="18" charset="0"/>
                <a:cs typeface="Times New Roman" panose="02020603050405020304" pitchFamily="18" charset="0"/>
              </a:rPr>
              <a:t>ситилайты</a:t>
            </a:r>
            <a:r>
              <a:rPr lang="ru-RU" sz="1400" b="1" dirty="0">
                <a:effectLst/>
                <a:latin typeface="Times New Roman" panose="02020603050405020304" pitchFamily="18" charset="0"/>
                <a:cs typeface="Times New Roman" panose="02020603050405020304" pitchFamily="18" charset="0"/>
              </a:rPr>
              <a:t> (вблизи учебных заведений, на остановках общественного транспорта, в торговых центрах, местах скопления молодежи);</a:t>
            </a:r>
            <a:br>
              <a:rPr lang="ru-RU" sz="1400" b="1" dirty="0">
                <a:effectLst/>
                <a:latin typeface="Times New Roman" panose="02020603050405020304" pitchFamily="18" charset="0"/>
                <a:cs typeface="Times New Roman" panose="02020603050405020304" pitchFamily="18" charset="0"/>
              </a:rPr>
            </a:br>
            <a:r>
              <a:rPr lang="ru-RU" sz="1400" b="1" dirty="0">
                <a:effectLst/>
                <a:latin typeface="Times New Roman" panose="02020603050405020304" pitchFamily="18" charset="0"/>
                <a:cs typeface="Times New Roman" panose="02020603050405020304" pitchFamily="18" charset="0"/>
              </a:rPr>
              <a:t>- реклама в транспорте (метро, автобусы, трамваи, электрички, билетные терминалы);</a:t>
            </a:r>
            <a:br>
              <a:rPr lang="ru-RU" sz="1400" b="1" dirty="0">
                <a:effectLst/>
                <a:latin typeface="Times New Roman" panose="02020603050405020304" pitchFamily="18" charset="0"/>
                <a:cs typeface="Times New Roman" panose="02020603050405020304" pitchFamily="18" charset="0"/>
              </a:rPr>
            </a:br>
            <a:r>
              <a:rPr lang="ru-RU" sz="1400" b="1" dirty="0">
                <a:effectLst/>
                <a:latin typeface="Times New Roman" panose="02020603050405020304" pitchFamily="18" charset="0"/>
                <a:cs typeface="Times New Roman" panose="02020603050405020304" pitchFamily="18" charset="0"/>
              </a:rPr>
              <a:t>- уличные баннеры и растяжки (на фасадах учреждений культуры, на центральных улицах) и пр.</a:t>
            </a:r>
            <a:br>
              <a:rPr lang="ru-RU" sz="1400" b="1" dirty="0">
                <a:effectLst/>
                <a:latin typeface="Times New Roman" panose="02020603050405020304" pitchFamily="18" charset="0"/>
                <a:cs typeface="Times New Roman" panose="02020603050405020304" pitchFamily="18" charset="0"/>
              </a:rPr>
            </a:b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6768751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7240" y="332656"/>
            <a:ext cx="7543800" cy="6264696"/>
          </a:xfrm>
        </p:spPr>
        <p:txBody>
          <a:bodyPr/>
          <a:lstStyle/>
          <a:p>
            <a:r>
              <a:rPr lang="ru-RU" sz="1400" b="1" dirty="0">
                <a:effectLst/>
                <a:latin typeface="Times New Roman" panose="02020603050405020304" pitchFamily="18" charset="0"/>
                <a:cs typeface="Times New Roman" panose="02020603050405020304" pitchFamily="18" charset="0"/>
              </a:rPr>
              <a:t>6. Раздача информационных </a:t>
            </a:r>
            <a:r>
              <a:rPr lang="ru-RU" sz="1400" b="1" dirty="0" err="1">
                <a:effectLst/>
                <a:latin typeface="Times New Roman" panose="02020603050405020304" pitchFamily="18" charset="0"/>
                <a:cs typeface="Times New Roman" panose="02020603050405020304" pitchFamily="18" charset="0"/>
              </a:rPr>
              <a:t>флаеров</a:t>
            </a:r>
            <a:r>
              <a:rPr lang="ru-RU" sz="1400" b="1" dirty="0">
                <a:effectLst/>
                <a:latin typeface="Times New Roman" panose="02020603050405020304" pitchFamily="18" charset="0"/>
                <a:cs typeface="Times New Roman" panose="02020603050405020304" pitchFamily="18" charset="0"/>
              </a:rPr>
              <a:t>:</a:t>
            </a:r>
            <a:br>
              <a:rPr lang="ru-RU" sz="1400" b="1" dirty="0">
                <a:effectLst/>
                <a:latin typeface="Times New Roman" panose="02020603050405020304" pitchFamily="18" charset="0"/>
                <a:cs typeface="Times New Roman" panose="02020603050405020304" pitchFamily="18" charset="0"/>
              </a:rPr>
            </a:br>
            <a:r>
              <a:rPr lang="ru-RU" sz="1400" b="1" dirty="0">
                <a:effectLst/>
                <a:latin typeface="Times New Roman" panose="02020603050405020304" pitchFamily="18" charset="0"/>
                <a:cs typeface="Times New Roman" panose="02020603050405020304" pitchFamily="18" charset="0"/>
              </a:rPr>
              <a:t>- возле школ, организаций </a:t>
            </a:r>
            <a:r>
              <a:rPr lang="ru-RU" sz="1400" b="1" dirty="0" err="1">
                <a:effectLst/>
                <a:latin typeface="Times New Roman" panose="02020603050405020304" pitchFamily="18" charset="0"/>
                <a:cs typeface="Times New Roman" panose="02020603050405020304" pitchFamily="18" charset="0"/>
              </a:rPr>
              <a:t>ССУЗов</a:t>
            </a:r>
            <a:r>
              <a:rPr lang="ru-RU" sz="1400" b="1" dirty="0">
                <a:effectLst/>
                <a:latin typeface="Times New Roman" panose="02020603050405020304" pitchFamily="18" charset="0"/>
                <a:cs typeface="Times New Roman" panose="02020603050405020304" pitchFamily="18" charset="0"/>
              </a:rPr>
              <a:t> и ВУЗов;</a:t>
            </a:r>
            <a:br>
              <a:rPr lang="ru-RU" sz="1400" b="1" dirty="0">
                <a:effectLst/>
                <a:latin typeface="Times New Roman" panose="02020603050405020304" pitchFamily="18" charset="0"/>
                <a:cs typeface="Times New Roman" panose="02020603050405020304" pitchFamily="18" charset="0"/>
              </a:rPr>
            </a:br>
            <a:r>
              <a:rPr lang="ru-RU" sz="1400" b="1" dirty="0">
                <a:effectLst/>
                <a:latin typeface="Times New Roman" panose="02020603050405020304" pitchFamily="18" charset="0"/>
                <a:cs typeface="Times New Roman" panose="02020603050405020304" pitchFamily="18" charset="0"/>
              </a:rPr>
              <a:t>- на мероприятиях для молодежи;</a:t>
            </a:r>
            <a:br>
              <a:rPr lang="ru-RU" sz="1400" b="1" dirty="0">
                <a:effectLst/>
                <a:latin typeface="Times New Roman" panose="02020603050405020304" pitchFamily="18" charset="0"/>
                <a:cs typeface="Times New Roman" panose="02020603050405020304" pitchFamily="18" charset="0"/>
              </a:rPr>
            </a:br>
            <a:r>
              <a:rPr lang="ru-RU" sz="1400" b="1" dirty="0">
                <a:effectLst/>
                <a:latin typeface="Times New Roman" panose="02020603050405020304" pitchFamily="18" charset="0"/>
                <a:cs typeface="Times New Roman" panose="02020603050405020304" pitchFamily="18" charset="0"/>
              </a:rPr>
              <a:t>- в общежитиях организаций </a:t>
            </a:r>
            <a:r>
              <a:rPr lang="ru-RU" sz="1400" b="1" dirty="0" err="1">
                <a:effectLst/>
                <a:latin typeface="Times New Roman" panose="02020603050405020304" pitchFamily="18" charset="0"/>
                <a:cs typeface="Times New Roman" panose="02020603050405020304" pitchFamily="18" charset="0"/>
              </a:rPr>
              <a:t>ССУЗов</a:t>
            </a:r>
            <a:r>
              <a:rPr lang="ru-RU" sz="1400" b="1" dirty="0">
                <a:effectLst/>
                <a:latin typeface="Times New Roman" panose="02020603050405020304" pitchFamily="18" charset="0"/>
                <a:cs typeface="Times New Roman" panose="02020603050405020304" pitchFamily="18" charset="0"/>
              </a:rPr>
              <a:t> и ВУЗов;</a:t>
            </a:r>
            <a:br>
              <a:rPr lang="ru-RU" sz="1400" b="1" dirty="0">
                <a:effectLst/>
                <a:latin typeface="Times New Roman" panose="02020603050405020304" pitchFamily="18" charset="0"/>
                <a:cs typeface="Times New Roman" panose="02020603050405020304" pitchFamily="18" charset="0"/>
              </a:rPr>
            </a:br>
            <a:r>
              <a:rPr lang="ru-RU" sz="1400" b="1" dirty="0">
                <a:effectLst/>
                <a:latin typeface="Times New Roman" panose="02020603050405020304" pitchFamily="18" charset="0"/>
                <a:cs typeface="Times New Roman" panose="02020603050405020304" pitchFamily="18" charset="0"/>
              </a:rPr>
              <a:t>- в местах скопления молодежи (торговые центры, </a:t>
            </a:r>
            <a:r>
              <a:rPr lang="ru-RU" sz="1400" b="1" dirty="0" err="1">
                <a:effectLst/>
                <a:latin typeface="Times New Roman" panose="02020603050405020304" pitchFamily="18" charset="0"/>
                <a:cs typeface="Times New Roman" panose="02020603050405020304" pitchFamily="18" charset="0"/>
              </a:rPr>
              <a:t>кафейни</a:t>
            </a:r>
            <a:r>
              <a:rPr lang="ru-RU" sz="1400" b="1" dirty="0">
                <a:effectLst/>
                <a:latin typeface="Times New Roman" panose="02020603050405020304" pitchFamily="18" charset="0"/>
                <a:cs typeface="Times New Roman" panose="02020603050405020304" pitchFamily="18" charset="0"/>
              </a:rPr>
              <a:t>, </a:t>
            </a:r>
            <a:r>
              <a:rPr lang="ru-RU" sz="1400" b="1" dirty="0" err="1">
                <a:effectLst/>
                <a:latin typeface="Times New Roman" panose="02020603050405020304" pitchFamily="18" charset="0"/>
                <a:cs typeface="Times New Roman" panose="02020603050405020304" pitchFamily="18" charset="0"/>
              </a:rPr>
              <a:t>антикафе</a:t>
            </a:r>
            <a:r>
              <a:rPr lang="ru-RU" sz="1400" b="1" dirty="0">
                <a:effectLst/>
                <a:latin typeface="Times New Roman" panose="02020603050405020304" pitchFamily="18" charset="0"/>
                <a:cs typeface="Times New Roman" panose="02020603050405020304" pitchFamily="18" charset="0"/>
              </a:rPr>
              <a:t> и пр.)</a:t>
            </a:r>
            <a:br>
              <a:rPr lang="ru-RU" sz="1400" b="1" dirty="0">
                <a:effectLst/>
                <a:latin typeface="Times New Roman" panose="02020603050405020304" pitchFamily="18" charset="0"/>
                <a:cs typeface="Times New Roman" panose="02020603050405020304" pitchFamily="18" charset="0"/>
              </a:rPr>
            </a:br>
            <a:r>
              <a:rPr lang="ru-RU" sz="1400" b="1" dirty="0">
                <a:effectLst/>
                <a:latin typeface="Times New Roman" panose="02020603050405020304" pitchFamily="18" charset="0"/>
                <a:cs typeface="Times New Roman" panose="02020603050405020304" pitchFamily="18" charset="0"/>
              </a:rPr>
              <a:t>7. Аудиореклама в местах скопления молодежи (торговые центры, кинотеатры, театры и пр.);</a:t>
            </a:r>
            <a:br>
              <a:rPr lang="ru-RU" sz="1400" b="1" dirty="0">
                <a:effectLst/>
                <a:latin typeface="Times New Roman" panose="02020603050405020304" pitchFamily="18" charset="0"/>
                <a:cs typeface="Times New Roman" panose="02020603050405020304" pitchFamily="18" charset="0"/>
              </a:rPr>
            </a:br>
            <a:r>
              <a:rPr lang="ru-RU" sz="1400" b="1" dirty="0">
                <a:effectLst/>
                <a:latin typeface="Times New Roman" panose="02020603050405020304" pitchFamily="18" charset="0"/>
                <a:cs typeface="Times New Roman" panose="02020603050405020304" pitchFamily="18" charset="0"/>
              </a:rPr>
              <a:t>8. Реклама на местных телеканалах, радиостанциях и в средствах массовой информации</a:t>
            </a:r>
            <a:br>
              <a:rPr lang="ru-RU" sz="1400" b="1" dirty="0">
                <a:effectLst/>
                <a:latin typeface="Times New Roman" panose="02020603050405020304" pitchFamily="18" charset="0"/>
                <a:cs typeface="Times New Roman" panose="02020603050405020304" pitchFamily="18" charset="0"/>
              </a:rPr>
            </a:br>
            <a:r>
              <a:rPr lang="ru-RU" sz="1400" b="1" dirty="0">
                <a:effectLst/>
                <a:latin typeface="Times New Roman" panose="02020603050405020304" pitchFamily="18" charset="0"/>
                <a:cs typeface="Times New Roman" panose="02020603050405020304" pitchFamily="18" charset="0"/>
              </a:rPr>
              <a:t>9. Сотрудничество с популярными молодежными </a:t>
            </a:r>
            <a:r>
              <a:rPr lang="ru-RU" sz="1400" b="1" dirty="0" err="1">
                <a:effectLst/>
                <a:latin typeface="Times New Roman" panose="02020603050405020304" pitchFamily="18" charset="0"/>
                <a:cs typeface="Times New Roman" panose="02020603050405020304" pitchFamily="18" charset="0"/>
              </a:rPr>
              <a:t>блогерами</a:t>
            </a:r>
            <a:r>
              <a:rPr lang="ru-RU" sz="1400" b="1" dirty="0">
                <a:effectLst/>
                <a:latin typeface="Times New Roman" panose="02020603050405020304" pitchFamily="18" charset="0"/>
                <a:cs typeface="Times New Roman" panose="02020603050405020304" pitchFamily="18" charset="0"/>
              </a:rPr>
              <a:t> в целях популяризации программы "Пушкинская карта"</a:t>
            </a:r>
            <a:br>
              <a:rPr lang="ru-RU" sz="1400" b="1" dirty="0">
                <a:effectLst/>
                <a:latin typeface="Times New Roman" panose="02020603050405020304" pitchFamily="18" charset="0"/>
                <a:cs typeface="Times New Roman" panose="02020603050405020304" pitchFamily="18" charset="0"/>
              </a:rPr>
            </a:br>
            <a:r>
              <a:rPr lang="ru-RU" sz="1400" b="1" dirty="0">
                <a:effectLst/>
                <a:latin typeface="Times New Roman" panose="02020603050405020304" pitchFamily="18" charset="0"/>
                <a:cs typeface="Times New Roman" panose="02020603050405020304" pitchFamily="18" charset="0"/>
              </a:rPr>
              <a:t>10. Использование в социальных сетях </a:t>
            </a:r>
            <a:r>
              <a:rPr lang="ru-RU" sz="1400" b="1" dirty="0" err="1">
                <a:effectLst/>
                <a:latin typeface="Times New Roman" panose="02020603050405020304" pitchFamily="18" charset="0"/>
                <a:cs typeface="Times New Roman" panose="02020603050405020304" pitchFamily="18" charset="0"/>
              </a:rPr>
              <a:t>хештегов</a:t>
            </a:r>
            <a:r>
              <a:rPr lang="ru-RU" sz="1400" b="1" dirty="0">
                <a:effectLst/>
                <a:latin typeface="Times New Roman" panose="02020603050405020304" pitchFamily="18" charset="0"/>
                <a:cs typeface="Times New Roman" panose="02020603050405020304" pitchFamily="18" charset="0"/>
              </a:rPr>
              <a:t> привязанных к программе (например, #</a:t>
            </a:r>
            <a:r>
              <a:rPr lang="ru-RU" sz="1400" b="1" dirty="0" err="1">
                <a:effectLst/>
                <a:latin typeface="Times New Roman" panose="02020603050405020304" pitchFamily="18" charset="0"/>
                <a:cs typeface="Times New Roman" panose="02020603050405020304" pitchFamily="18" charset="0"/>
              </a:rPr>
              <a:t>ПушкинскаяКарта</a:t>
            </a:r>
            <a:r>
              <a:rPr lang="ru-RU" sz="1400" b="1" dirty="0" smtClean="0">
                <a:effectLst/>
                <a:latin typeface="Times New Roman" panose="02020603050405020304" pitchFamily="18" charset="0"/>
                <a:cs typeface="Times New Roman" panose="02020603050405020304" pitchFamily="18" charset="0"/>
              </a:rPr>
              <a:t>)</a:t>
            </a:r>
            <a:br>
              <a:rPr lang="ru-RU" sz="1400" b="1" dirty="0" smtClean="0">
                <a:effectLst/>
                <a:latin typeface="Times New Roman" panose="02020603050405020304" pitchFamily="18" charset="0"/>
                <a:cs typeface="Times New Roman" panose="02020603050405020304" pitchFamily="18" charset="0"/>
              </a:rPr>
            </a:br>
            <a:r>
              <a:rPr lang="ru-RU" sz="5400" b="1" dirty="0">
                <a:effectLst/>
                <a:latin typeface="Times New Roman" panose="02020603050405020304" pitchFamily="18" charset="0"/>
                <a:cs typeface="Times New Roman" panose="02020603050405020304" pitchFamily="18" charset="0"/>
              </a:rPr>
              <a:t/>
            </a:r>
            <a:br>
              <a:rPr lang="ru-RU" sz="5400" b="1" dirty="0">
                <a:effectLst/>
                <a:latin typeface="Times New Roman" panose="02020603050405020304" pitchFamily="18" charset="0"/>
                <a:cs typeface="Times New Roman" panose="02020603050405020304" pitchFamily="18" charset="0"/>
              </a:rPr>
            </a:br>
            <a:r>
              <a:rPr lang="ru-RU" sz="1400" b="1" dirty="0" smtClean="0">
                <a:solidFill>
                  <a:srgbClr val="FFC000"/>
                </a:solidFill>
                <a:effectLst/>
                <a:latin typeface="Times New Roman" panose="02020603050405020304" pitchFamily="18" charset="0"/>
                <a:cs typeface="Times New Roman" panose="02020603050405020304" pitchFamily="18" charset="0"/>
              </a:rPr>
              <a:t>Примеры </a:t>
            </a:r>
            <a:r>
              <a:rPr lang="ru-RU" sz="1400" b="1" dirty="0">
                <a:solidFill>
                  <a:srgbClr val="FFC000"/>
                </a:solidFill>
                <a:effectLst/>
                <a:latin typeface="Times New Roman" panose="02020603050405020304" pitchFamily="18" charset="0"/>
                <a:cs typeface="Times New Roman" panose="02020603050405020304" pitchFamily="18" charset="0"/>
              </a:rPr>
              <a:t>от регионов: </a:t>
            </a:r>
            <a:r>
              <a:rPr lang="ru-RU" sz="1400" b="1" dirty="0">
                <a:effectLst/>
                <a:latin typeface="Times New Roman" panose="02020603050405020304" pitchFamily="18" charset="0"/>
                <a:cs typeface="Times New Roman" panose="02020603050405020304" pitchFamily="18" charset="0"/>
              </a:rPr>
              <a:t/>
            </a:r>
            <a:br>
              <a:rPr lang="ru-RU" sz="1400" b="1" dirty="0">
                <a:effectLst/>
                <a:latin typeface="Times New Roman" panose="02020603050405020304" pitchFamily="18" charset="0"/>
                <a:cs typeface="Times New Roman" panose="02020603050405020304" pitchFamily="18" charset="0"/>
              </a:rPr>
            </a:br>
            <a:r>
              <a:rPr lang="ru-RU" sz="1400" b="1" dirty="0">
                <a:effectLst/>
                <a:latin typeface="Times New Roman" panose="02020603050405020304" pitchFamily="18" charset="0"/>
                <a:cs typeface="Times New Roman" panose="02020603050405020304" pitchFamily="18" charset="0"/>
              </a:rPr>
              <a:t>Ролик на местном </a:t>
            </a:r>
            <a:r>
              <a:rPr lang="ru-RU" sz="1400" b="1" dirty="0" smtClean="0">
                <a:effectLst/>
                <a:latin typeface="Times New Roman" panose="02020603050405020304" pitchFamily="18" charset="0"/>
                <a:cs typeface="Times New Roman" panose="02020603050405020304" pitchFamily="18" charset="0"/>
              </a:rPr>
              <a:t>телевидении </a:t>
            </a:r>
            <a:r>
              <a:rPr lang="ru-RU" sz="1400" b="1" dirty="0">
                <a:effectLst/>
                <a:latin typeface="Times New Roman" panose="02020603050405020304" pitchFamily="18" charset="0"/>
                <a:cs typeface="Times New Roman" panose="02020603050405020304" pitchFamily="18" charset="0"/>
              </a:rPr>
              <a:t>"Что можно посетить в музее по "Пушкинской карте" (Республика Карелия)</a:t>
            </a:r>
            <a:br>
              <a:rPr lang="ru-RU" sz="1400" b="1" dirty="0">
                <a:effectLst/>
                <a:latin typeface="Times New Roman" panose="02020603050405020304" pitchFamily="18" charset="0"/>
                <a:cs typeface="Times New Roman" panose="02020603050405020304" pitchFamily="18" charset="0"/>
              </a:rPr>
            </a:br>
            <a:r>
              <a:rPr lang="ru-RU" sz="1400" b="1" dirty="0">
                <a:effectLst/>
                <a:latin typeface="Times New Roman" panose="02020603050405020304" pitchFamily="18" charset="0"/>
                <a:cs typeface="Times New Roman" panose="02020603050405020304" pitchFamily="18" charset="0"/>
              </a:rPr>
              <a:t>Проведение ряда интервью в эфире республиканских и городских теле- и радиоканалов с представителями учреждений культуры о мероприятиях по "Пушкинской карте" (Республика Хакасия)</a:t>
            </a:r>
            <a:br>
              <a:rPr lang="ru-RU" sz="1400" b="1" dirty="0">
                <a:effectLst/>
                <a:latin typeface="Times New Roman" panose="02020603050405020304" pitchFamily="18" charset="0"/>
                <a:cs typeface="Times New Roman" panose="02020603050405020304" pitchFamily="18" charset="0"/>
              </a:rPr>
            </a:br>
            <a:r>
              <a:rPr lang="ru-RU" sz="1400" b="1" dirty="0">
                <a:effectLst/>
                <a:latin typeface="Times New Roman" panose="02020603050405020304" pitchFamily="18" charset="0"/>
                <a:cs typeface="Times New Roman" panose="02020603050405020304" pitchFamily="18" charset="0"/>
              </a:rPr>
              <a:t>Группа ВК, посвященная "Пушкинской карте" (Нижегородская область, https://vk.com/pushcardno)</a:t>
            </a:r>
            <a:br>
              <a:rPr lang="ru-RU" sz="1400" b="1" dirty="0">
                <a:effectLst/>
                <a:latin typeface="Times New Roman" panose="02020603050405020304" pitchFamily="18" charset="0"/>
                <a:cs typeface="Times New Roman" panose="02020603050405020304" pitchFamily="18" charset="0"/>
              </a:rPr>
            </a:br>
            <a:r>
              <a:rPr lang="ru-RU" sz="1400" b="1" dirty="0">
                <a:effectLst/>
                <a:latin typeface="Times New Roman" panose="02020603050405020304" pitchFamily="18" charset="0"/>
                <a:cs typeface="Times New Roman" panose="02020603050405020304" pitchFamily="18" charset="0"/>
              </a:rPr>
              <a:t>Организация консультационных точек ("</a:t>
            </a:r>
            <a:r>
              <a:rPr lang="ru-RU" sz="1400" b="1" dirty="0" err="1">
                <a:effectLst/>
                <a:latin typeface="Times New Roman" panose="02020603050405020304" pitchFamily="18" charset="0"/>
                <a:cs typeface="Times New Roman" panose="02020603050405020304" pitchFamily="18" charset="0"/>
              </a:rPr>
              <a:t>инфопунктов</a:t>
            </a:r>
            <a:r>
              <a:rPr lang="ru-RU" sz="1400" b="1" dirty="0">
                <a:effectLst/>
                <a:latin typeface="Times New Roman" panose="02020603050405020304" pitchFamily="18" charset="0"/>
                <a:cs typeface="Times New Roman" panose="02020603050405020304" pitchFamily="18" charset="0"/>
              </a:rPr>
              <a:t>") на мероприятиях уличного фестиваля "Новгородское лето" (Новгородская область)</a:t>
            </a:r>
            <a:r>
              <a:rPr lang="ru-RU" dirty="0">
                <a:effectLst/>
              </a:rPr>
              <a:t/>
            </a:r>
            <a:br>
              <a:rPr lang="ru-RU" dirty="0">
                <a:effectLst/>
              </a:rPr>
            </a:br>
            <a:endParaRPr lang="ru-RU" dirty="0"/>
          </a:p>
        </p:txBody>
      </p:sp>
    </p:spTree>
    <p:extLst>
      <p:ext uri="{BB962C8B-B14F-4D97-AF65-F5344CB8AC3E}">
        <p14:creationId xmlns:p14="http://schemas.microsoft.com/office/powerpoint/2010/main" val="60601020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692696"/>
            <a:ext cx="7543800" cy="5616624"/>
          </a:xfrm>
        </p:spPr>
        <p:txBody>
          <a:bodyPr/>
          <a:lstStyle/>
          <a:p>
            <a:r>
              <a:rPr lang="ru-RU" sz="2400" b="1" dirty="0" smtClean="0">
                <a:effectLst/>
                <a:latin typeface="Times New Roman" panose="02020603050405020304" pitchFamily="18" charset="0"/>
                <a:cs typeface="Times New Roman" panose="02020603050405020304" pitchFamily="18" charset="0"/>
              </a:rPr>
              <a:t>          </a:t>
            </a:r>
            <a:r>
              <a:rPr lang="ru-RU" sz="2400" b="1" dirty="0" smtClean="0">
                <a:solidFill>
                  <a:srgbClr val="FFC000"/>
                </a:solidFill>
                <a:effectLst/>
                <a:latin typeface="Times New Roman" panose="02020603050405020304" pitchFamily="18" charset="0"/>
                <a:cs typeface="Times New Roman" panose="02020603050405020304" pitchFamily="18" charset="0"/>
              </a:rPr>
              <a:t>МЕТОДЫ ПООЩРЕНИЯ ГРАЖДАН -   </a:t>
            </a:r>
            <a:br>
              <a:rPr lang="ru-RU" sz="2400" b="1" dirty="0" smtClean="0">
                <a:solidFill>
                  <a:srgbClr val="FFC000"/>
                </a:solidFill>
                <a:effectLst/>
                <a:latin typeface="Times New Roman" panose="02020603050405020304" pitchFamily="18" charset="0"/>
                <a:cs typeface="Times New Roman" panose="02020603050405020304" pitchFamily="18" charset="0"/>
              </a:rPr>
            </a:br>
            <a:r>
              <a:rPr lang="ru-RU" sz="2400" b="1" dirty="0">
                <a:solidFill>
                  <a:srgbClr val="FFC000"/>
                </a:solidFill>
                <a:effectLst/>
                <a:latin typeface="Times New Roman" panose="02020603050405020304" pitchFamily="18" charset="0"/>
                <a:cs typeface="Times New Roman" panose="02020603050405020304" pitchFamily="18" charset="0"/>
              </a:rPr>
              <a:t> </a:t>
            </a:r>
            <a:r>
              <a:rPr lang="ru-RU" sz="2400" b="1" dirty="0" smtClean="0">
                <a:solidFill>
                  <a:srgbClr val="FFC000"/>
                </a:solidFill>
                <a:effectLst/>
                <a:latin typeface="Times New Roman" panose="02020603050405020304" pitchFamily="18" charset="0"/>
                <a:cs typeface="Times New Roman" panose="02020603050405020304" pitchFamily="18" charset="0"/>
              </a:rPr>
              <a:t>               УЧАСТНИКОВ ПРОЕКТА    </a:t>
            </a:r>
            <a:br>
              <a:rPr lang="ru-RU" sz="2400" b="1" dirty="0" smtClean="0">
                <a:solidFill>
                  <a:srgbClr val="FFC000"/>
                </a:solidFill>
                <a:effectLst/>
                <a:latin typeface="Times New Roman" panose="02020603050405020304" pitchFamily="18" charset="0"/>
                <a:cs typeface="Times New Roman" panose="02020603050405020304" pitchFamily="18" charset="0"/>
              </a:rPr>
            </a:br>
            <a:r>
              <a:rPr lang="ru-RU" sz="2400" b="1" dirty="0">
                <a:solidFill>
                  <a:srgbClr val="FFC000"/>
                </a:solidFill>
                <a:effectLst/>
                <a:latin typeface="Times New Roman" panose="02020603050405020304" pitchFamily="18" charset="0"/>
                <a:cs typeface="Times New Roman" panose="02020603050405020304" pitchFamily="18" charset="0"/>
              </a:rPr>
              <a:t> </a:t>
            </a:r>
            <a:r>
              <a:rPr lang="ru-RU" sz="2400" b="1" dirty="0" smtClean="0">
                <a:solidFill>
                  <a:srgbClr val="FFC000"/>
                </a:solidFill>
                <a:effectLst/>
                <a:latin typeface="Times New Roman" panose="02020603050405020304" pitchFamily="18" charset="0"/>
                <a:cs typeface="Times New Roman" panose="02020603050405020304" pitchFamily="18" charset="0"/>
              </a:rPr>
              <a:t>                    «ПУШКИНСКАЯ КАРТА»</a:t>
            </a:r>
            <a:r>
              <a:rPr lang="ru-RU" sz="1400" b="1" dirty="0" smtClean="0">
                <a:solidFill>
                  <a:srgbClr val="FFC000"/>
                </a:solidFill>
                <a:effectLst/>
                <a:latin typeface="Times New Roman" panose="02020603050405020304" pitchFamily="18" charset="0"/>
                <a:cs typeface="Times New Roman" panose="02020603050405020304" pitchFamily="18" charset="0"/>
              </a:rPr>
              <a:t/>
            </a:r>
            <a:br>
              <a:rPr lang="ru-RU" sz="1400" b="1" dirty="0" smtClean="0">
                <a:solidFill>
                  <a:srgbClr val="FFC000"/>
                </a:solidFill>
                <a:effectLst/>
                <a:latin typeface="Times New Roman" panose="02020603050405020304" pitchFamily="18" charset="0"/>
                <a:cs typeface="Times New Roman" panose="02020603050405020304" pitchFamily="18" charset="0"/>
              </a:rPr>
            </a:br>
            <a:r>
              <a:rPr lang="ru-RU" sz="1400" b="1" dirty="0">
                <a:effectLst/>
                <a:latin typeface="Times New Roman" panose="02020603050405020304" pitchFamily="18" charset="0"/>
                <a:cs typeface="Times New Roman" panose="02020603050405020304" pitchFamily="18" charset="0"/>
              </a:rPr>
              <a:t/>
            </a:r>
            <a:br>
              <a:rPr lang="ru-RU" sz="1400" b="1" dirty="0">
                <a:effectLst/>
                <a:latin typeface="Times New Roman" panose="02020603050405020304" pitchFamily="18" charset="0"/>
                <a:cs typeface="Times New Roman" panose="02020603050405020304" pitchFamily="18" charset="0"/>
              </a:rPr>
            </a:br>
            <a:r>
              <a:rPr lang="ru-RU" sz="1400" b="1" dirty="0">
                <a:effectLst/>
                <a:latin typeface="Times New Roman" panose="02020603050405020304" pitchFamily="18" charset="0"/>
                <a:cs typeface="Times New Roman" panose="02020603050405020304" pitchFamily="18" charset="0"/>
              </a:rPr>
              <a:t>1. Скидки при покупке билета по "Пушкинской карте"</a:t>
            </a:r>
            <a:r>
              <a:rPr lang="ru-RU" sz="1400" dirty="0">
                <a:effectLst/>
                <a:latin typeface="Times New Roman" panose="02020603050405020304" pitchFamily="18" charset="0"/>
                <a:cs typeface="Times New Roman" panose="02020603050405020304" pitchFamily="18" charset="0"/>
              </a:rPr>
              <a:t/>
            </a:r>
            <a:br>
              <a:rPr lang="ru-RU" sz="1400" dirty="0">
                <a:effectLst/>
                <a:latin typeface="Times New Roman" panose="02020603050405020304" pitchFamily="18" charset="0"/>
                <a:cs typeface="Times New Roman" panose="02020603050405020304" pitchFamily="18" charset="0"/>
              </a:rPr>
            </a:br>
            <a:r>
              <a:rPr lang="ru-RU" sz="1400" b="1" dirty="0">
                <a:effectLst/>
                <a:latin typeface="Times New Roman" panose="02020603050405020304" pitchFamily="18" charset="0"/>
                <a:cs typeface="Times New Roman" panose="02020603050405020304" pitchFamily="18" charset="0"/>
              </a:rPr>
              <a:t>2. Скидки при групповом посещении мероприятия по "Пушкинской карте"</a:t>
            </a:r>
            <a:r>
              <a:rPr lang="ru-RU" sz="1400" dirty="0">
                <a:effectLst/>
                <a:latin typeface="Times New Roman" panose="02020603050405020304" pitchFamily="18" charset="0"/>
                <a:cs typeface="Times New Roman" panose="02020603050405020304" pitchFamily="18" charset="0"/>
              </a:rPr>
              <a:t/>
            </a:r>
            <a:br>
              <a:rPr lang="ru-RU" sz="1400" dirty="0">
                <a:effectLst/>
                <a:latin typeface="Times New Roman" panose="02020603050405020304" pitchFamily="18" charset="0"/>
                <a:cs typeface="Times New Roman" panose="02020603050405020304" pitchFamily="18" charset="0"/>
              </a:rPr>
            </a:br>
            <a:r>
              <a:rPr lang="ru-RU" sz="1400" b="1" dirty="0">
                <a:effectLst/>
                <a:latin typeface="Times New Roman" panose="02020603050405020304" pitchFamily="18" charset="0"/>
                <a:cs typeface="Times New Roman" panose="02020603050405020304" pitchFamily="18" charset="0"/>
              </a:rPr>
              <a:t>3. Бесплатный билет для сопровождающего при посещении мероприятий организованными группами;</a:t>
            </a:r>
            <a:r>
              <a:rPr lang="ru-RU" sz="1400" dirty="0">
                <a:effectLst/>
                <a:latin typeface="Times New Roman" panose="02020603050405020304" pitchFamily="18" charset="0"/>
                <a:cs typeface="Times New Roman" panose="02020603050405020304" pitchFamily="18" charset="0"/>
              </a:rPr>
              <a:t/>
            </a:r>
            <a:br>
              <a:rPr lang="ru-RU" sz="1400" dirty="0">
                <a:effectLst/>
                <a:latin typeface="Times New Roman" panose="02020603050405020304" pitchFamily="18" charset="0"/>
                <a:cs typeface="Times New Roman" panose="02020603050405020304" pitchFamily="18" charset="0"/>
              </a:rPr>
            </a:br>
            <a:r>
              <a:rPr lang="ru-RU" sz="1400" b="1" dirty="0">
                <a:effectLst/>
                <a:latin typeface="Times New Roman" panose="02020603050405020304" pitchFamily="18" charset="0"/>
                <a:cs typeface="Times New Roman" panose="02020603050405020304" pitchFamily="18" charset="0"/>
              </a:rPr>
              <a:t>4. Награждение бесплатным билетом / проходом на мероприятие наиболее активных участников "Пушкинской карты</a:t>
            </a:r>
            <a:r>
              <a:rPr lang="ru-RU" sz="1400" dirty="0">
                <a:effectLst/>
                <a:latin typeface="Times New Roman" panose="02020603050405020304" pitchFamily="18" charset="0"/>
                <a:cs typeface="Times New Roman" panose="02020603050405020304" pitchFamily="18" charset="0"/>
              </a:rPr>
              <a:t/>
            </a:r>
            <a:br>
              <a:rPr lang="ru-RU" sz="1400" dirty="0">
                <a:effectLst/>
                <a:latin typeface="Times New Roman" panose="02020603050405020304" pitchFamily="18" charset="0"/>
                <a:cs typeface="Times New Roman" panose="02020603050405020304" pitchFamily="18" charset="0"/>
              </a:rPr>
            </a:br>
            <a:r>
              <a:rPr lang="ru-RU" sz="1400" b="1" dirty="0">
                <a:effectLst/>
                <a:latin typeface="Times New Roman" panose="02020603050405020304" pitchFamily="18" charset="0"/>
                <a:cs typeface="Times New Roman" panose="02020603050405020304" pitchFamily="18" charset="0"/>
              </a:rPr>
              <a:t>5. Поощрение юбилейных зрителей по программе "Пушкинская карта"</a:t>
            </a:r>
            <a:r>
              <a:rPr lang="ru-RU" sz="1400" dirty="0">
                <a:effectLst/>
                <a:latin typeface="Times New Roman" panose="02020603050405020304" pitchFamily="18" charset="0"/>
                <a:cs typeface="Times New Roman" panose="02020603050405020304" pitchFamily="18" charset="0"/>
              </a:rPr>
              <a:t/>
            </a:r>
            <a:br>
              <a:rPr lang="ru-RU" sz="1400" dirty="0">
                <a:effectLst/>
                <a:latin typeface="Times New Roman" panose="02020603050405020304" pitchFamily="18" charset="0"/>
                <a:cs typeface="Times New Roman" panose="02020603050405020304" pitchFamily="18" charset="0"/>
              </a:rPr>
            </a:br>
            <a:r>
              <a:rPr lang="ru-RU" sz="1400" b="1" dirty="0">
                <a:effectLst/>
                <a:latin typeface="Times New Roman" panose="02020603050405020304" pitchFamily="18" charset="0"/>
                <a:cs typeface="Times New Roman" panose="02020603050405020304" pitchFamily="18" charset="0"/>
              </a:rPr>
              <a:t>6. Скидки в популярных молодежных местах (кафе, </a:t>
            </a:r>
            <a:r>
              <a:rPr lang="ru-RU" sz="1400" b="1" dirty="0" err="1">
                <a:effectLst/>
                <a:latin typeface="Times New Roman" panose="02020603050405020304" pitchFamily="18" charset="0"/>
                <a:cs typeface="Times New Roman" panose="02020603050405020304" pitchFamily="18" charset="0"/>
              </a:rPr>
              <a:t>антикафе</a:t>
            </a:r>
            <a:r>
              <a:rPr lang="ru-RU" sz="1400" b="1" dirty="0">
                <a:effectLst/>
                <a:latin typeface="Times New Roman" panose="02020603050405020304" pitchFamily="18" charset="0"/>
                <a:cs typeface="Times New Roman" panose="02020603050405020304" pitchFamily="18" charset="0"/>
              </a:rPr>
              <a:t>, магазины и пр.) для держателей "Пушкинской карты"</a:t>
            </a:r>
            <a:r>
              <a:rPr lang="ru-RU" sz="1400" dirty="0">
                <a:effectLst/>
                <a:latin typeface="Times New Roman" panose="02020603050405020304" pitchFamily="18" charset="0"/>
                <a:cs typeface="Times New Roman" panose="02020603050405020304" pitchFamily="18" charset="0"/>
              </a:rPr>
              <a:t/>
            </a:r>
            <a:br>
              <a:rPr lang="ru-RU" sz="1400" dirty="0">
                <a:effectLst/>
                <a:latin typeface="Times New Roman" panose="02020603050405020304" pitchFamily="18" charset="0"/>
                <a:cs typeface="Times New Roman" panose="02020603050405020304" pitchFamily="18" charset="0"/>
              </a:rPr>
            </a:br>
            <a:r>
              <a:rPr lang="ru-RU" sz="1400" b="1" dirty="0">
                <a:effectLst/>
                <a:latin typeface="Times New Roman" panose="02020603050405020304" pitchFamily="18" charset="0"/>
                <a:cs typeface="Times New Roman" panose="02020603050405020304" pitchFamily="18" charset="0"/>
              </a:rPr>
              <a:t>7. Бонусные программы для держателей "Пушкинской карты" (бонусные баллы за </a:t>
            </a:r>
            <a:r>
              <a:rPr lang="ru-RU" sz="1400" b="1" dirty="0" smtClean="0">
                <a:effectLst/>
                <a:latin typeface="Times New Roman" panose="02020603050405020304" pitchFamily="18" charset="0"/>
                <a:cs typeface="Times New Roman" panose="02020603050405020304" pitchFamily="18" charset="0"/>
              </a:rPr>
              <a:t>приобретение </a:t>
            </a:r>
            <a:r>
              <a:rPr lang="ru-RU" sz="1400" b="1" dirty="0">
                <a:effectLst/>
                <a:latin typeface="Times New Roman" panose="02020603050405020304" pitchFamily="18" charset="0"/>
                <a:cs typeface="Times New Roman" panose="02020603050405020304" pitchFamily="18" charset="0"/>
              </a:rPr>
              <a:t>билетов по "Пушкинской карте")</a:t>
            </a:r>
            <a:r>
              <a:rPr lang="ru-RU" sz="1400" dirty="0">
                <a:effectLst/>
                <a:latin typeface="Times New Roman" panose="02020603050405020304" pitchFamily="18" charset="0"/>
                <a:cs typeface="Times New Roman" panose="02020603050405020304" pitchFamily="18" charset="0"/>
              </a:rPr>
              <a:t/>
            </a:r>
            <a:br>
              <a:rPr lang="ru-RU" sz="1400" dirty="0">
                <a:effectLst/>
                <a:latin typeface="Times New Roman" panose="02020603050405020304" pitchFamily="18" charset="0"/>
                <a:cs typeface="Times New Roman" panose="02020603050405020304" pitchFamily="18" charset="0"/>
              </a:rPr>
            </a:br>
            <a:r>
              <a:rPr lang="ru-RU" sz="1400" b="1" dirty="0">
                <a:effectLst/>
                <a:latin typeface="Times New Roman" panose="02020603050405020304" pitchFamily="18" charset="0"/>
                <a:cs typeface="Times New Roman" panose="02020603050405020304" pitchFamily="18" charset="0"/>
              </a:rPr>
              <a:t>8. </a:t>
            </a:r>
            <a:r>
              <a:rPr lang="ru-RU" sz="1400" b="1" dirty="0" err="1">
                <a:effectLst/>
                <a:latin typeface="Times New Roman" panose="02020603050405020304" pitchFamily="18" charset="0"/>
                <a:cs typeface="Times New Roman" panose="02020603050405020304" pitchFamily="18" charset="0"/>
              </a:rPr>
              <a:t>Промокоды</a:t>
            </a:r>
            <a:r>
              <a:rPr lang="ru-RU" sz="1400" b="1" dirty="0">
                <a:effectLst/>
                <a:latin typeface="Times New Roman" panose="02020603050405020304" pitchFamily="18" charset="0"/>
                <a:cs typeface="Times New Roman" panose="02020603050405020304" pitchFamily="18" charset="0"/>
              </a:rPr>
              <a:t> для держателей "Пушкинской карты" на </a:t>
            </a:r>
            <a:r>
              <a:rPr lang="ru-RU" sz="1400" b="1" dirty="0" smtClean="0">
                <a:effectLst/>
                <a:latin typeface="Times New Roman" panose="02020603050405020304" pitchFamily="18" charset="0"/>
                <a:cs typeface="Times New Roman" panose="02020603050405020304" pitchFamily="18" charset="0"/>
              </a:rPr>
              <a:t>приобретение </a:t>
            </a:r>
            <a:r>
              <a:rPr lang="ru-RU" sz="1400" b="1" dirty="0">
                <a:effectLst/>
                <a:latin typeface="Times New Roman" panose="02020603050405020304" pitchFamily="18" charset="0"/>
                <a:cs typeface="Times New Roman" panose="02020603050405020304" pitchFamily="18" charset="0"/>
              </a:rPr>
              <a:t>билетов со скидкой</a:t>
            </a:r>
            <a:r>
              <a:rPr lang="ru-RU" sz="1400" dirty="0">
                <a:effectLst/>
                <a:latin typeface="Times New Roman" panose="02020603050405020304" pitchFamily="18" charset="0"/>
                <a:cs typeface="Times New Roman" panose="02020603050405020304" pitchFamily="18" charset="0"/>
              </a:rPr>
              <a:t/>
            </a:r>
            <a:br>
              <a:rPr lang="ru-RU" sz="1400" dirty="0">
                <a:effectLst/>
                <a:latin typeface="Times New Roman" panose="02020603050405020304" pitchFamily="18" charset="0"/>
                <a:cs typeface="Times New Roman" panose="02020603050405020304" pitchFamily="18" charset="0"/>
              </a:rPr>
            </a:br>
            <a:r>
              <a:rPr lang="ru-RU" sz="1400" b="1" dirty="0">
                <a:effectLst/>
                <a:latin typeface="Times New Roman" panose="02020603050405020304" pitchFamily="18" charset="0"/>
                <a:cs typeface="Times New Roman" panose="02020603050405020304" pitchFamily="18" charset="0"/>
              </a:rPr>
              <a:t> </a:t>
            </a:r>
            <a:r>
              <a:rPr lang="ru-RU" sz="1400" dirty="0">
                <a:effectLst/>
                <a:latin typeface="Times New Roman" panose="02020603050405020304" pitchFamily="18" charset="0"/>
                <a:cs typeface="Times New Roman" panose="02020603050405020304" pitchFamily="18" charset="0"/>
              </a:rPr>
              <a:t/>
            </a:r>
            <a:br>
              <a:rPr lang="ru-RU" sz="1400" dirty="0">
                <a:effectLst/>
                <a:latin typeface="Times New Roman" panose="02020603050405020304" pitchFamily="18" charset="0"/>
                <a:cs typeface="Times New Roman" panose="02020603050405020304" pitchFamily="18" charset="0"/>
              </a:rPr>
            </a:br>
            <a:r>
              <a:rPr lang="ru-RU" sz="1400" b="1" dirty="0">
                <a:effectLst/>
                <a:latin typeface="Times New Roman" panose="02020603050405020304" pitchFamily="18" charset="0"/>
                <a:cs typeface="Times New Roman" panose="02020603050405020304" pitchFamily="18" charset="0"/>
              </a:rPr>
              <a:t> </a:t>
            </a:r>
            <a:r>
              <a:rPr lang="ru-RU" sz="1400" dirty="0">
                <a:effectLst/>
                <a:latin typeface="Times New Roman" panose="02020603050405020304" pitchFamily="18" charset="0"/>
                <a:cs typeface="Times New Roman" panose="02020603050405020304" pitchFamily="18" charset="0"/>
              </a:rPr>
              <a:t/>
            </a:r>
            <a:br>
              <a:rPr lang="ru-RU" sz="1400" dirty="0">
                <a:effectLst/>
                <a:latin typeface="Times New Roman" panose="02020603050405020304" pitchFamily="18" charset="0"/>
                <a:cs typeface="Times New Roman" panose="02020603050405020304" pitchFamily="18" charset="0"/>
              </a:rPr>
            </a:br>
            <a:r>
              <a:rPr lang="ru-RU" sz="1400" b="1" dirty="0">
                <a:solidFill>
                  <a:srgbClr val="FFC000"/>
                </a:solidFill>
                <a:effectLst/>
                <a:latin typeface="Times New Roman" panose="02020603050405020304" pitchFamily="18" charset="0"/>
                <a:cs typeface="Times New Roman" panose="02020603050405020304" pitchFamily="18" charset="0"/>
              </a:rPr>
              <a:t>Примеры от регионов:</a:t>
            </a:r>
            <a:r>
              <a:rPr lang="ru-RU" sz="1400" dirty="0">
                <a:effectLst/>
                <a:latin typeface="Times New Roman" panose="02020603050405020304" pitchFamily="18" charset="0"/>
                <a:cs typeface="Times New Roman" panose="02020603050405020304" pitchFamily="18" charset="0"/>
              </a:rPr>
              <a:t/>
            </a:r>
            <a:br>
              <a:rPr lang="ru-RU" sz="1400" dirty="0">
                <a:effectLst/>
                <a:latin typeface="Times New Roman" panose="02020603050405020304" pitchFamily="18" charset="0"/>
                <a:cs typeface="Times New Roman" panose="02020603050405020304" pitchFamily="18" charset="0"/>
              </a:rPr>
            </a:br>
            <a:r>
              <a:rPr lang="ru-RU" sz="1400" b="1" dirty="0">
                <a:effectLst/>
                <a:latin typeface="Times New Roman" panose="02020603050405020304" pitchFamily="18" charset="0"/>
                <a:cs typeface="Times New Roman" panose="02020603050405020304" pitchFamily="18" charset="0"/>
              </a:rPr>
              <a:t>Акция "Пушкинский день" - награждение посетителей, купивших билет по "Пушкинской карте" </a:t>
            </a:r>
            <a:r>
              <a:rPr lang="ru-RU" sz="1400" b="1" dirty="0" smtClean="0">
                <a:effectLst/>
                <a:latin typeface="Times New Roman" panose="02020603050405020304" pitchFamily="18" charset="0"/>
                <a:cs typeface="Times New Roman" panose="02020603050405020304" pitchFamily="18" charset="0"/>
              </a:rPr>
              <a:t>памятными </a:t>
            </a:r>
            <a:r>
              <a:rPr lang="ru-RU" sz="1400" b="1" dirty="0">
                <a:effectLst/>
                <a:latin typeface="Times New Roman" panose="02020603050405020304" pitchFamily="18" charset="0"/>
                <a:cs typeface="Times New Roman" panose="02020603050405020304" pitchFamily="18" charset="0"/>
              </a:rPr>
              <a:t>подарками и сувенирами (музеи и галереи, Краснодарский край)</a:t>
            </a:r>
            <a:r>
              <a:rPr lang="ru-RU" sz="1400" dirty="0">
                <a:effectLst/>
                <a:latin typeface="Times New Roman" panose="02020603050405020304" pitchFamily="18" charset="0"/>
                <a:cs typeface="Times New Roman" panose="02020603050405020304" pitchFamily="18" charset="0"/>
              </a:rPr>
              <a:t/>
            </a:r>
            <a:br>
              <a:rPr lang="ru-RU" sz="1400" dirty="0">
                <a:effectLst/>
                <a:latin typeface="Times New Roman" panose="02020603050405020304" pitchFamily="18" charset="0"/>
                <a:cs typeface="Times New Roman" panose="02020603050405020304" pitchFamily="18" charset="0"/>
              </a:rPr>
            </a:br>
            <a:r>
              <a:rPr lang="ru-RU" sz="1400" b="1" dirty="0">
                <a:effectLst/>
                <a:latin typeface="Times New Roman" panose="02020603050405020304" pitchFamily="18" charset="0"/>
                <a:cs typeface="Times New Roman" panose="02020603050405020304" pitchFamily="18" charset="0"/>
              </a:rPr>
              <a:t>- Акция «УРА, КАНИКУЛЫ!» (с 1 июня по 29 августа мероприятия Музея истории и этнографии (г. </a:t>
            </a:r>
            <a:r>
              <a:rPr lang="ru-RU" sz="1400" b="1" dirty="0" err="1">
                <a:effectLst/>
                <a:latin typeface="Times New Roman" panose="02020603050405020304" pitchFamily="18" charset="0"/>
                <a:cs typeface="Times New Roman" panose="02020603050405020304" pitchFamily="18" charset="0"/>
              </a:rPr>
              <a:t>Югорск</a:t>
            </a:r>
            <a:r>
              <a:rPr lang="ru-RU" sz="1400" b="1" dirty="0">
                <a:effectLst/>
                <a:latin typeface="Times New Roman" panose="02020603050405020304" pitchFamily="18" charset="0"/>
                <a:cs typeface="Times New Roman" panose="02020603050405020304" pitchFamily="18" charset="0"/>
              </a:rPr>
              <a:t>, ХМАО) по "Пушкинской карте" со скидкой 50%)</a:t>
            </a:r>
            <a:r>
              <a:rPr lang="ru-RU" sz="1400" dirty="0">
                <a:effectLst/>
                <a:latin typeface="Times New Roman" panose="02020603050405020304" pitchFamily="18" charset="0"/>
                <a:cs typeface="Times New Roman" panose="02020603050405020304" pitchFamily="18" charset="0"/>
              </a:rPr>
              <a:t/>
            </a:r>
            <a:br>
              <a:rPr lang="ru-RU" sz="1400" dirty="0">
                <a:effectLst/>
                <a:latin typeface="Times New Roman" panose="02020603050405020304" pitchFamily="18" charset="0"/>
                <a:cs typeface="Times New Roman" panose="02020603050405020304" pitchFamily="18" charset="0"/>
              </a:rPr>
            </a:b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915811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7240" y="692696"/>
            <a:ext cx="7543800" cy="5544616"/>
          </a:xfrm>
        </p:spPr>
        <p:txBody>
          <a:bodyPr/>
          <a:lstStyle/>
          <a:p>
            <a:r>
              <a:rPr lang="ru-RU" sz="2000" b="1" dirty="0" smtClean="0">
                <a:effectLst/>
                <a:latin typeface="Times New Roman" panose="02020603050405020304" pitchFamily="18" charset="0"/>
                <a:cs typeface="Times New Roman" panose="02020603050405020304" pitchFamily="18" charset="0"/>
              </a:rPr>
              <a:t>    </a:t>
            </a:r>
            <a:r>
              <a:rPr lang="ru-RU" sz="2000" b="1" dirty="0" smtClean="0">
                <a:solidFill>
                  <a:srgbClr val="FFC000"/>
                </a:solidFill>
                <a:effectLst/>
                <a:latin typeface="Times New Roman" panose="02020603050405020304" pitchFamily="18" charset="0"/>
                <a:cs typeface="Times New Roman" panose="02020603050405020304" pitchFamily="18" charset="0"/>
              </a:rPr>
              <a:t>Методы </a:t>
            </a:r>
            <a:r>
              <a:rPr lang="ru-RU" sz="2000" b="1" dirty="0">
                <a:solidFill>
                  <a:srgbClr val="FFC000"/>
                </a:solidFill>
                <a:effectLst/>
                <a:latin typeface="Times New Roman" panose="02020603050405020304" pitchFamily="18" charset="0"/>
                <a:cs typeface="Times New Roman" panose="02020603050405020304" pitchFamily="18" charset="0"/>
              </a:rPr>
              <a:t>поощрения организаций культуры - участников </a:t>
            </a:r>
            <a:r>
              <a:rPr lang="ru-RU" sz="2000" b="1" dirty="0" smtClean="0">
                <a:solidFill>
                  <a:srgbClr val="FFC000"/>
                </a:solidFill>
                <a:effectLst/>
                <a:latin typeface="Times New Roman" panose="02020603050405020304" pitchFamily="18" charset="0"/>
                <a:cs typeface="Times New Roman" panose="02020603050405020304" pitchFamily="18" charset="0"/>
              </a:rPr>
              <a:t/>
            </a:r>
            <a:br>
              <a:rPr lang="ru-RU" sz="2000" b="1" dirty="0" smtClean="0">
                <a:solidFill>
                  <a:srgbClr val="FFC000"/>
                </a:solidFill>
                <a:effectLst/>
                <a:latin typeface="Times New Roman" panose="02020603050405020304" pitchFamily="18" charset="0"/>
                <a:cs typeface="Times New Roman" panose="02020603050405020304" pitchFamily="18" charset="0"/>
              </a:rPr>
            </a:br>
            <a:r>
              <a:rPr lang="ru-RU" sz="2000" b="1" dirty="0">
                <a:solidFill>
                  <a:srgbClr val="FFC000"/>
                </a:solidFill>
                <a:effectLst/>
                <a:latin typeface="Times New Roman" panose="02020603050405020304" pitchFamily="18" charset="0"/>
                <a:cs typeface="Times New Roman" panose="02020603050405020304" pitchFamily="18" charset="0"/>
              </a:rPr>
              <a:t> </a:t>
            </a:r>
            <a:r>
              <a:rPr lang="ru-RU" sz="2000" b="1" dirty="0" smtClean="0">
                <a:solidFill>
                  <a:srgbClr val="FFC000"/>
                </a:solidFill>
                <a:effectLst/>
                <a:latin typeface="Times New Roman" panose="02020603050405020304" pitchFamily="18" charset="0"/>
                <a:cs typeface="Times New Roman" panose="02020603050405020304" pitchFamily="18" charset="0"/>
              </a:rPr>
              <a:t>                               проекта «Пушкинская карта»</a:t>
            </a:r>
            <a:br>
              <a:rPr lang="ru-RU" sz="2000" b="1" dirty="0" smtClean="0">
                <a:solidFill>
                  <a:srgbClr val="FFC000"/>
                </a:solidFill>
                <a:effectLst/>
                <a:latin typeface="Times New Roman" panose="02020603050405020304" pitchFamily="18" charset="0"/>
                <a:cs typeface="Times New Roman" panose="02020603050405020304" pitchFamily="18" charset="0"/>
              </a:rPr>
            </a:br>
            <a:r>
              <a:rPr lang="ru-RU" sz="2000" b="1" dirty="0" smtClean="0">
                <a:effectLst/>
                <a:latin typeface="Times New Roman" panose="02020603050405020304" pitchFamily="18" charset="0"/>
                <a:cs typeface="Times New Roman" panose="02020603050405020304" pitchFamily="18" charset="0"/>
              </a:rPr>
              <a:t/>
            </a:r>
            <a:br>
              <a:rPr lang="ru-RU" sz="2000" b="1" dirty="0" smtClean="0">
                <a:effectLst/>
                <a:latin typeface="Times New Roman" panose="02020603050405020304" pitchFamily="18" charset="0"/>
                <a:cs typeface="Times New Roman" panose="02020603050405020304" pitchFamily="18" charset="0"/>
              </a:rPr>
            </a:br>
            <a:r>
              <a:rPr lang="ru-RU" sz="2000" b="1" dirty="0">
                <a:effectLst/>
                <a:latin typeface="Times New Roman" panose="02020603050405020304" pitchFamily="18" charset="0"/>
                <a:cs typeface="Times New Roman" panose="02020603050405020304" pitchFamily="18" charset="0"/>
              </a:rPr>
              <a:t>1.Формирование рейтинга посещаемости учреждений культуры и мероприятий и награждение учреждений - лидеров рейтинга</a:t>
            </a:r>
            <a:r>
              <a:rPr lang="ru-RU" sz="2000" dirty="0">
                <a:effectLst/>
                <a:latin typeface="Times New Roman" panose="02020603050405020304" pitchFamily="18" charset="0"/>
                <a:cs typeface="Times New Roman" panose="02020603050405020304" pitchFamily="18" charset="0"/>
              </a:rPr>
              <a:t/>
            </a:r>
            <a:br>
              <a:rPr lang="ru-RU" sz="2000" dirty="0">
                <a:effectLst/>
                <a:latin typeface="Times New Roman" panose="02020603050405020304" pitchFamily="18" charset="0"/>
                <a:cs typeface="Times New Roman" panose="02020603050405020304" pitchFamily="18" charset="0"/>
              </a:rPr>
            </a:br>
            <a:r>
              <a:rPr lang="ru-RU" sz="2000" b="1" dirty="0">
                <a:effectLst/>
                <a:latin typeface="Times New Roman" panose="02020603050405020304" pitchFamily="18" charset="0"/>
                <a:cs typeface="Times New Roman" panose="02020603050405020304" pitchFamily="18" charset="0"/>
              </a:rPr>
              <a:t>2.Проведение конкурсов среди подведомственных учреждений культуры для выявления и поощрения лучших практик</a:t>
            </a:r>
            <a:r>
              <a:rPr lang="ru-RU" sz="2000" dirty="0">
                <a:effectLst/>
                <a:latin typeface="Times New Roman" panose="02020603050405020304" pitchFamily="18" charset="0"/>
                <a:cs typeface="Times New Roman" panose="02020603050405020304" pitchFamily="18" charset="0"/>
              </a:rPr>
              <a:t/>
            </a:r>
            <a:br>
              <a:rPr lang="ru-RU" sz="2000" dirty="0">
                <a:effectLst/>
                <a:latin typeface="Times New Roman" panose="02020603050405020304" pitchFamily="18" charset="0"/>
                <a:cs typeface="Times New Roman" panose="02020603050405020304" pitchFamily="18" charset="0"/>
              </a:rPr>
            </a:br>
            <a:r>
              <a:rPr lang="ru-RU" sz="2000" b="1" dirty="0">
                <a:effectLst/>
                <a:latin typeface="Times New Roman" panose="02020603050405020304" pitchFamily="18" charset="0"/>
                <a:cs typeface="Times New Roman" panose="02020603050405020304" pitchFamily="18" charset="0"/>
              </a:rPr>
              <a:t>3.Выдвижение лучших по итогам года учреждений культуры на соискание Премии Министерства культуры Российской Федерации за вклад в развитие программы социальной поддержки молодежи в возрасте от 14 до 22 лет для повышения доступности организаций культуры «Пушкинская карта»</a:t>
            </a:r>
            <a:r>
              <a:rPr lang="ru-RU" sz="2000" dirty="0">
                <a:effectLst/>
                <a:latin typeface="Times New Roman" panose="02020603050405020304" pitchFamily="18" charset="0"/>
                <a:cs typeface="Times New Roman" panose="02020603050405020304" pitchFamily="18" charset="0"/>
              </a:rPr>
              <a:t/>
            </a:r>
            <a:br>
              <a:rPr lang="ru-RU" sz="2000" dirty="0">
                <a:effectLst/>
                <a:latin typeface="Times New Roman" panose="02020603050405020304" pitchFamily="18" charset="0"/>
                <a:cs typeface="Times New Roman" panose="02020603050405020304" pitchFamily="18" charset="0"/>
              </a:rPr>
            </a:br>
            <a:r>
              <a:rPr lang="ru-RU" sz="2000" b="1" dirty="0">
                <a:effectLst/>
                <a:latin typeface="Times New Roman" panose="02020603050405020304" pitchFamily="18" charset="0"/>
                <a:cs typeface="Times New Roman" panose="02020603050405020304" pitchFamily="18" charset="0"/>
              </a:rPr>
              <a:t> </a:t>
            </a:r>
            <a:r>
              <a:rPr lang="ru-RU" sz="2000" dirty="0">
                <a:effectLst/>
                <a:latin typeface="Times New Roman" panose="02020603050405020304" pitchFamily="18" charset="0"/>
                <a:cs typeface="Times New Roman" panose="02020603050405020304" pitchFamily="18" charset="0"/>
              </a:rPr>
              <a:t/>
            </a:r>
            <a:br>
              <a:rPr lang="ru-RU" sz="2000" dirty="0">
                <a:effectLst/>
                <a:latin typeface="Times New Roman" panose="02020603050405020304" pitchFamily="18" charset="0"/>
                <a:cs typeface="Times New Roman" panose="02020603050405020304" pitchFamily="18" charset="0"/>
              </a:rPr>
            </a:br>
            <a:r>
              <a:rPr lang="ru-RU" sz="1200" b="1" dirty="0">
                <a:effectLst/>
                <a:latin typeface="Times New Roman" panose="02020603050405020304" pitchFamily="18" charset="0"/>
                <a:cs typeface="Times New Roman" panose="02020603050405020304" pitchFamily="18" charset="0"/>
              </a:rPr>
              <a:t/>
            </a:r>
            <a:br>
              <a:rPr lang="ru-RU" sz="1200" b="1" dirty="0">
                <a:effectLst/>
                <a:latin typeface="Times New Roman" panose="02020603050405020304" pitchFamily="18" charset="0"/>
                <a:cs typeface="Times New Roman" panose="02020603050405020304" pitchFamily="18" charset="0"/>
              </a:rPr>
            </a:br>
            <a:r>
              <a:rPr lang="ru-RU" sz="1200" b="1" dirty="0" smtClean="0">
                <a:effectLst/>
                <a:latin typeface="Times New Roman" panose="02020603050405020304" pitchFamily="18" charset="0"/>
                <a:cs typeface="Times New Roman" panose="02020603050405020304" pitchFamily="18" charset="0"/>
              </a:rPr>
              <a:t/>
            </a:r>
            <a:br>
              <a:rPr lang="ru-RU" sz="1200" b="1" dirty="0" smtClean="0">
                <a:effectLst/>
                <a:latin typeface="Times New Roman" panose="02020603050405020304" pitchFamily="18" charset="0"/>
                <a:cs typeface="Times New Roman" panose="02020603050405020304" pitchFamily="18" charset="0"/>
              </a:rPr>
            </a:br>
            <a:r>
              <a:rPr lang="ru-RU" sz="1200" b="1" dirty="0">
                <a:effectLst/>
                <a:latin typeface="Times New Roman" panose="02020603050405020304" pitchFamily="18" charset="0"/>
                <a:cs typeface="Times New Roman" panose="02020603050405020304" pitchFamily="18" charset="0"/>
              </a:rPr>
              <a:t/>
            </a:r>
            <a:br>
              <a:rPr lang="ru-RU" sz="1200" b="1" dirty="0">
                <a:effectLst/>
                <a:latin typeface="Times New Roman" panose="02020603050405020304" pitchFamily="18" charset="0"/>
                <a:cs typeface="Times New Roman" panose="02020603050405020304" pitchFamily="18" charset="0"/>
              </a:rPr>
            </a:br>
            <a:r>
              <a:rPr lang="ru-RU" sz="1200" b="1" dirty="0" smtClean="0">
                <a:effectLst/>
                <a:latin typeface="Times New Roman" panose="02020603050405020304" pitchFamily="18" charset="0"/>
                <a:cs typeface="Times New Roman" panose="02020603050405020304" pitchFamily="18" charset="0"/>
              </a:rPr>
              <a:t/>
            </a:r>
            <a:br>
              <a:rPr lang="ru-RU" sz="1200" b="1" dirty="0" smtClean="0">
                <a:effectLst/>
                <a:latin typeface="Times New Roman" panose="02020603050405020304" pitchFamily="18" charset="0"/>
                <a:cs typeface="Times New Roman" panose="02020603050405020304" pitchFamily="18" charset="0"/>
              </a:rPr>
            </a:br>
            <a:r>
              <a:rPr lang="ru-RU" sz="1200" b="1" dirty="0">
                <a:effectLst/>
                <a:latin typeface="Times New Roman" panose="02020603050405020304" pitchFamily="18" charset="0"/>
                <a:cs typeface="Times New Roman" panose="02020603050405020304" pitchFamily="18" charset="0"/>
              </a:rPr>
              <a:t/>
            </a:r>
            <a:br>
              <a:rPr lang="ru-RU" sz="1200" b="1" dirty="0">
                <a:effectLst/>
                <a:latin typeface="Times New Roman" panose="02020603050405020304" pitchFamily="18" charset="0"/>
                <a:cs typeface="Times New Roman" panose="02020603050405020304" pitchFamily="18" charset="0"/>
              </a:rPr>
            </a:br>
            <a:endParaRPr lang="ru-RU"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91632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7240" y="692696"/>
            <a:ext cx="7543800" cy="3888432"/>
          </a:xfrm>
        </p:spPr>
        <p:txBody>
          <a:bodyPr/>
          <a:lstStyle/>
          <a:p>
            <a:r>
              <a:rPr lang="ru-RU" sz="2000" b="1" dirty="0" smtClean="0">
                <a:effectLst/>
                <a:latin typeface="Times New Roman" panose="02020603050405020304" pitchFamily="18" charset="0"/>
                <a:cs typeface="Times New Roman" panose="02020603050405020304" pitchFamily="18" charset="0"/>
              </a:rPr>
              <a:t>         </a:t>
            </a:r>
            <a:r>
              <a:rPr lang="ru-RU" sz="2000" b="1" dirty="0" smtClean="0">
                <a:solidFill>
                  <a:srgbClr val="FFC000"/>
                </a:solidFill>
                <a:effectLst/>
                <a:latin typeface="Times New Roman" panose="02020603050405020304" pitchFamily="18" charset="0"/>
                <a:cs typeface="Times New Roman" panose="02020603050405020304" pitchFamily="18" charset="0"/>
              </a:rPr>
              <a:t>МЕРЫ </a:t>
            </a:r>
            <a:r>
              <a:rPr lang="ru-RU" sz="2000" b="1" dirty="0">
                <a:solidFill>
                  <a:srgbClr val="FFC000"/>
                </a:solidFill>
                <a:effectLst/>
                <a:latin typeface="Times New Roman" panose="02020603050405020304" pitchFamily="18" charset="0"/>
                <a:cs typeface="Times New Roman" panose="02020603050405020304" pitchFamily="18" charset="0"/>
              </a:rPr>
              <a:t>ПО ПОВЫШЕНИЮ ПОСЕЩАЕМОСТИ  </a:t>
            </a:r>
            <a:br>
              <a:rPr lang="ru-RU" sz="2000" b="1" dirty="0">
                <a:solidFill>
                  <a:srgbClr val="FFC000"/>
                </a:solidFill>
                <a:effectLst/>
                <a:latin typeface="Times New Roman" panose="02020603050405020304" pitchFamily="18" charset="0"/>
                <a:cs typeface="Times New Roman" panose="02020603050405020304" pitchFamily="18" charset="0"/>
              </a:rPr>
            </a:br>
            <a:r>
              <a:rPr lang="ru-RU" sz="2000" b="1" dirty="0">
                <a:solidFill>
                  <a:srgbClr val="FFC000"/>
                </a:solidFill>
                <a:effectLst/>
                <a:latin typeface="Times New Roman" panose="02020603050405020304" pitchFamily="18" charset="0"/>
                <a:cs typeface="Times New Roman" panose="02020603050405020304" pitchFamily="18" charset="0"/>
              </a:rPr>
              <a:t>                                    </a:t>
            </a:r>
            <a:r>
              <a:rPr lang="ru-RU" sz="2000" b="1" dirty="0" smtClean="0">
                <a:solidFill>
                  <a:srgbClr val="FFC000"/>
                </a:solidFill>
                <a:effectLst/>
                <a:latin typeface="Times New Roman" panose="02020603050405020304" pitchFamily="18" charset="0"/>
                <a:cs typeface="Times New Roman" panose="02020603050405020304" pitchFamily="18" charset="0"/>
              </a:rPr>
              <a:t>МЕРОПРИЯТИЙ</a:t>
            </a:r>
            <a:br>
              <a:rPr lang="ru-RU" sz="2000" b="1" dirty="0" smtClean="0">
                <a:solidFill>
                  <a:srgbClr val="FFC000"/>
                </a:solidFill>
                <a:effectLst/>
                <a:latin typeface="Times New Roman" panose="02020603050405020304" pitchFamily="18" charset="0"/>
                <a:cs typeface="Times New Roman" panose="02020603050405020304" pitchFamily="18" charset="0"/>
              </a:rPr>
            </a:br>
            <a:r>
              <a:rPr lang="ru-RU" sz="2000" b="1" dirty="0" smtClean="0">
                <a:solidFill>
                  <a:srgbClr val="FFC000"/>
                </a:solidFill>
                <a:effectLst/>
                <a:latin typeface="Times New Roman" panose="02020603050405020304" pitchFamily="18" charset="0"/>
                <a:cs typeface="Times New Roman" panose="02020603050405020304" pitchFamily="18" charset="0"/>
              </a:rPr>
              <a:t/>
            </a:r>
            <a:br>
              <a:rPr lang="ru-RU" sz="2000" b="1" dirty="0" smtClean="0">
                <a:solidFill>
                  <a:srgbClr val="FFC000"/>
                </a:solidFill>
                <a:effectLst/>
                <a:latin typeface="Times New Roman" panose="02020603050405020304" pitchFamily="18" charset="0"/>
                <a:cs typeface="Times New Roman" panose="02020603050405020304" pitchFamily="18" charset="0"/>
              </a:rPr>
            </a:br>
            <a:r>
              <a:rPr lang="ru-RU" sz="2000" b="1" dirty="0">
                <a:effectLst/>
              </a:rPr>
              <a:t>1. Адаптация традиционных культурно-просветительских проектов под задачи программы "Пушкинская карта";</a:t>
            </a:r>
            <a:br>
              <a:rPr lang="ru-RU" sz="2000" b="1" dirty="0">
                <a:effectLst/>
              </a:rPr>
            </a:br>
            <a:r>
              <a:rPr lang="ru-RU" sz="2000" b="1" dirty="0">
                <a:effectLst/>
              </a:rPr>
              <a:t>2. Выездные </a:t>
            </a:r>
            <a:r>
              <a:rPr lang="ru-RU" sz="2000" b="1" dirty="0" smtClean="0">
                <a:effectLst/>
              </a:rPr>
              <a:t>мероприятия </a:t>
            </a:r>
            <a:r>
              <a:rPr lang="ru-RU" sz="2000" b="1" dirty="0">
                <a:effectLst/>
              </a:rPr>
              <a:t>на базах пришкольных лагерей, детских оздоровительных лагерей в летний период</a:t>
            </a:r>
            <a:br>
              <a:rPr lang="ru-RU" sz="2000" b="1" dirty="0">
                <a:effectLst/>
              </a:rPr>
            </a:br>
            <a:r>
              <a:rPr lang="ru-RU" sz="2000" b="1" dirty="0">
                <a:effectLst/>
              </a:rPr>
              <a:t>3. Организация трансферов к месту проведения мероприятий</a:t>
            </a:r>
            <a:br>
              <a:rPr lang="ru-RU" sz="2000" b="1" dirty="0">
                <a:effectLst/>
              </a:rPr>
            </a:br>
            <a:r>
              <a:rPr lang="ru-RU" sz="2000" b="1" dirty="0">
                <a:effectLst/>
              </a:rPr>
              <a:t>4. Выездные выступления на базе площадок школ, </a:t>
            </a:r>
            <a:r>
              <a:rPr lang="ru-RU" sz="2000" b="1" dirty="0" err="1">
                <a:effectLst/>
              </a:rPr>
              <a:t>ССУЗов</a:t>
            </a:r>
            <a:r>
              <a:rPr lang="ru-RU" sz="2000" b="1" dirty="0">
                <a:effectLst/>
              </a:rPr>
              <a:t>, ВУЗов;</a:t>
            </a:r>
            <a:endParaRPr lang="ru-RU" sz="2000" dirty="0"/>
          </a:p>
        </p:txBody>
      </p:sp>
    </p:spTree>
    <p:extLst>
      <p:ext uri="{BB962C8B-B14F-4D97-AF65-F5344CB8AC3E}">
        <p14:creationId xmlns:p14="http://schemas.microsoft.com/office/powerpoint/2010/main" val="34743670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7240" y="260648"/>
            <a:ext cx="7543800" cy="6264696"/>
          </a:xfrm>
        </p:spPr>
        <p:txBody>
          <a:bodyPr/>
          <a:lstStyle/>
          <a:p>
            <a:r>
              <a:rPr lang="ru-RU" sz="3200" b="1" dirty="0" smtClean="0">
                <a:effectLst/>
                <a:latin typeface="Times New Roman" panose="02020603050405020304" pitchFamily="18" charset="0"/>
                <a:cs typeface="Times New Roman" panose="02020603050405020304" pitchFamily="18" charset="0"/>
              </a:rPr>
              <a:t/>
            </a:r>
            <a:br>
              <a:rPr lang="ru-RU" sz="3200" b="1" dirty="0" smtClean="0">
                <a:effectLst/>
                <a:latin typeface="Times New Roman" panose="02020603050405020304" pitchFamily="18" charset="0"/>
                <a:cs typeface="Times New Roman" panose="02020603050405020304" pitchFamily="18" charset="0"/>
              </a:rPr>
            </a:br>
            <a:r>
              <a:rPr lang="ru-RU" sz="3200" b="1" dirty="0">
                <a:effectLst/>
                <a:latin typeface="Times New Roman" panose="02020603050405020304" pitchFamily="18" charset="0"/>
                <a:cs typeface="Times New Roman" panose="02020603050405020304" pitchFamily="18" charset="0"/>
              </a:rPr>
              <a:t/>
            </a:r>
            <a:br>
              <a:rPr lang="ru-RU" sz="3200" b="1" dirty="0">
                <a:effectLst/>
                <a:latin typeface="Times New Roman" panose="02020603050405020304" pitchFamily="18" charset="0"/>
                <a:cs typeface="Times New Roman" panose="02020603050405020304" pitchFamily="18" charset="0"/>
              </a:rPr>
            </a:br>
            <a:r>
              <a:rPr lang="ru-RU" sz="3200" b="1" dirty="0" smtClean="0">
                <a:effectLst/>
                <a:latin typeface="Times New Roman" panose="02020603050405020304" pitchFamily="18" charset="0"/>
                <a:cs typeface="Times New Roman" panose="02020603050405020304" pitchFamily="18" charset="0"/>
              </a:rPr>
              <a:t>           </a:t>
            </a:r>
            <a:r>
              <a:rPr lang="ru-RU" sz="2800" b="1" dirty="0" smtClean="0">
                <a:solidFill>
                  <a:srgbClr val="FFC000"/>
                </a:solidFill>
                <a:effectLst/>
                <a:latin typeface="Times New Roman" panose="02020603050405020304" pitchFamily="18" charset="0"/>
                <a:cs typeface="Times New Roman" panose="02020603050405020304" pitchFamily="18" charset="0"/>
              </a:rPr>
              <a:t>ФОРМАТЫ МЕРОПРИЯТИЙ ДЛЯ     </a:t>
            </a:r>
            <a:br>
              <a:rPr lang="ru-RU" sz="2800" b="1" dirty="0" smtClean="0">
                <a:solidFill>
                  <a:srgbClr val="FFC000"/>
                </a:solidFill>
                <a:effectLst/>
                <a:latin typeface="Times New Roman" panose="02020603050405020304" pitchFamily="18" charset="0"/>
                <a:cs typeface="Times New Roman" panose="02020603050405020304" pitchFamily="18" charset="0"/>
              </a:rPr>
            </a:br>
            <a:r>
              <a:rPr lang="ru-RU" sz="2800" b="1" dirty="0">
                <a:solidFill>
                  <a:srgbClr val="FFC000"/>
                </a:solidFill>
                <a:effectLst/>
                <a:latin typeface="Times New Roman" panose="02020603050405020304" pitchFamily="18" charset="0"/>
                <a:cs typeface="Times New Roman" panose="02020603050405020304" pitchFamily="18" charset="0"/>
              </a:rPr>
              <a:t> </a:t>
            </a:r>
            <a:r>
              <a:rPr lang="ru-RU" sz="2800" b="1" dirty="0" smtClean="0">
                <a:solidFill>
                  <a:srgbClr val="FFC000"/>
                </a:solidFill>
                <a:effectLst/>
                <a:latin typeface="Times New Roman" panose="02020603050405020304" pitchFamily="18" charset="0"/>
                <a:cs typeface="Times New Roman" panose="02020603050405020304" pitchFamily="18" charset="0"/>
              </a:rPr>
              <a:t>             ПРИВЛЕЧЕНИЯ МОЛОДЕЖИ К  </a:t>
            </a:r>
            <a:br>
              <a:rPr lang="ru-RU" sz="2800" b="1" dirty="0" smtClean="0">
                <a:solidFill>
                  <a:srgbClr val="FFC000"/>
                </a:solidFill>
                <a:effectLst/>
                <a:latin typeface="Times New Roman" panose="02020603050405020304" pitchFamily="18" charset="0"/>
                <a:cs typeface="Times New Roman" panose="02020603050405020304" pitchFamily="18" charset="0"/>
              </a:rPr>
            </a:br>
            <a:r>
              <a:rPr lang="ru-RU" sz="2800" b="1" dirty="0">
                <a:solidFill>
                  <a:srgbClr val="FFC000"/>
                </a:solidFill>
                <a:effectLst/>
                <a:latin typeface="Times New Roman" panose="02020603050405020304" pitchFamily="18" charset="0"/>
                <a:cs typeface="Times New Roman" panose="02020603050405020304" pitchFamily="18" charset="0"/>
              </a:rPr>
              <a:t> </a:t>
            </a:r>
            <a:r>
              <a:rPr lang="ru-RU" sz="2800" b="1" dirty="0" smtClean="0">
                <a:solidFill>
                  <a:srgbClr val="FFC000"/>
                </a:solidFill>
                <a:effectLst/>
                <a:latin typeface="Times New Roman" panose="02020603050405020304" pitchFamily="18" charset="0"/>
                <a:cs typeface="Times New Roman" panose="02020603050405020304" pitchFamily="18" charset="0"/>
              </a:rPr>
              <a:t>                УЧАСТИЮ В  ПРОГРАММЕ</a:t>
            </a:r>
            <a:br>
              <a:rPr lang="ru-RU" sz="2800" b="1" dirty="0" smtClean="0">
                <a:solidFill>
                  <a:srgbClr val="FFC000"/>
                </a:solidFill>
                <a:effectLst/>
                <a:latin typeface="Times New Roman" panose="02020603050405020304" pitchFamily="18" charset="0"/>
                <a:cs typeface="Times New Roman" panose="02020603050405020304" pitchFamily="18" charset="0"/>
              </a:rPr>
            </a:br>
            <a:r>
              <a:rPr lang="ru-RU" sz="3200" b="1" dirty="0" smtClean="0">
                <a:effectLst/>
                <a:latin typeface="Times New Roman" panose="02020603050405020304" pitchFamily="18" charset="0"/>
                <a:cs typeface="Times New Roman" panose="02020603050405020304" pitchFamily="18" charset="0"/>
              </a:rPr>
              <a:t>1.</a:t>
            </a:r>
            <a:r>
              <a:rPr lang="ru-RU" sz="3200" b="1" dirty="0" smtClean="0">
                <a:effectLst/>
              </a:rPr>
              <a:t>Выставки</a:t>
            </a:r>
            <a:r>
              <a:rPr lang="ru-RU" sz="3200" b="1" dirty="0">
                <a:effectLst/>
              </a:rPr>
              <a:t>; </a:t>
            </a:r>
            <a:br>
              <a:rPr lang="ru-RU" sz="3200" b="1" dirty="0">
                <a:effectLst/>
              </a:rPr>
            </a:br>
            <a:r>
              <a:rPr lang="ru-RU" sz="3200" b="1" dirty="0">
                <a:effectLst/>
              </a:rPr>
              <a:t>2. Встречи;</a:t>
            </a:r>
            <a:br>
              <a:rPr lang="ru-RU" sz="3200" b="1" dirty="0">
                <a:effectLst/>
              </a:rPr>
            </a:br>
            <a:r>
              <a:rPr lang="ru-RU" sz="3200" b="1" dirty="0">
                <a:effectLst/>
              </a:rPr>
              <a:t>3. Лектории с деятелями культуры и искусства;</a:t>
            </a:r>
            <a:br>
              <a:rPr lang="ru-RU" sz="3200" b="1" dirty="0">
                <a:effectLst/>
              </a:rPr>
            </a:br>
            <a:r>
              <a:rPr lang="ru-RU" sz="3200" b="1" dirty="0">
                <a:effectLst/>
              </a:rPr>
              <a:t>4.Литературно-музыкальные гостиные;</a:t>
            </a:r>
            <a:br>
              <a:rPr lang="ru-RU" sz="3200" b="1" dirty="0">
                <a:effectLst/>
              </a:rPr>
            </a:br>
            <a:r>
              <a:rPr lang="ru-RU" sz="3200" b="1" dirty="0">
                <a:effectLst/>
              </a:rPr>
              <a:t>5. Поэтические вернисажи;</a:t>
            </a:r>
            <a:br>
              <a:rPr lang="ru-RU" sz="3200" b="1" dirty="0">
                <a:effectLst/>
              </a:rPr>
            </a:br>
            <a:r>
              <a:rPr lang="ru-RU" sz="3200" b="1" dirty="0">
                <a:effectLst/>
              </a:rPr>
              <a:t>7. </a:t>
            </a:r>
            <a:r>
              <a:rPr lang="ru-RU" sz="3200" b="1" dirty="0" err="1">
                <a:effectLst/>
              </a:rPr>
              <a:t>Биеналле</a:t>
            </a:r>
            <a:r>
              <a:rPr lang="ru-RU" sz="3200" b="1" dirty="0">
                <a:effectLst/>
              </a:rPr>
              <a:t>;</a:t>
            </a:r>
            <a:br>
              <a:rPr lang="ru-RU" sz="3200" b="1" dirty="0">
                <a:effectLst/>
              </a:rPr>
            </a:br>
            <a:r>
              <a:rPr lang="ru-RU" sz="3200" b="1" dirty="0">
                <a:effectLst/>
              </a:rPr>
              <a:t>8. Бенефисы;</a:t>
            </a:r>
            <a:br>
              <a:rPr lang="ru-RU" sz="3200" b="1" dirty="0">
                <a:effectLst/>
              </a:rPr>
            </a:br>
            <a:r>
              <a:rPr lang="ru-RU" sz="3200" b="1" dirty="0">
                <a:effectLst/>
              </a:rPr>
              <a:t>9.Литературные балы</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8590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7240" y="116632"/>
            <a:ext cx="7543800" cy="6120680"/>
          </a:xfrm>
        </p:spPr>
        <p:txBody>
          <a:bodyPr/>
          <a:lstStyle/>
          <a:p>
            <a:r>
              <a:rPr lang="ru-RU" sz="2000" b="1" dirty="0" smtClean="0">
                <a:effectLst/>
                <a:latin typeface="Times New Roman" panose="02020603050405020304" pitchFamily="18" charset="0"/>
                <a:cs typeface="Times New Roman" panose="02020603050405020304" pitchFamily="18" charset="0"/>
              </a:rPr>
              <a:t/>
            </a:r>
            <a:br>
              <a:rPr lang="ru-RU" sz="2000" b="1" dirty="0" smtClean="0">
                <a:effectLst/>
                <a:latin typeface="Times New Roman" panose="02020603050405020304" pitchFamily="18" charset="0"/>
                <a:cs typeface="Times New Roman" panose="02020603050405020304" pitchFamily="18" charset="0"/>
              </a:rPr>
            </a:br>
            <a:r>
              <a:rPr lang="ru-RU" sz="2000" b="1" dirty="0">
                <a:effectLst/>
                <a:latin typeface="Times New Roman" panose="02020603050405020304" pitchFamily="18" charset="0"/>
                <a:cs typeface="Times New Roman" panose="02020603050405020304" pitchFamily="18" charset="0"/>
              </a:rPr>
              <a:t/>
            </a:r>
            <a:br>
              <a:rPr lang="ru-RU" sz="2000" b="1" dirty="0">
                <a:effectLst/>
                <a:latin typeface="Times New Roman" panose="02020603050405020304" pitchFamily="18" charset="0"/>
                <a:cs typeface="Times New Roman" panose="02020603050405020304" pitchFamily="18" charset="0"/>
              </a:rPr>
            </a:br>
            <a:r>
              <a:rPr lang="ru-RU" sz="2000" b="1" dirty="0" smtClean="0">
                <a:effectLst/>
                <a:latin typeface="Times New Roman" panose="02020603050405020304" pitchFamily="18" charset="0"/>
                <a:cs typeface="Times New Roman" panose="02020603050405020304" pitchFamily="18" charset="0"/>
              </a:rPr>
              <a:t/>
            </a:r>
            <a:br>
              <a:rPr lang="ru-RU" sz="2000" b="1" dirty="0" smtClean="0">
                <a:effectLst/>
                <a:latin typeface="Times New Roman" panose="02020603050405020304" pitchFamily="18" charset="0"/>
                <a:cs typeface="Times New Roman" panose="02020603050405020304" pitchFamily="18" charset="0"/>
              </a:rPr>
            </a:br>
            <a:r>
              <a:rPr lang="ru-RU" sz="2000" b="1" dirty="0">
                <a:effectLst/>
                <a:latin typeface="Times New Roman" panose="02020603050405020304" pitchFamily="18" charset="0"/>
                <a:cs typeface="Times New Roman" panose="02020603050405020304" pitchFamily="18" charset="0"/>
              </a:rPr>
              <a:t/>
            </a:r>
            <a:br>
              <a:rPr lang="ru-RU" sz="2000" b="1" dirty="0">
                <a:effectLst/>
                <a:latin typeface="Times New Roman" panose="02020603050405020304" pitchFamily="18" charset="0"/>
                <a:cs typeface="Times New Roman" panose="02020603050405020304" pitchFamily="18" charset="0"/>
              </a:rPr>
            </a:br>
            <a:r>
              <a:rPr lang="ru-RU" sz="2000" b="1" dirty="0" smtClean="0">
                <a:effectLst/>
                <a:latin typeface="Times New Roman" panose="02020603050405020304" pitchFamily="18" charset="0"/>
                <a:cs typeface="Times New Roman" panose="02020603050405020304" pitchFamily="18" charset="0"/>
              </a:rPr>
              <a:t>           </a:t>
            </a:r>
            <a:r>
              <a:rPr lang="ru-RU" sz="2000" b="1" dirty="0" smtClean="0">
                <a:solidFill>
                  <a:srgbClr val="FFC000"/>
                </a:solidFill>
                <a:effectLst/>
                <a:latin typeface="Times New Roman" panose="02020603050405020304" pitchFamily="18" charset="0"/>
                <a:cs typeface="Times New Roman" panose="02020603050405020304" pitchFamily="18" charset="0"/>
              </a:rPr>
              <a:t>МЕРЫ ПО ПОВЫШЕНИЮ ПОСЕЩАЕМОСТИ  </a:t>
            </a:r>
            <a:br>
              <a:rPr lang="ru-RU" sz="2000" b="1" dirty="0" smtClean="0">
                <a:solidFill>
                  <a:srgbClr val="FFC000"/>
                </a:solidFill>
                <a:effectLst/>
                <a:latin typeface="Times New Roman" panose="02020603050405020304" pitchFamily="18" charset="0"/>
                <a:cs typeface="Times New Roman" panose="02020603050405020304" pitchFamily="18" charset="0"/>
              </a:rPr>
            </a:br>
            <a:r>
              <a:rPr lang="ru-RU" sz="2000" b="1" dirty="0">
                <a:solidFill>
                  <a:srgbClr val="FFC000"/>
                </a:solidFill>
                <a:effectLst/>
                <a:latin typeface="Times New Roman" panose="02020603050405020304" pitchFamily="18" charset="0"/>
                <a:cs typeface="Times New Roman" panose="02020603050405020304" pitchFamily="18" charset="0"/>
              </a:rPr>
              <a:t> </a:t>
            </a:r>
            <a:r>
              <a:rPr lang="ru-RU" sz="2000" b="1" dirty="0" smtClean="0">
                <a:solidFill>
                  <a:srgbClr val="FFC000"/>
                </a:solidFill>
                <a:effectLst/>
                <a:latin typeface="Times New Roman" panose="02020603050405020304" pitchFamily="18" charset="0"/>
                <a:cs typeface="Times New Roman" panose="02020603050405020304" pitchFamily="18" charset="0"/>
              </a:rPr>
              <a:t>                                   МЕРОПРИЯТИЙ</a:t>
            </a:r>
            <a:br>
              <a:rPr lang="ru-RU" sz="2000" b="1" dirty="0" smtClean="0">
                <a:solidFill>
                  <a:srgbClr val="FFC000"/>
                </a:solidFill>
                <a:effectLst/>
                <a:latin typeface="Times New Roman" panose="02020603050405020304" pitchFamily="18" charset="0"/>
                <a:cs typeface="Times New Roman" panose="02020603050405020304" pitchFamily="18" charset="0"/>
              </a:rPr>
            </a:br>
            <a:r>
              <a:rPr lang="ru-RU" sz="2000" b="1" dirty="0" smtClean="0">
                <a:effectLst/>
                <a:latin typeface="Times New Roman" panose="02020603050405020304" pitchFamily="18" charset="0"/>
                <a:cs typeface="Times New Roman" panose="02020603050405020304" pitchFamily="18" charset="0"/>
              </a:rPr>
              <a:t>1</a:t>
            </a:r>
            <a:r>
              <a:rPr lang="ru-RU" sz="2000" b="1" dirty="0">
                <a:effectLst/>
                <a:latin typeface="Times New Roman" panose="02020603050405020304" pitchFamily="18" charset="0"/>
                <a:cs typeface="Times New Roman" panose="02020603050405020304" pitchFamily="18" charset="0"/>
              </a:rPr>
              <a:t>. Адаптация традиционных культурно-просветительских проектов под задачи программы "Пушкинская карта"</a:t>
            </a:r>
            <a:br>
              <a:rPr lang="ru-RU" sz="2000" b="1" dirty="0">
                <a:effectLst/>
                <a:latin typeface="Times New Roman" panose="02020603050405020304" pitchFamily="18" charset="0"/>
                <a:cs typeface="Times New Roman" panose="02020603050405020304" pitchFamily="18" charset="0"/>
              </a:rPr>
            </a:br>
            <a:r>
              <a:rPr lang="ru-RU" sz="2000" b="1" dirty="0">
                <a:effectLst/>
                <a:latin typeface="Times New Roman" panose="02020603050405020304" pitchFamily="18" charset="0"/>
                <a:cs typeface="Times New Roman" panose="02020603050405020304" pitchFamily="18" charset="0"/>
              </a:rPr>
              <a:t>2. Продление часов работы библиотек, с планированием наиболее удобного времени по проведению мероприятия;</a:t>
            </a:r>
            <a:br>
              <a:rPr lang="ru-RU" sz="2000" b="1" dirty="0">
                <a:effectLst/>
                <a:latin typeface="Times New Roman" panose="02020603050405020304" pitchFamily="18" charset="0"/>
                <a:cs typeface="Times New Roman" panose="02020603050405020304" pitchFamily="18" charset="0"/>
              </a:rPr>
            </a:br>
            <a:r>
              <a:rPr lang="ru-RU" sz="2000" b="1" dirty="0">
                <a:effectLst/>
                <a:latin typeface="Times New Roman" panose="02020603050405020304" pitchFamily="18" charset="0"/>
                <a:cs typeface="Times New Roman" panose="02020603050405020304" pitchFamily="18" charset="0"/>
              </a:rPr>
              <a:t>3. Организация выездных мероприятий в малые города и сельские населенные пункты.</a:t>
            </a:r>
            <a:br>
              <a:rPr lang="ru-RU" sz="2000" b="1" dirty="0">
                <a:effectLst/>
                <a:latin typeface="Times New Roman" panose="02020603050405020304" pitchFamily="18" charset="0"/>
                <a:cs typeface="Times New Roman" panose="02020603050405020304" pitchFamily="18" charset="0"/>
              </a:rPr>
            </a:br>
            <a:r>
              <a:rPr lang="ru-RU" sz="2000" b="1" dirty="0">
                <a:effectLst/>
                <a:latin typeface="Times New Roman" panose="02020603050405020304" pitchFamily="18" charset="0"/>
                <a:cs typeface="Times New Roman" panose="02020603050405020304" pitchFamily="18" charset="0"/>
              </a:rPr>
              <a:t>4. Выездные </a:t>
            </a:r>
            <a:r>
              <a:rPr lang="ru-RU" sz="2000" b="1" dirty="0" smtClean="0">
                <a:effectLst/>
                <a:latin typeface="Times New Roman" panose="02020603050405020304" pitchFamily="18" charset="0"/>
                <a:cs typeface="Times New Roman" panose="02020603050405020304" pitchFamily="18" charset="0"/>
              </a:rPr>
              <a:t>мероприятия </a:t>
            </a:r>
            <a:r>
              <a:rPr lang="ru-RU" sz="2000" b="1" dirty="0">
                <a:effectLst/>
                <a:latin typeface="Times New Roman" panose="02020603050405020304" pitchFamily="18" charset="0"/>
                <a:cs typeface="Times New Roman" panose="02020603050405020304" pitchFamily="18" charset="0"/>
              </a:rPr>
              <a:t>на базах пришкольных лагерей, детских оздоровительных лагерей в летний период</a:t>
            </a:r>
            <a:br>
              <a:rPr lang="ru-RU" sz="2000" b="1" dirty="0">
                <a:effectLst/>
                <a:latin typeface="Times New Roman" panose="02020603050405020304" pitchFamily="18" charset="0"/>
                <a:cs typeface="Times New Roman" panose="02020603050405020304" pitchFamily="18" charset="0"/>
              </a:rPr>
            </a:br>
            <a:r>
              <a:rPr lang="ru-RU" sz="2000" b="1" dirty="0">
                <a:effectLst/>
                <a:latin typeface="Times New Roman" panose="02020603050405020304" pitchFamily="18" charset="0"/>
                <a:cs typeface="Times New Roman" panose="02020603050405020304" pitchFamily="18" charset="0"/>
              </a:rPr>
              <a:t>5. Организация трансферов к месту проведения мероприятий</a:t>
            </a:r>
            <a:br>
              <a:rPr lang="ru-RU" sz="2000" b="1" dirty="0">
                <a:effectLst/>
                <a:latin typeface="Times New Roman" panose="02020603050405020304" pitchFamily="18" charset="0"/>
                <a:cs typeface="Times New Roman" panose="02020603050405020304" pitchFamily="18" charset="0"/>
              </a:rPr>
            </a:br>
            <a:r>
              <a:rPr lang="ru-RU" sz="2000" b="1" dirty="0">
                <a:effectLst/>
                <a:latin typeface="Times New Roman" panose="02020603050405020304" pitchFamily="18" charset="0"/>
                <a:cs typeface="Times New Roman" panose="02020603050405020304" pitchFamily="18" charset="0"/>
              </a:rPr>
              <a:t>6. Проведение выездных мероприятий различного формата в местах скопления молодежи (торговые центры, парки культуры и отдыха и пр.)</a:t>
            </a:r>
            <a:br>
              <a:rPr lang="ru-RU" sz="2000" b="1" dirty="0">
                <a:effectLst/>
                <a:latin typeface="Times New Roman" panose="02020603050405020304" pitchFamily="18" charset="0"/>
                <a:cs typeface="Times New Roman" panose="02020603050405020304" pitchFamily="18" charset="0"/>
              </a:rPr>
            </a:br>
            <a:r>
              <a:rPr lang="ru-RU" sz="2000" b="1" dirty="0">
                <a:effectLst/>
                <a:latin typeface="Times New Roman" panose="02020603050405020304" pitchFamily="18" charset="0"/>
                <a:cs typeface="Times New Roman" panose="02020603050405020304" pitchFamily="18" charset="0"/>
              </a:rPr>
              <a:t/>
            </a:r>
            <a:br>
              <a:rPr lang="ru-RU" sz="2000" b="1" dirty="0">
                <a:effectLst/>
                <a:latin typeface="Times New Roman" panose="02020603050405020304" pitchFamily="18" charset="0"/>
                <a:cs typeface="Times New Roman" panose="02020603050405020304" pitchFamily="18" charset="0"/>
              </a:rPr>
            </a:br>
            <a:r>
              <a:rPr lang="ru-RU" sz="2000" b="1" dirty="0">
                <a:solidFill>
                  <a:srgbClr val="FFC000"/>
                </a:solidFill>
                <a:effectLst/>
                <a:latin typeface="Times New Roman" panose="02020603050405020304" pitchFamily="18" charset="0"/>
                <a:cs typeface="Times New Roman" panose="02020603050405020304" pitchFamily="18" charset="0"/>
              </a:rPr>
              <a:t>Примеры от регионов:</a:t>
            </a:r>
            <a:r>
              <a:rPr lang="ru-RU" sz="2000" b="1" dirty="0">
                <a:effectLst/>
                <a:latin typeface="Times New Roman" panose="02020603050405020304" pitchFamily="18" charset="0"/>
                <a:cs typeface="Times New Roman" panose="02020603050405020304" pitchFamily="18" charset="0"/>
              </a:rPr>
              <a:t/>
            </a:r>
            <a:br>
              <a:rPr lang="ru-RU" sz="2000" b="1" dirty="0">
                <a:effectLst/>
                <a:latin typeface="Times New Roman" panose="02020603050405020304" pitchFamily="18" charset="0"/>
                <a:cs typeface="Times New Roman" panose="02020603050405020304" pitchFamily="18" charset="0"/>
              </a:rPr>
            </a:br>
            <a:r>
              <a:rPr lang="ru-RU" sz="2000" b="1" dirty="0">
                <a:effectLst/>
                <a:latin typeface="Times New Roman" panose="02020603050405020304" pitchFamily="18" charset="0"/>
                <a:cs typeface="Times New Roman" panose="02020603050405020304" pitchFamily="18" charset="0"/>
              </a:rPr>
              <a:t>Реализация проектов передвижных библиотечных учреждений в муниципальных районах (Республиканский проект "Искусство-селу"- Мордовия")</a:t>
            </a:r>
            <a:r>
              <a:rPr lang="ru-RU" sz="2000" dirty="0">
                <a:effectLst/>
                <a:latin typeface="Times New Roman" panose="02020603050405020304" pitchFamily="18" charset="0"/>
                <a:cs typeface="Times New Roman" panose="02020603050405020304" pitchFamily="18" charset="0"/>
              </a:rPr>
              <a:t/>
            </a:r>
            <a:br>
              <a:rPr lang="ru-RU" sz="2000" dirty="0">
                <a:effectLst/>
                <a:latin typeface="Times New Roman" panose="02020603050405020304" pitchFamily="18" charset="0"/>
                <a:cs typeface="Times New Roman" panose="02020603050405020304" pitchFamily="18" charset="0"/>
              </a:rPr>
            </a:b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844087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2204864"/>
            <a:ext cx="7543800" cy="1728192"/>
          </a:xfrm>
        </p:spPr>
        <p:txBody>
          <a:bodyPr/>
          <a:lstStyle/>
          <a:p>
            <a:r>
              <a:rPr lang="ru-RU" b="1" dirty="0" smtClean="0">
                <a:effectLst/>
              </a:rPr>
              <a:t>     Дворцы </a:t>
            </a:r>
            <a:r>
              <a:rPr lang="ru-RU" b="1" dirty="0">
                <a:effectLst/>
              </a:rPr>
              <a:t>культуры </a:t>
            </a:r>
            <a:r>
              <a:rPr lang="ru-RU" b="1" dirty="0" smtClean="0">
                <a:effectLst/>
              </a:rPr>
              <a:t>           </a:t>
            </a:r>
            <a:br>
              <a:rPr lang="ru-RU" b="1" dirty="0" smtClean="0">
                <a:effectLst/>
              </a:rPr>
            </a:br>
            <a:r>
              <a:rPr lang="ru-RU" b="1" dirty="0">
                <a:effectLst/>
              </a:rPr>
              <a:t> </a:t>
            </a:r>
            <a:r>
              <a:rPr lang="ru-RU" b="1" dirty="0" smtClean="0">
                <a:effectLst/>
              </a:rPr>
              <a:t>            и   клубы</a:t>
            </a:r>
            <a:endParaRPr lang="ru-RU" dirty="0">
              <a:effectLst/>
            </a:endParaRPr>
          </a:p>
        </p:txBody>
      </p:sp>
    </p:spTree>
    <p:extLst>
      <p:ext uri="{BB962C8B-B14F-4D97-AF65-F5344CB8AC3E}">
        <p14:creationId xmlns:p14="http://schemas.microsoft.com/office/powerpoint/2010/main" val="28105556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1124744"/>
            <a:ext cx="7543800" cy="3312368"/>
          </a:xfrm>
        </p:spPr>
        <p:txBody>
          <a:bodyPr/>
          <a:lstStyle/>
          <a:p>
            <a:r>
              <a:rPr lang="ru-RU" sz="2400" b="1" dirty="0" smtClean="0">
                <a:effectLst/>
                <a:latin typeface="Times New Roman" panose="02020603050405020304" pitchFamily="18" charset="0"/>
                <a:cs typeface="Times New Roman" panose="02020603050405020304" pitchFamily="18" charset="0"/>
              </a:rPr>
              <a:t/>
            </a:r>
            <a:br>
              <a:rPr lang="ru-RU" sz="2400" b="1" dirty="0" smtClean="0">
                <a:effectLst/>
                <a:latin typeface="Times New Roman" panose="02020603050405020304" pitchFamily="18" charset="0"/>
                <a:cs typeface="Times New Roman" panose="02020603050405020304" pitchFamily="18" charset="0"/>
              </a:rPr>
            </a:br>
            <a:r>
              <a:rPr lang="ru-RU" sz="2400" b="1" dirty="0">
                <a:effectLst/>
                <a:latin typeface="Times New Roman" panose="02020603050405020304" pitchFamily="18" charset="0"/>
                <a:cs typeface="Times New Roman" panose="02020603050405020304" pitchFamily="18" charset="0"/>
              </a:rPr>
              <a:t> </a:t>
            </a:r>
            <a:r>
              <a:rPr lang="ru-RU" sz="2400" b="1" dirty="0" smtClean="0">
                <a:effectLst/>
                <a:latin typeface="Times New Roman" panose="02020603050405020304" pitchFamily="18" charset="0"/>
                <a:cs typeface="Times New Roman" panose="02020603050405020304" pitchFamily="18" charset="0"/>
              </a:rPr>
              <a:t>           </a:t>
            </a:r>
            <a:r>
              <a:rPr lang="ru-RU" sz="2400" b="1" dirty="0" smtClean="0">
                <a:solidFill>
                  <a:srgbClr val="FFC000"/>
                </a:solidFill>
                <a:effectLst/>
                <a:latin typeface="Times New Roman" panose="02020603050405020304" pitchFamily="18" charset="0"/>
                <a:cs typeface="Times New Roman" panose="02020603050405020304" pitchFamily="18" charset="0"/>
              </a:rPr>
              <a:t>ФОРМАТЫ </a:t>
            </a:r>
            <a:r>
              <a:rPr lang="ru-RU" sz="2400" b="1" dirty="0">
                <a:solidFill>
                  <a:srgbClr val="FFC000"/>
                </a:solidFill>
                <a:effectLst/>
                <a:latin typeface="Times New Roman" panose="02020603050405020304" pitchFamily="18" charset="0"/>
                <a:cs typeface="Times New Roman" panose="02020603050405020304" pitchFamily="18" charset="0"/>
              </a:rPr>
              <a:t>МЕРОПРИЯТИЙ ДЛЯ     </a:t>
            </a:r>
            <a:br>
              <a:rPr lang="ru-RU" sz="2400" b="1" dirty="0">
                <a:solidFill>
                  <a:srgbClr val="FFC000"/>
                </a:solidFill>
                <a:effectLst/>
                <a:latin typeface="Times New Roman" panose="02020603050405020304" pitchFamily="18" charset="0"/>
                <a:cs typeface="Times New Roman" panose="02020603050405020304" pitchFamily="18" charset="0"/>
              </a:rPr>
            </a:br>
            <a:r>
              <a:rPr lang="ru-RU" sz="2400" b="1" dirty="0">
                <a:solidFill>
                  <a:srgbClr val="FFC000"/>
                </a:solidFill>
                <a:effectLst/>
                <a:latin typeface="Times New Roman" panose="02020603050405020304" pitchFamily="18" charset="0"/>
                <a:cs typeface="Times New Roman" panose="02020603050405020304" pitchFamily="18" charset="0"/>
              </a:rPr>
              <a:t>              ПРИВЛЕЧЕНИЯ МОЛОДЕЖИ К  </a:t>
            </a:r>
            <a:br>
              <a:rPr lang="ru-RU" sz="2400" b="1" dirty="0">
                <a:solidFill>
                  <a:srgbClr val="FFC000"/>
                </a:solidFill>
                <a:effectLst/>
                <a:latin typeface="Times New Roman" panose="02020603050405020304" pitchFamily="18" charset="0"/>
                <a:cs typeface="Times New Roman" panose="02020603050405020304" pitchFamily="18" charset="0"/>
              </a:rPr>
            </a:br>
            <a:r>
              <a:rPr lang="ru-RU" sz="2400" b="1" dirty="0">
                <a:solidFill>
                  <a:srgbClr val="FFC000"/>
                </a:solidFill>
                <a:effectLst/>
                <a:latin typeface="Times New Roman" panose="02020603050405020304" pitchFamily="18" charset="0"/>
                <a:cs typeface="Times New Roman" panose="02020603050405020304" pitchFamily="18" charset="0"/>
              </a:rPr>
              <a:t>                 УЧАСТИЮ В  </a:t>
            </a:r>
            <a:r>
              <a:rPr lang="ru-RU" sz="2400" b="1" dirty="0" smtClean="0">
                <a:solidFill>
                  <a:srgbClr val="FFC000"/>
                </a:solidFill>
                <a:effectLst/>
                <a:latin typeface="Times New Roman" panose="02020603050405020304" pitchFamily="18" charset="0"/>
                <a:cs typeface="Times New Roman" panose="02020603050405020304" pitchFamily="18" charset="0"/>
              </a:rPr>
              <a:t>ПРОГРАММЕ</a:t>
            </a:r>
            <a:br>
              <a:rPr lang="ru-RU" sz="2400" b="1" dirty="0" smtClean="0">
                <a:solidFill>
                  <a:srgbClr val="FFC000"/>
                </a:solidFill>
                <a:effectLst/>
                <a:latin typeface="Times New Roman" panose="02020603050405020304" pitchFamily="18" charset="0"/>
                <a:cs typeface="Times New Roman" panose="02020603050405020304" pitchFamily="18" charset="0"/>
              </a:rPr>
            </a:br>
            <a:r>
              <a:rPr lang="ru-RU" sz="2400" b="1" dirty="0" smtClean="0">
                <a:solidFill>
                  <a:srgbClr val="FFC000"/>
                </a:solidFill>
                <a:effectLst/>
                <a:latin typeface="Times New Roman" panose="02020603050405020304" pitchFamily="18" charset="0"/>
                <a:cs typeface="Times New Roman" panose="02020603050405020304" pitchFamily="18" charset="0"/>
              </a:rPr>
              <a:t/>
            </a:r>
            <a:br>
              <a:rPr lang="ru-RU" sz="2400" b="1" dirty="0" smtClean="0">
                <a:solidFill>
                  <a:srgbClr val="FFC000"/>
                </a:solidFill>
                <a:effectLst/>
                <a:latin typeface="Times New Roman" panose="02020603050405020304" pitchFamily="18" charset="0"/>
                <a:cs typeface="Times New Roman" panose="02020603050405020304" pitchFamily="18" charset="0"/>
              </a:rPr>
            </a:br>
            <a:r>
              <a:rPr lang="ru-RU" sz="2400" b="1" dirty="0">
                <a:effectLst/>
              </a:rPr>
              <a:t>1. Концерты в традиционных форматах;</a:t>
            </a:r>
            <a:r>
              <a:rPr lang="ru-RU" sz="2400" dirty="0">
                <a:effectLst/>
              </a:rPr>
              <a:t/>
            </a:r>
            <a:br>
              <a:rPr lang="ru-RU" sz="2400" dirty="0">
                <a:effectLst/>
              </a:rPr>
            </a:br>
            <a:r>
              <a:rPr lang="ru-RU" sz="2400" b="1" dirty="0">
                <a:effectLst/>
              </a:rPr>
              <a:t>2. Встречи;</a:t>
            </a:r>
            <a:r>
              <a:rPr lang="ru-RU" sz="2400" dirty="0">
                <a:effectLst/>
              </a:rPr>
              <a:t/>
            </a:r>
            <a:br>
              <a:rPr lang="ru-RU" sz="2400" dirty="0">
                <a:effectLst/>
              </a:rPr>
            </a:br>
            <a:r>
              <a:rPr lang="ru-RU" sz="2400" b="1" dirty="0">
                <a:effectLst/>
              </a:rPr>
              <a:t>3. Литературно-музыкальные гостиные;</a:t>
            </a:r>
            <a:r>
              <a:rPr lang="ru-RU" sz="2400" dirty="0">
                <a:effectLst/>
              </a:rPr>
              <a:t/>
            </a:r>
            <a:br>
              <a:rPr lang="ru-RU" sz="2400" dirty="0">
                <a:effectLst/>
              </a:rPr>
            </a:br>
            <a:r>
              <a:rPr lang="ru-RU" sz="2400" b="1" dirty="0">
                <a:effectLst/>
              </a:rPr>
              <a:t>4. Поэтические вернисажи;  </a:t>
            </a:r>
            <a:r>
              <a:rPr lang="ru-RU" sz="2400" dirty="0">
                <a:effectLst/>
              </a:rPr>
              <a:t/>
            </a:r>
            <a:br>
              <a:rPr lang="ru-RU" sz="2400" dirty="0">
                <a:effectLst/>
              </a:rPr>
            </a:br>
            <a:r>
              <a:rPr lang="ru-RU" sz="2400" b="1" dirty="0">
                <a:effectLst/>
              </a:rPr>
              <a:t>5. Камерные киносеансы.</a:t>
            </a:r>
            <a:r>
              <a:rPr lang="ru-RU" sz="2400" b="1" dirty="0" smtClean="0">
                <a:effectLst/>
                <a:latin typeface="Times New Roman" panose="02020603050405020304" pitchFamily="18" charset="0"/>
                <a:cs typeface="Times New Roman" panose="02020603050405020304" pitchFamily="18" charset="0"/>
              </a:rPr>
              <a:t/>
            </a:r>
            <a:br>
              <a:rPr lang="ru-RU" sz="2400" b="1" dirty="0" smtClean="0">
                <a:effectLst/>
                <a:latin typeface="Times New Roman" panose="02020603050405020304" pitchFamily="18" charset="0"/>
                <a:cs typeface="Times New Roman" panose="02020603050405020304" pitchFamily="18" charset="0"/>
              </a:rPr>
            </a:br>
            <a:endParaRPr lang="ru-RU" sz="2400" dirty="0"/>
          </a:p>
        </p:txBody>
      </p:sp>
    </p:spTree>
    <p:extLst>
      <p:ext uri="{BB962C8B-B14F-4D97-AF65-F5344CB8AC3E}">
        <p14:creationId xmlns:p14="http://schemas.microsoft.com/office/powerpoint/2010/main" val="9789435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7240" y="692696"/>
            <a:ext cx="7543800" cy="3888432"/>
          </a:xfrm>
        </p:spPr>
        <p:txBody>
          <a:bodyPr/>
          <a:lstStyle/>
          <a:p>
            <a:r>
              <a:rPr lang="ru-RU" sz="2000" b="1" dirty="0" smtClean="0">
                <a:effectLst/>
                <a:latin typeface="Times New Roman" panose="02020603050405020304" pitchFamily="18" charset="0"/>
                <a:cs typeface="Times New Roman" panose="02020603050405020304" pitchFamily="18" charset="0"/>
              </a:rPr>
              <a:t>         </a:t>
            </a:r>
            <a:r>
              <a:rPr lang="ru-RU" sz="2000" b="1" dirty="0" smtClean="0">
                <a:solidFill>
                  <a:srgbClr val="FFC000"/>
                </a:solidFill>
                <a:effectLst/>
                <a:latin typeface="Times New Roman" panose="02020603050405020304" pitchFamily="18" charset="0"/>
                <a:cs typeface="Times New Roman" panose="02020603050405020304" pitchFamily="18" charset="0"/>
              </a:rPr>
              <a:t>МЕРЫ </a:t>
            </a:r>
            <a:r>
              <a:rPr lang="ru-RU" sz="2000" b="1" dirty="0">
                <a:solidFill>
                  <a:srgbClr val="FFC000"/>
                </a:solidFill>
                <a:effectLst/>
                <a:latin typeface="Times New Roman" panose="02020603050405020304" pitchFamily="18" charset="0"/>
                <a:cs typeface="Times New Roman" panose="02020603050405020304" pitchFamily="18" charset="0"/>
              </a:rPr>
              <a:t>ПО ПОВЫШЕНИЮ ПОСЕЩАЕМОСТИ  </a:t>
            </a:r>
            <a:br>
              <a:rPr lang="ru-RU" sz="2000" b="1" dirty="0">
                <a:solidFill>
                  <a:srgbClr val="FFC000"/>
                </a:solidFill>
                <a:effectLst/>
                <a:latin typeface="Times New Roman" panose="02020603050405020304" pitchFamily="18" charset="0"/>
                <a:cs typeface="Times New Roman" panose="02020603050405020304" pitchFamily="18" charset="0"/>
              </a:rPr>
            </a:br>
            <a:r>
              <a:rPr lang="ru-RU" sz="2000" b="1" dirty="0">
                <a:solidFill>
                  <a:srgbClr val="FFC000"/>
                </a:solidFill>
                <a:effectLst/>
                <a:latin typeface="Times New Roman" panose="02020603050405020304" pitchFamily="18" charset="0"/>
                <a:cs typeface="Times New Roman" panose="02020603050405020304" pitchFamily="18" charset="0"/>
              </a:rPr>
              <a:t>                                    </a:t>
            </a:r>
            <a:r>
              <a:rPr lang="ru-RU" sz="2000" b="1" dirty="0" smtClean="0">
                <a:solidFill>
                  <a:srgbClr val="FFC000"/>
                </a:solidFill>
                <a:effectLst/>
                <a:latin typeface="Times New Roman" panose="02020603050405020304" pitchFamily="18" charset="0"/>
                <a:cs typeface="Times New Roman" panose="02020603050405020304" pitchFamily="18" charset="0"/>
              </a:rPr>
              <a:t>МЕРОПРИЯТИЙ</a:t>
            </a:r>
            <a:r>
              <a:rPr lang="ru-RU" sz="2000" b="1" dirty="0" smtClean="0">
                <a:effectLst/>
                <a:latin typeface="Times New Roman" panose="02020603050405020304" pitchFamily="18" charset="0"/>
                <a:cs typeface="Times New Roman" panose="02020603050405020304" pitchFamily="18" charset="0"/>
              </a:rPr>
              <a:t/>
            </a:r>
            <a:br>
              <a:rPr lang="ru-RU" sz="2000" b="1" dirty="0" smtClean="0">
                <a:effectLst/>
                <a:latin typeface="Times New Roman" panose="02020603050405020304" pitchFamily="18" charset="0"/>
                <a:cs typeface="Times New Roman" panose="02020603050405020304" pitchFamily="18" charset="0"/>
              </a:rPr>
            </a:br>
            <a:r>
              <a:rPr lang="ru-RU" sz="2000" b="1" dirty="0">
                <a:effectLst/>
              </a:rPr>
              <a:t>1. Адаптация традиционных культурно-просветительских проектов под задачи программы "Пушкинская карта";</a:t>
            </a:r>
            <a:br>
              <a:rPr lang="ru-RU" sz="2000" b="1" dirty="0">
                <a:effectLst/>
              </a:rPr>
            </a:br>
            <a:r>
              <a:rPr lang="ru-RU" sz="2000" b="1" dirty="0">
                <a:effectLst/>
              </a:rPr>
              <a:t>2. Выездные </a:t>
            </a:r>
            <a:r>
              <a:rPr lang="ru-RU" sz="2000" b="1" dirty="0" smtClean="0">
                <a:effectLst/>
              </a:rPr>
              <a:t>мероприятия </a:t>
            </a:r>
            <a:r>
              <a:rPr lang="ru-RU" sz="2000" b="1" dirty="0">
                <a:effectLst/>
              </a:rPr>
              <a:t>на базах пришкольных лагерей, детских оздоровительных лагерей в летний период</a:t>
            </a:r>
            <a:br>
              <a:rPr lang="ru-RU" sz="2000" b="1" dirty="0">
                <a:effectLst/>
              </a:rPr>
            </a:br>
            <a:r>
              <a:rPr lang="ru-RU" sz="2000" b="1" dirty="0">
                <a:effectLst/>
              </a:rPr>
              <a:t>3. Организация трансферов к месту проведения мероприятий</a:t>
            </a:r>
            <a:br>
              <a:rPr lang="ru-RU" sz="2000" b="1" dirty="0">
                <a:effectLst/>
              </a:rPr>
            </a:br>
            <a:r>
              <a:rPr lang="ru-RU" sz="2000" b="1" dirty="0">
                <a:effectLst/>
              </a:rPr>
              <a:t>4. Выездные выступления на базе площадок школ, </a:t>
            </a:r>
            <a:r>
              <a:rPr lang="ru-RU" sz="2000" b="1" dirty="0" err="1">
                <a:effectLst/>
              </a:rPr>
              <a:t>ССУЗов</a:t>
            </a:r>
            <a:r>
              <a:rPr lang="ru-RU" sz="2000" b="1" dirty="0">
                <a:effectLst/>
              </a:rPr>
              <a:t>, ВУЗов;</a:t>
            </a:r>
            <a:endParaRPr lang="ru-RU" sz="2000" dirty="0"/>
          </a:p>
        </p:txBody>
      </p:sp>
    </p:spTree>
    <p:extLst>
      <p:ext uri="{BB962C8B-B14F-4D97-AF65-F5344CB8AC3E}">
        <p14:creationId xmlns:p14="http://schemas.microsoft.com/office/powerpoint/2010/main" val="26752767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7240" y="1988840"/>
            <a:ext cx="7543800" cy="2088232"/>
          </a:xfrm>
        </p:spPr>
        <p:txBody>
          <a:bodyPr/>
          <a:lstStyle/>
          <a:p>
            <a:pPr algn="ctr"/>
            <a:r>
              <a:rPr lang="ru-RU" b="1" dirty="0">
                <a:effectLst/>
              </a:rPr>
              <a:t>Концертные площадки</a:t>
            </a:r>
            <a:endParaRPr lang="ru-RU" dirty="0"/>
          </a:p>
        </p:txBody>
      </p:sp>
    </p:spTree>
    <p:extLst>
      <p:ext uri="{BB962C8B-B14F-4D97-AF65-F5344CB8AC3E}">
        <p14:creationId xmlns:p14="http://schemas.microsoft.com/office/powerpoint/2010/main" val="287014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7240" y="908720"/>
            <a:ext cx="7543800" cy="3096344"/>
          </a:xfrm>
        </p:spPr>
        <p:txBody>
          <a:bodyPr/>
          <a:lstStyle/>
          <a:p>
            <a:r>
              <a:rPr lang="ru-RU" sz="2000" b="1" dirty="0" smtClean="0">
                <a:solidFill>
                  <a:srgbClr val="FFC000"/>
                </a:solidFill>
                <a:effectLst/>
                <a:latin typeface="Times New Roman" panose="02020603050405020304" pitchFamily="18" charset="0"/>
                <a:cs typeface="Times New Roman" panose="02020603050405020304" pitchFamily="18" charset="0"/>
              </a:rPr>
              <a:t>        ФОРМАТЫ МЕРОПРИЯТИЙ ДЛЯ ПРИВЛЕЧЕНИЯ   </a:t>
            </a:r>
            <a:br>
              <a:rPr lang="ru-RU" sz="2000" b="1" dirty="0" smtClean="0">
                <a:solidFill>
                  <a:srgbClr val="FFC000"/>
                </a:solidFill>
                <a:effectLst/>
                <a:latin typeface="Times New Roman" panose="02020603050405020304" pitchFamily="18" charset="0"/>
                <a:cs typeface="Times New Roman" panose="02020603050405020304" pitchFamily="18" charset="0"/>
              </a:rPr>
            </a:br>
            <a:r>
              <a:rPr lang="ru-RU" sz="2000" b="1" dirty="0">
                <a:solidFill>
                  <a:srgbClr val="FFC000"/>
                </a:solidFill>
                <a:effectLst/>
                <a:latin typeface="Times New Roman" panose="02020603050405020304" pitchFamily="18" charset="0"/>
                <a:cs typeface="Times New Roman" panose="02020603050405020304" pitchFamily="18" charset="0"/>
              </a:rPr>
              <a:t> </a:t>
            </a:r>
            <a:r>
              <a:rPr lang="ru-RU" sz="2000" b="1" dirty="0" smtClean="0">
                <a:solidFill>
                  <a:srgbClr val="FFC000"/>
                </a:solidFill>
                <a:effectLst/>
                <a:latin typeface="Times New Roman" panose="02020603050405020304" pitchFamily="18" charset="0"/>
                <a:cs typeface="Times New Roman" panose="02020603050405020304" pitchFamily="18" charset="0"/>
              </a:rPr>
              <a:t>             МОЛОДЕЖИ   К УЧАСТИЮ В ПРОГРАММЕ</a:t>
            </a:r>
            <a:br>
              <a:rPr lang="ru-RU" sz="2000" b="1" dirty="0" smtClean="0">
                <a:solidFill>
                  <a:srgbClr val="FFC000"/>
                </a:solidFill>
                <a:effectLst/>
                <a:latin typeface="Times New Roman" panose="02020603050405020304" pitchFamily="18" charset="0"/>
                <a:cs typeface="Times New Roman" panose="02020603050405020304" pitchFamily="18" charset="0"/>
              </a:rPr>
            </a:br>
            <a:r>
              <a:rPr lang="ru-RU" sz="2000" b="1" dirty="0" smtClean="0">
                <a:solidFill>
                  <a:srgbClr val="FFC000"/>
                </a:solidFill>
                <a:effectLst/>
                <a:latin typeface="Times New Roman" panose="02020603050405020304" pitchFamily="18" charset="0"/>
                <a:cs typeface="Times New Roman" panose="02020603050405020304" pitchFamily="18" charset="0"/>
              </a:rPr>
              <a:t/>
            </a:r>
            <a:br>
              <a:rPr lang="ru-RU" sz="2000" b="1" dirty="0" smtClean="0">
                <a:solidFill>
                  <a:srgbClr val="FFC000"/>
                </a:solidFill>
                <a:effectLst/>
                <a:latin typeface="Times New Roman" panose="02020603050405020304" pitchFamily="18" charset="0"/>
                <a:cs typeface="Times New Roman" panose="02020603050405020304" pitchFamily="18" charset="0"/>
              </a:rPr>
            </a:br>
            <a:r>
              <a:rPr lang="ru-RU" sz="2000" b="1" dirty="0" smtClean="0">
                <a:solidFill>
                  <a:srgbClr val="FFC000"/>
                </a:solidFill>
                <a:effectLst/>
                <a:latin typeface="Times New Roman" panose="02020603050405020304" pitchFamily="18" charset="0"/>
                <a:cs typeface="Times New Roman" panose="02020603050405020304" pitchFamily="18" charset="0"/>
              </a:rPr>
              <a:t/>
            </a:r>
            <a:br>
              <a:rPr lang="ru-RU" sz="2000" b="1" dirty="0" smtClean="0">
                <a:solidFill>
                  <a:srgbClr val="FFC000"/>
                </a:solidFill>
                <a:effectLst/>
                <a:latin typeface="Times New Roman" panose="02020603050405020304" pitchFamily="18" charset="0"/>
                <a:cs typeface="Times New Roman" panose="02020603050405020304" pitchFamily="18" charset="0"/>
              </a:rPr>
            </a:br>
            <a:r>
              <a:rPr lang="ru-RU" sz="2000" b="1" dirty="0" smtClean="0">
                <a:solidFill>
                  <a:srgbClr val="FFC000"/>
                </a:solidFill>
                <a:effectLst/>
                <a:latin typeface="Times New Roman" panose="02020603050405020304" pitchFamily="18" charset="0"/>
                <a:cs typeface="Times New Roman" panose="02020603050405020304" pitchFamily="18" charset="0"/>
              </a:rPr>
              <a:t/>
            </a:r>
            <a:br>
              <a:rPr lang="ru-RU" sz="2000" b="1" dirty="0" smtClean="0">
                <a:solidFill>
                  <a:srgbClr val="FFC000"/>
                </a:solidFill>
                <a:effectLst/>
                <a:latin typeface="Times New Roman" panose="02020603050405020304" pitchFamily="18" charset="0"/>
                <a:cs typeface="Times New Roman" panose="02020603050405020304" pitchFamily="18" charset="0"/>
              </a:rPr>
            </a:br>
            <a:r>
              <a:rPr lang="ru-RU" sz="2000" b="1" dirty="0">
                <a:effectLst/>
              </a:rPr>
              <a:t>1. Концерты в традиционных форматах;</a:t>
            </a:r>
            <a:br>
              <a:rPr lang="ru-RU" sz="2000" b="1" dirty="0">
                <a:effectLst/>
              </a:rPr>
            </a:br>
            <a:r>
              <a:rPr lang="ru-RU" sz="2000" b="1" dirty="0">
                <a:effectLst/>
              </a:rPr>
              <a:t>2. Театрализованные представления;</a:t>
            </a:r>
            <a:br>
              <a:rPr lang="ru-RU" sz="2000" b="1" dirty="0">
                <a:effectLst/>
              </a:rPr>
            </a:br>
            <a:r>
              <a:rPr lang="ru-RU" sz="2000" b="1" dirty="0">
                <a:effectLst/>
              </a:rPr>
              <a:t>3. Поэтические вернисажи.</a:t>
            </a:r>
            <a:r>
              <a:rPr lang="ru-RU" sz="2000" dirty="0">
                <a:effectLst/>
              </a:rPr>
              <a:t/>
            </a:r>
            <a:br>
              <a:rPr lang="ru-RU" sz="2000" dirty="0">
                <a:effectLst/>
              </a:rPr>
            </a:b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855329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Базовая">
  <a:themeElements>
    <a:clrScheme name="Базовая">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Базовая">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Базовая">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291</TotalTime>
  <Words>110</Words>
  <Application>Microsoft Office PowerPoint</Application>
  <PresentationFormat>Экран (4:3)</PresentationFormat>
  <Paragraphs>26</Paragraphs>
  <Slides>26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26</vt:i4>
      </vt:variant>
    </vt:vector>
  </HeadingPairs>
  <TitlesOfParts>
    <vt:vector size="27" baseType="lpstr">
      <vt:lpstr>Базовая</vt:lpstr>
      <vt:lpstr> Рекомендации для исполнительных органов субъектов Российской Федерации в сфере культуры, органов местного самоуправления и учреждений культуры</vt:lpstr>
      <vt:lpstr>Библиотеки </vt:lpstr>
      <vt:lpstr>             ФОРМАТЫ МЕРОПРИЯТИЙ ДЛЯ                    ПРИВЛЕЧЕНИЯ МОЛОДЕЖИ К                    УЧАСТИЮ В  ПРОГРАММЕ 1.Выставки;  2. Встречи; 3. Лектории с деятелями культуры и искусства; 4.Литературно-музыкальные гостиные; 5. Поэтические вернисажи; 7. Биеналле; 8. Бенефисы; 9.Литературные балы</vt:lpstr>
      <vt:lpstr>               МЕРЫ ПО ПОВЫШЕНИЮ ПОСЕЩАЕМОСТИ                                       МЕРОПРИЯТИЙ 1. Адаптация традиционных культурно-просветительских проектов под задачи программы "Пушкинская карта" 2. Продление часов работы библиотек, с планированием наиболее удобного времени по проведению мероприятия; 3. Организация выездных мероприятий в малые города и сельские населенные пункты. 4. Выездные мероприятия на базах пришкольных лагерей, детских оздоровительных лагерей в летний период 5. Организация трансферов к месту проведения мероприятий 6. Проведение выездных мероприятий различного формата в местах скопления молодежи (торговые центры, парки культуры и отдыха и пр.)  Примеры от регионов: Реализация проектов передвижных библиотечных учреждений в муниципальных районах (Республиканский проект "Искусство-селу"- Мордовия") </vt:lpstr>
      <vt:lpstr>     Дворцы культуры                          и   клубы</vt:lpstr>
      <vt:lpstr>             ФОРМАТЫ МЕРОПРИЯТИЙ ДЛЯ                    ПРИВЛЕЧЕНИЯ МОЛОДЕЖИ К                    УЧАСТИЮ В  ПРОГРАММЕ  1. Концерты в традиционных форматах; 2. Встречи; 3. Литературно-музыкальные гостиные; 4. Поэтические вернисажи;   5. Камерные киносеансы. </vt:lpstr>
      <vt:lpstr>         МЕРЫ ПО ПОВЫШЕНИЮ ПОСЕЩАЕМОСТИ                                       МЕРОПРИЯТИЙ 1. Адаптация традиционных культурно-просветительских проектов под задачи программы "Пушкинская карта"; 2. Выездные мероприятия на базах пришкольных лагерей, детских оздоровительных лагерей в летний период 3. Организация трансферов к месту проведения мероприятий 4. Выездные выступления на базе площадок школ, ССУЗов, ВУЗов;</vt:lpstr>
      <vt:lpstr>Концертные площадки</vt:lpstr>
      <vt:lpstr>        ФОРМАТЫ МЕРОПРИЯТИЙ ДЛЯ ПРИВЛЕЧЕНИЯ                  МОЛОДЕЖИ   К УЧАСТИЮ В ПРОГРАММЕ    1. Концерты в традиционных форматах; 2. Театрализованные представления; 3. Поэтические вернисажи. </vt:lpstr>
      <vt:lpstr>        МЕРЫ ПО ПОВЫШЕНИЮ ПОСЕЩАЕМОСТИ                                              МЕРОПРИЯТИЙ    1. Адаптация традиционных культурно-просветительских проектов под задачи программы "Пушкинская карта"; 2. Выездные мероприятия на базах пришкольных лагерей, детских оздоровительных лагерей в летний период 3. Организация трансферов к месту проведения мероприятий 4. Выездные выступления на базе площадок школ, ССУЗов, ВУЗов; 5. Внутрирегиональные гастрольные туры, организация выездных мероприятий в малые города и сельские населенные пункты  Примеры от регионов: Реализация проектов передвижных концертных организаций в муниципальных районах (Республиканский проект "Искусство-селу"- Мордовия")</vt:lpstr>
      <vt:lpstr>        Музеи и галереи </vt:lpstr>
      <vt:lpstr>                   ФОРМАТЫ МЕРОПРИЯТИЙ                                     ДЛЯ  ПРИВЛЕЧЕНИЯ МОЛОДЕЖИ                     К УЧАСТИЮ В ПРОГРАММЕ   1. Выставки и экспозиции;  2. Экскурсии по выставкам и экспозициям; 3. Лекторий с деятелями культуры и искусства; 4. Литературно-музыкальные гостиные.           </vt:lpstr>
      <vt:lpstr>        МЕРЫ ПО ПОВЫШЕНИЮ ПОСЕЩАЕМОСТИ                                         МЕРОПРИЯТИЙ 1. Адаптация традиционных культурно-просветительских проектов под задачи программы "Пушкинская карта" 2. Единые билеты и абонементы на экспозиции музейных комплексов 3. Выездные мероприятия на базах пришкольных лагерей, детских оздоровительных лагерей в летний период 4. Организация трансферов к месту проведения мероприятий 5. Продление часов работы музеев и галерей, проведение выставок с планированием наиболее удобного времени по проведению мероприятия;  Примеры от регионов: Реализация проектов передвижных музеев, в муниципальных районах (Республиканский проект "Искусство-селу"- Мордовия"); </vt:lpstr>
      <vt:lpstr>     Образовательные             учреждения  </vt:lpstr>
      <vt:lpstr>    ФОРМАТЫ МЕРОПРИЯТИЙ ДЛЯ ПРИВЛЕЧЕНИЯ                МОЛОДЕЖИ К УЧАСТИЮ В ПРОГРАММЕ  1. Тематические экскурсии; 2. Театрализованные представления; 3. Лектории с деятелями культуры и искусства             </vt:lpstr>
      <vt:lpstr>        МЕРЫ ПО ПОВЫШЕНИЮ ПОСЕЩАЕМОСТИ                                              МЕРОПРИЯТИЙ  1. Адаптация традиционных культурно-просветительских проектов под задачи программы "Пушкинская карта" 2. Выездные мероприятия на базах пришкольных лагерей, детских оздоровительных лагерей в летний период 3. Организация трансферов к месту проведения мероприятий 4. Выездные выступления на базе площадок школ, ССУЗов, ВУЗов.           </vt:lpstr>
      <vt:lpstr>                 Театры </vt:lpstr>
      <vt:lpstr>     ФОРМАТЫ МЕРОПРИЯТИЙ ДЛЯ ПРИВЛЕЧЕНИЯ               МОЛОДЕЖИ К УЧАСТИЮ В ПРОГРАММЕ  1. Спектакли;                                                                                                                                                     2.Тематические экскурсии ("Закулисье",  "История танца", "Взляд со стороны"...); 3. Литературно-музыкальные гостиные.              </vt:lpstr>
      <vt:lpstr>        МЕРЫ ПО ПОВЫШЕНИЮ ПОСЕЩАЕМОСТИ                                            МЕРОПРИЯТИЙ   1. Адаптация традиционных культурно-просветительских проектов под задачи программы "Пушкинская карта" 2. Выездные мероприятия на базах пришкольных лагерей, детских оздоровительных лагерей в летний период 3. Организация трансферов к месту проведения мероприятий 4. Выездные выступления на базе площадок школ, ССУЗов, ВУЗов; 5. Внутри региональные гастрольные туры, организация выездных мероприятий в малые города и сельские населенные пункты  Примеры от регионов: Реализация проектов передвижных театров в муниципальных районах (Республиканский проект "Искусство-селу"- Мордовия")   </vt:lpstr>
      <vt:lpstr>ОБЩИЕ МЕТОДИЧЕСКИЕ РЕКОМЕНДАЦИИ ДЛЯ УЧРЕЖДЕНИЙ КУЛЬТУРЫ </vt:lpstr>
      <vt:lpstr>                 ВЗАИМОДЕЙСТВИЕ С ОРГАНАМИ ИСПОЛНИТЕЛЬНОЙ ВЛАСТИ,    ОБРАЗОВАТЕЛЬНЫМИ   ОРГАНИЗАЦИЯМИ,  МОЛОДЕЖНЫМИ ДВИЖЕНИЯМИ И ПР.  1. Межведомственное взаимодействие РОИВ в сфере культуры, в сфере образования, в сфере молодежной политики с целью расширения возможностей информирования целевой аудитории (в т.ч. проведение совещаний с руководителями / заместителями руководителей образовательных организаций с целью дальнейшего доведения информации о программе в рамках родительских собраний с родителями обучающихся, являющихся целевой аудиторией программы) 2. Взаимодействие с молодежными движениями "РДДМ", "РДШ", "Движение первых", "Юнармия", "Волонтеры культуры" с целью популяризации "Пушкинской карты" и расширения возможностей информирования целевой аудитории  3. Взаимодействие с организациями, предоставляющими туристический сервис и услуги, в целях информирования граждан, посещающих регион в туристических целях, о проводимых мероприятиях, а также включения в программы туров мероприятий по "Пушкинской карте" 4. Посещение представителями государственных и муниципальных учреждений культуры образовательных организаций с представлением актуальных мероприятий, доступных к посещению по "Пушкинской карте", в том числе в рамках классных часов и родительских собраний 5. Организация мероприятий учреждениями культуры в соответствии с тематиками программ образовательных учреждений 6. Заключение соглашений о сотрудничестве между учреждениями культуры и образовательными организациями 7. Привлечение педагогических работников образовательных организаций в качестве кураторов в целях продвижения мероприятий "Пушкинской карты« в организации коллективных посещений и приобретении билетов через портал "Госуслуги.Культура" 8. Адресная помощь представителям образовательных организаций при организации коллективных посещений и приобретении билетов через портал "Госуслуги.Культура" 9. Обсуждение программы «Пушкинская карта», обмен опытом, в рамках традиционных региональных конференций, форумов 10. Реализация проекта "Амбассадоры "Пушкинской карты"  Примеры от регионов:  Проект "Амбассадоры Пушкинской карты" (Тюменская область, https://vk.com/ambassadorpushk) Проект "Амбассадоры Пушкинской карты"(Ростовская область)     </vt:lpstr>
      <vt:lpstr>   ФОРМАТЫ И СПОСОБЫ ИНФОРМАЦИОННОГО ПРОДВИЖЕНИЯ ПРОГРАММЫ                     «ПУШКИНСКАЯ КАРТА» И МЕРОПРИЯТИЙ В РАМКАХ ПРОГРАММЫ                                                              «ПУШКИНСКАЯ КАРТА» 1. Размещение информации о программе "Пушкинская карта" и актуальных мероприятиях программы на официальных сайтах региональных и муниципальных органов исполнительной власти в сфере культуры, образования, молодежной политики и пр., учреждений культуры, образовательных организаций (школ, СПО, ВУЗов), в том числе сводных муниципальных / региональных афиш и сводной афиши по мероприятиям в РФ (https://www.culture.ru/afisha/russia/pushkinskaya-karta) 2. Размещение информации о программе "Пушкинская карта"  и актуальных мероприятиях программы в социальных сетях и официальных каналах региональных и муниципальных органов исполнительной власти в сфере культуры, образования, молодежной политики и пр., учреждений культуры, образовательных организаций (школ, организаций ССУЗов, ВУЗов),  в том числе сводных муниципальных / региональных афиш и сводной афиши по мероприятиям в РФ (https://www.culture.ru/afisha/russia/pushkinskaya-karta) 3. Создание тематических региональных / муниципальных телеграмм-каналов, посвященных "Пушкинской карте" (реклама предстоящих событий, описание мероприятий, ответы на вопросы о порядке получения и использования "Пушкинской карты" и пр.) 4. Адресная e-mail рассылка по учебным заведениям (школы, ССУЗы, ВУЗы); 5. Наружная реклама: - билборды и ситилайты (вблизи учебных заведений, на остановках общественного транспорта, в торговых центрах, местах скопления молодежи); - реклама в транспорте (метро, автобусы, трамваи, электрички, билетные терминалы); - уличные баннеры и растяжки (на фасадах учреждений культуры, на центральных улицах) и пр. </vt:lpstr>
      <vt:lpstr>6. Раздача информационных флаеров: - возле школ, организаций ССУЗов и ВУЗов; - на мероприятиях для молодежи; - в общежитиях организаций ССУЗов и ВУЗов; - в местах скопления молодежи (торговые центры, кафейни, антикафе и пр.) 7. Аудиореклама в местах скопления молодежи (торговые центры, кинотеатры, театры и пр.); 8. Реклама на местных телеканалах, радиостанциях и в средствах массовой информации 9. Сотрудничество с популярными молодежными блогерами в целях популяризации программы "Пушкинская карта" 10. Использование в социальных сетях хештегов привязанных к программе (например, #ПушкинскаяКарта)  Примеры от регионов:  Ролик на местном телевидении "Что можно посетить в музее по "Пушкинской карте" (Республика Карелия) Проведение ряда интервью в эфире республиканских и городских теле- и радиоканалов с представителями учреждений культуры о мероприятиях по "Пушкинской карте" (Республика Хакасия) Группа ВК, посвященная "Пушкинской карте" (Нижегородская область, https://vk.com/pushcardno) Организация консультационных точек ("инфопунктов") на мероприятиях уличного фестиваля "Новгородское лето" (Новгородская область) </vt:lpstr>
      <vt:lpstr>          МЕТОДЫ ПООЩРЕНИЯ ГРАЖДАН -                    УЧАСТНИКОВ ПРОЕКТА                          «ПУШКИНСКАЯ КАРТА»  1. Скидки при покупке билета по "Пушкинской карте" 2. Скидки при групповом посещении мероприятия по "Пушкинской карте" 3. Бесплатный билет для сопровождающего при посещении мероприятий организованными группами; 4. Награждение бесплатным билетом / проходом на мероприятие наиболее активных участников "Пушкинской карты 5. Поощрение юбилейных зрителей по программе "Пушкинская карта" 6. Скидки в популярных молодежных местах (кафе, антикафе, магазины и пр.) для держателей "Пушкинской карты" 7. Бонусные программы для держателей "Пушкинской карты" (бонусные баллы за приобретение билетов по "Пушкинской карте") 8. Промокоды для держателей "Пушкинской карты" на приобретение билетов со скидкой     Примеры от регионов: Акция "Пушкинский день" - награждение посетителей, купивших билет по "Пушкинской карте" памятными подарками и сувенирами (музеи и галереи, Краснодарский край) - Акция «УРА, КАНИКУЛЫ!» (с 1 июня по 29 августа мероприятия Музея истории и этнографии (г. Югорск, ХМАО) по "Пушкинской карте" со скидкой 50%) </vt:lpstr>
      <vt:lpstr>    Методы поощрения организаций культуры - участников                                  проекта «Пушкинская карта»  1.Формирование рейтинга посещаемости учреждений культуры и мероприятий и награждение учреждений - лидеров рейтинга 2.Проведение конкурсов среди подведомственных учреждений культуры для выявления и поощрения лучших практик 3.Выдвижение лучших по итогам года учреждений культуры на соискание Премии Министерства культуры Российской Федерации за вклад в развитие программы социальной поддержки молодежи в возрасте от 14 до 22 лет для повышения доступности организаций культуры «Пушкинская карта»        </vt:lpstr>
      <vt:lpstr>         МЕРЫ ПО ПОВЫШЕНИЮ ПОСЕЩАЕМОСТИ                                       МЕРОПРИЯТИЙ  1. Адаптация традиционных культурно-просветительских проектов под задачи программы "Пушкинская карта"; 2. Выездные мероприятия на базах пришкольных лагерей, детских оздоровительных лагерей в летний период 3. Организация трансферов к месту проведения мероприятий 4. Выездные выступления на базе площадок школ, ССУЗов, ВУЗов;</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Рекомендации для исполнительных органов субъектов Российской Федерации в сфере культуры, органов местного самоуправления и учреждений культуры</dc:title>
  <dc:creator>Пользователь Windows</dc:creator>
  <cp:lastModifiedBy>эксперт1</cp:lastModifiedBy>
  <cp:revision>15</cp:revision>
  <dcterms:created xsi:type="dcterms:W3CDTF">2025-08-26T08:46:36Z</dcterms:created>
  <dcterms:modified xsi:type="dcterms:W3CDTF">2025-09-08T10:34:38Z</dcterms:modified>
</cp:coreProperties>
</file>